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93"/>
  </p:notesMasterIdLst>
  <p:sldIdLst>
    <p:sldId id="1394" r:id="rId3"/>
    <p:sldId id="1400" r:id="rId4"/>
    <p:sldId id="1401" r:id="rId5"/>
    <p:sldId id="1402" r:id="rId6"/>
    <p:sldId id="1395" r:id="rId7"/>
    <p:sldId id="1745" r:id="rId8"/>
    <p:sldId id="1397" r:id="rId9"/>
    <p:sldId id="1405" r:id="rId10"/>
    <p:sldId id="1404" r:id="rId11"/>
    <p:sldId id="1403" r:id="rId12"/>
    <p:sldId id="1418" r:id="rId13"/>
    <p:sldId id="1423" r:id="rId14"/>
    <p:sldId id="1678" r:id="rId15"/>
    <p:sldId id="1679" r:id="rId16"/>
    <p:sldId id="1746" r:id="rId17"/>
    <p:sldId id="1409" r:id="rId18"/>
    <p:sldId id="1407" r:id="rId19"/>
    <p:sldId id="1408" r:id="rId20"/>
    <p:sldId id="1729" r:id="rId21"/>
    <p:sldId id="1412" r:id="rId22"/>
    <p:sldId id="1413" r:id="rId23"/>
    <p:sldId id="1414" r:id="rId24"/>
    <p:sldId id="1415" r:id="rId25"/>
    <p:sldId id="1416" r:id="rId26"/>
    <p:sldId id="1417" r:id="rId27"/>
    <p:sldId id="1747" r:id="rId28"/>
    <p:sldId id="1398" r:id="rId29"/>
    <p:sldId id="1656" r:id="rId30"/>
    <p:sldId id="1663" r:id="rId31"/>
    <p:sldId id="1664" r:id="rId32"/>
    <p:sldId id="1665" r:id="rId33"/>
    <p:sldId id="1666" r:id="rId34"/>
    <p:sldId id="1667" r:id="rId35"/>
    <p:sldId id="1668" r:id="rId36"/>
    <p:sldId id="1669" r:id="rId37"/>
    <p:sldId id="1670" r:id="rId38"/>
    <p:sldId id="1671" r:id="rId39"/>
    <p:sldId id="1685" r:id="rId40"/>
    <p:sldId id="1690" r:id="rId41"/>
    <p:sldId id="1748" r:id="rId42"/>
    <p:sldId id="1691" r:id="rId43"/>
    <p:sldId id="1692" r:id="rId44"/>
    <p:sldId id="1693" r:id="rId45"/>
    <p:sldId id="1694" r:id="rId46"/>
    <p:sldId id="1686" r:id="rId47"/>
    <p:sldId id="1653" r:id="rId48"/>
    <p:sldId id="1676" r:id="rId49"/>
    <p:sldId id="1749" r:id="rId50"/>
    <p:sldId id="1721" r:id="rId51"/>
    <p:sldId id="1750" r:id="rId52"/>
    <p:sldId id="1697" r:id="rId53"/>
    <p:sldId id="1698" r:id="rId54"/>
    <p:sldId id="1699" r:id="rId55"/>
    <p:sldId id="1701" r:id="rId56"/>
    <p:sldId id="1700" r:id="rId57"/>
    <p:sldId id="1702" r:id="rId58"/>
    <p:sldId id="1703" r:id="rId59"/>
    <p:sldId id="1704" r:id="rId60"/>
    <p:sldId id="1705" r:id="rId61"/>
    <p:sldId id="1706" r:id="rId62"/>
    <p:sldId id="1707" r:id="rId63"/>
    <p:sldId id="1708" r:id="rId64"/>
    <p:sldId id="1709" r:id="rId65"/>
    <p:sldId id="1710" r:id="rId66"/>
    <p:sldId id="1714" r:id="rId67"/>
    <p:sldId id="1712" r:id="rId68"/>
    <p:sldId id="1713" r:id="rId69"/>
    <p:sldId id="1715" r:id="rId70"/>
    <p:sldId id="1716" r:id="rId71"/>
    <p:sldId id="1732" r:id="rId72"/>
    <p:sldId id="1717" r:id="rId73"/>
    <p:sldId id="1733" r:id="rId74"/>
    <p:sldId id="1734" r:id="rId75"/>
    <p:sldId id="1735" r:id="rId76"/>
    <p:sldId id="1736" r:id="rId77"/>
    <p:sldId id="1737" r:id="rId78"/>
    <p:sldId id="1738" r:id="rId79"/>
    <p:sldId id="1739" r:id="rId80"/>
    <p:sldId id="1740" r:id="rId81"/>
    <p:sldId id="1741" r:id="rId82"/>
    <p:sldId id="1742" r:id="rId83"/>
    <p:sldId id="1743" r:id="rId84"/>
    <p:sldId id="1718" r:id="rId85"/>
    <p:sldId id="1719" r:id="rId86"/>
    <p:sldId id="1751" r:id="rId87"/>
    <p:sldId id="1728" r:id="rId88"/>
    <p:sldId id="1727" r:id="rId89"/>
    <p:sldId id="1726" r:id="rId90"/>
    <p:sldId id="1744" r:id="rId91"/>
    <p:sldId id="1424" r:id="rId9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440000"/>
    <a:srgbClr val="447260"/>
    <a:srgbClr val="43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794"/>
    <p:restoredTop sz="94687"/>
  </p:normalViewPr>
  <p:slideViewPr>
    <p:cSldViewPr snapToGrid="0">
      <p:cViewPr varScale="1">
        <p:scale>
          <a:sx n="104" d="100"/>
          <a:sy n="104" d="100"/>
        </p:scale>
        <p:origin x="256"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F07142-9879-4B24-8FD1-FD2B032BBA50}" type="doc">
      <dgm:prSet loTypeId="urn:microsoft.com/office/officeart/2005/8/layout/chevron2" loCatId="process" qsTypeId="urn:microsoft.com/office/officeart/2005/8/quickstyle/simple1" qsCatId="simple" csTypeId="urn:microsoft.com/office/officeart/2005/8/colors/colorful5" csCatId="colorful" phldr="1"/>
      <dgm:spPr/>
    </dgm:pt>
    <dgm:pt modelId="{E406CC82-1A5C-414B-8211-8EE36378109C}">
      <dgm:prSet phldrT="[Text]" custT="1"/>
      <dgm:spPr/>
      <dgm:t>
        <a:bodyPr/>
        <a:lstStyle/>
        <a:p>
          <a:r>
            <a:rPr lang="en-GB" sz="1400" b="1"/>
            <a:t>Phase I</a:t>
          </a:r>
          <a:br>
            <a:rPr lang="en-GB" sz="1400" b="1"/>
          </a:br>
          <a:r>
            <a:rPr lang="en-GB" sz="1400" b="1"/>
            <a:t>(2005-2007)</a:t>
          </a:r>
        </a:p>
      </dgm:t>
    </dgm:pt>
    <dgm:pt modelId="{0C3382C3-F6C5-4F06-A58E-F55527194848}" type="parTrans" cxnId="{1E4897D8-0E7C-47E5-898C-97AE37C34234}">
      <dgm:prSet/>
      <dgm:spPr/>
      <dgm:t>
        <a:bodyPr/>
        <a:lstStyle/>
        <a:p>
          <a:endParaRPr lang="en-GB" sz="1200"/>
        </a:p>
      </dgm:t>
    </dgm:pt>
    <dgm:pt modelId="{7C3CCF77-0D9F-4BBF-8317-EEB4CA4140F0}" type="sibTrans" cxnId="{1E4897D8-0E7C-47E5-898C-97AE37C34234}">
      <dgm:prSet/>
      <dgm:spPr/>
      <dgm:t>
        <a:bodyPr/>
        <a:lstStyle/>
        <a:p>
          <a:endParaRPr lang="en-GB" sz="1200"/>
        </a:p>
      </dgm:t>
    </dgm:pt>
    <dgm:pt modelId="{625B9FDE-0156-4790-990C-FD1D3C291689}">
      <dgm:prSet phldrT="[Text]" custT="1"/>
      <dgm:spPr/>
      <dgm:t>
        <a:bodyPr/>
        <a:lstStyle/>
        <a:p>
          <a:r>
            <a:rPr lang="en-GB" sz="1400" b="1"/>
            <a:t>Phase III</a:t>
          </a:r>
          <a:br>
            <a:rPr lang="en-GB" sz="1400" b="1"/>
          </a:br>
          <a:r>
            <a:rPr lang="en-GB" sz="1400" b="1"/>
            <a:t>(2013-2020</a:t>
          </a:r>
        </a:p>
      </dgm:t>
    </dgm:pt>
    <dgm:pt modelId="{FFB61B5D-39F7-4D3A-815B-13B683598B45}" type="parTrans" cxnId="{2EA78686-1E20-4D61-94E9-7AA4A536F23D}">
      <dgm:prSet/>
      <dgm:spPr/>
      <dgm:t>
        <a:bodyPr/>
        <a:lstStyle/>
        <a:p>
          <a:endParaRPr lang="en-GB" sz="1200"/>
        </a:p>
      </dgm:t>
    </dgm:pt>
    <dgm:pt modelId="{7A3E115C-EFD9-4A0E-AF75-56B1C41EF270}" type="sibTrans" cxnId="{2EA78686-1E20-4D61-94E9-7AA4A536F23D}">
      <dgm:prSet/>
      <dgm:spPr/>
      <dgm:t>
        <a:bodyPr/>
        <a:lstStyle/>
        <a:p>
          <a:endParaRPr lang="en-GB" sz="1200"/>
        </a:p>
      </dgm:t>
    </dgm:pt>
    <dgm:pt modelId="{3CB2EE6A-6913-458F-8E37-C9F964B9968D}">
      <dgm:prSet phldrT="[Text]" custT="1"/>
      <dgm:spPr/>
      <dgm:t>
        <a:bodyPr/>
        <a:lstStyle/>
        <a:p>
          <a:r>
            <a:rPr lang="en-GB" sz="1400" b="1"/>
            <a:t>Phase IV </a:t>
          </a:r>
          <a:br>
            <a:rPr lang="en-GB" sz="1400" b="1"/>
          </a:br>
          <a:r>
            <a:rPr lang="en-GB" sz="1400" b="1"/>
            <a:t>(2021-2028</a:t>
          </a:r>
        </a:p>
      </dgm:t>
    </dgm:pt>
    <dgm:pt modelId="{FCEF8310-1F04-4AC9-8FBC-9AA034BC1650}" type="parTrans" cxnId="{089EE59D-2AB0-402E-AD7F-ADC459365750}">
      <dgm:prSet/>
      <dgm:spPr/>
      <dgm:t>
        <a:bodyPr/>
        <a:lstStyle/>
        <a:p>
          <a:endParaRPr lang="en-GB" sz="1200"/>
        </a:p>
      </dgm:t>
    </dgm:pt>
    <dgm:pt modelId="{DE63EC71-6CD1-48D7-A567-876A4863AAF3}" type="sibTrans" cxnId="{089EE59D-2AB0-402E-AD7F-ADC459365750}">
      <dgm:prSet/>
      <dgm:spPr/>
      <dgm:t>
        <a:bodyPr/>
        <a:lstStyle/>
        <a:p>
          <a:endParaRPr lang="en-GB" sz="1200"/>
        </a:p>
      </dgm:t>
    </dgm:pt>
    <dgm:pt modelId="{812C306E-4156-45DB-BFB3-BF32503C6F3B}">
      <dgm:prSet custT="1"/>
      <dgm:spPr/>
      <dgm:t>
        <a:bodyPr/>
        <a:lstStyle/>
        <a:p>
          <a:r>
            <a:rPr lang="en-GB" sz="1200"/>
            <a:t>Power stations and other combustion installations with &gt;20MW thermal rated input, industry including oil refineries, coke ovens, iron &amp; steel plants, cement, glass, lime, bricks, ceramics, pulp, paper &amp; cardboard</a:t>
          </a:r>
        </a:p>
      </dgm:t>
    </dgm:pt>
    <dgm:pt modelId="{7C77FE3B-45F3-4279-BDC5-C17EB3020DEE}" type="parTrans" cxnId="{3E4440B6-2E08-4397-8527-A8DBCC7268F8}">
      <dgm:prSet/>
      <dgm:spPr/>
      <dgm:t>
        <a:bodyPr/>
        <a:lstStyle/>
        <a:p>
          <a:endParaRPr lang="en-GB" sz="1200"/>
        </a:p>
      </dgm:t>
    </dgm:pt>
    <dgm:pt modelId="{3F0761B2-8AAC-44F5-B9B6-E85AE3443959}" type="sibTrans" cxnId="{3E4440B6-2E08-4397-8527-A8DBCC7268F8}">
      <dgm:prSet/>
      <dgm:spPr/>
      <dgm:t>
        <a:bodyPr/>
        <a:lstStyle/>
        <a:p>
          <a:endParaRPr lang="en-GB" sz="1200"/>
        </a:p>
      </dgm:t>
    </dgm:pt>
    <dgm:pt modelId="{8A807611-CFA1-4C65-A32B-C109D9FDF306}">
      <dgm:prSet custT="1"/>
      <dgm:spPr/>
      <dgm:t>
        <a:bodyPr/>
        <a:lstStyle/>
        <a:p>
          <a:r>
            <a:rPr lang="en-GB" sz="1400" b="1"/>
            <a:t>Phase II</a:t>
          </a:r>
          <a:br>
            <a:rPr lang="en-GB" sz="1400" b="1"/>
          </a:br>
          <a:r>
            <a:rPr lang="en-GB" sz="1400" b="1"/>
            <a:t>(2008-2012)</a:t>
          </a:r>
        </a:p>
      </dgm:t>
    </dgm:pt>
    <dgm:pt modelId="{2598DCD2-1C7C-4100-94F3-98A7A6A00C71}" type="parTrans" cxnId="{7B9CB904-E93F-4CD5-8259-C8BEC5F08CC1}">
      <dgm:prSet/>
      <dgm:spPr/>
      <dgm:t>
        <a:bodyPr/>
        <a:lstStyle/>
        <a:p>
          <a:endParaRPr lang="en-GB" sz="1200"/>
        </a:p>
      </dgm:t>
    </dgm:pt>
    <dgm:pt modelId="{4CC55A8F-4D8E-4E18-973D-D69877A0A68D}" type="sibTrans" cxnId="{7B9CB904-E93F-4CD5-8259-C8BEC5F08CC1}">
      <dgm:prSet/>
      <dgm:spPr/>
      <dgm:t>
        <a:bodyPr/>
        <a:lstStyle/>
        <a:p>
          <a:endParaRPr lang="en-GB" sz="1200"/>
        </a:p>
      </dgm:t>
    </dgm:pt>
    <dgm:pt modelId="{B11D6A64-33AC-4F80-A5E4-D33DAD90183C}">
      <dgm:prSet custT="1"/>
      <dgm:spPr/>
      <dgm:t>
        <a:bodyPr/>
        <a:lstStyle/>
        <a:p>
          <a:r>
            <a:rPr lang="en-GB" sz="1200"/>
            <a:t>Cap was established bottom up  based on the aggregation of the MS’s national allocation plans = 2,096 MtCO2e in 2005</a:t>
          </a:r>
        </a:p>
      </dgm:t>
    </dgm:pt>
    <dgm:pt modelId="{72E284A8-F834-4D5F-8BD6-D2B3EC1DCF2C}" type="parTrans" cxnId="{4FE12058-CB44-4DEF-949E-27A804C47FC9}">
      <dgm:prSet/>
      <dgm:spPr/>
      <dgm:t>
        <a:bodyPr/>
        <a:lstStyle/>
        <a:p>
          <a:endParaRPr lang="en-GB" sz="1200"/>
        </a:p>
      </dgm:t>
    </dgm:pt>
    <dgm:pt modelId="{7A051BF1-9E13-48BF-9CD8-3562771E5931}" type="sibTrans" cxnId="{4FE12058-CB44-4DEF-949E-27A804C47FC9}">
      <dgm:prSet/>
      <dgm:spPr/>
      <dgm:t>
        <a:bodyPr/>
        <a:lstStyle/>
        <a:p>
          <a:endParaRPr lang="en-GB" sz="1200"/>
        </a:p>
      </dgm:t>
    </dgm:pt>
    <dgm:pt modelId="{709CD127-DD54-459A-8E78-3C8D49E206E7}">
      <dgm:prSet custT="1"/>
      <dgm:spPr/>
      <dgm:t>
        <a:bodyPr/>
        <a:lstStyle/>
        <a:p>
          <a:r>
            <a:rPr lang="en-GB" sz="1200"/>
            <a:t>Aviation introduced in 2012 (&gt;10,000 tCO2/year for commercial; &gt;1,000 tCO2/year for non-commercial since 2013). A number of countries included NOx emissions from the production of nitric acid. Iceland, Liechtenstein, and Norway added</a:t>
          </a:r>
        </a:p>
      </dgm:t>
    </dgm:pt>
    <dgm:pt modelId="{205DB51E-42F2-4F75-913B-A881BAF783D5}" type="parTrans" cxnId="{E9D88FB4-A874-46EC-BF58-12BC940918C5}">
      <dgm:prSet/>
      <dgm:spPr/>
      <dgm:t>
        <a:bodyPr/>
        <a:lstStyle/>
        <a:p>
          <a:endParaRPr lang="en-GB" sz="1200"/>
        </a:p>
      </dgm:t>
    </dgm:pt>
    <dgm:pt modelId="{5B602A45-AB0C-41A8-985A-AA70B5868BFE}" type="sibTrans" cxnId="{E9D88FB4-A874-46EC-BF58-12BC940918C5}">
      <dgm:prSet/>
      <dgm:spPr/>
      <dgm:t>
        <a:bodyPr/>
        <a:lstStyle/>
        <a:p>
          <a:endParaRPr lang="en-GB" sz="1200"/>
        </a:p>
      </dgm:t>
    </dgm:pt>
    <dgm:pt modelId="{09945BC7-DD13-4E4A-98A6-A6A6A14BDE42}">
      <dgm:prSet custT="1"/>
      <dgm:spPr/>
      <dgm:t>
        <a:bodyPr/>
        <a:lstStyle/>
        <a:p>
          <a:r>
            <a:rPr lang="en-GB" sz="1200"/>
            <a:t>Cap was established bottom up  based on the aggregation of the MS’s national allocation plans = 2,049 MtCO2e in 2009</a:t>
          </a:r>
        </a:p>
      </dgm:t>
    </dgm:pt>
    <dgm:pt modelId="{F6BBA97A-3C55-4130-9CD2-673E969E402D}" type="parTrans" cxnId="{3E358D89-C595-4B7D-87FC-AD3AEC0AA715}">
      <dgm:prSet/>
      <dgm:spPr/>
      <dgm:t>
        <a:bodyPr/>
        <a:lstStyle/>
        <a:p>
          <a:endParaRPr lang="en-GB" sz="1200"/>
        </a:p>
      </dgm:t>
    </dgm:pt>
    <dgm:pt modelId="{BCF9DB3D-901B-4657-8117-07FE7D38B594}" type="sibTrans" cxnId="{3E358D89-C595-4B7D-87FC-AD3AEC0AA715}">
      <dgm:prSet/>
      <dgm:spPr/>
      <dgm:t>
        <a:bodyPr/>
        <a:lstStyle/>
        <a:p>
          <a:endParaRPr lang="en-GB" sz="1200"/>
        </a:p>
      </dgm:t>
    </dgm:pt>
    <dgm:pt modelId="{2264A02F-3641-4AAD-95F6-9C1CACB04B75}">
      <dgm:prSet custT="1"/>
      <dgm:spPr/>
      <dgm:t>
        <a:bodyPr/>
        <a:lstStyle/>
        <a:p>
          <a:r>
            <a:rPr lang="en-GB" sz="1200"/>
            <a:t>Carbon capture and storage installations, production of petrochemicals, ammonia, nonferrous &amp; ferrous metals, gypsum, aluminium, nitric, adipic, glyoxylic acid included</a:t>
          </a:r>
        </a:p>
      </dgm:t>
    </dgm:pt>
    <dgm:pt modelId="{37863C5B-C7B1-4187-957C-2F1670871385}" type="parTrans" cxnId="{92278861-8049-4D21-9A43-7E1BFCBE2FEF}">
      <dgm:prSet/>
      <dgm:spPr/>
      <dgm:t>
        <a:bodyPr/>
        <a:lstStyle/>
        <a:p>
          <a:endParaRPr lang="en-GB" sz="1200"/>
        </a:p>
      </dgm:t>
    </dgm:pt>
    <dgm:pt modelId="{2D779C09-8104-4D71-8083-C83D24296C0D}" type="sibTrans" cxnId="{92278861-8049-4D21-9A43-7E1BFCBE2FEF}">
      <dgm:prSet/>
      <dgm:spPr/>
      <dgm:t>
        <a:bodyPr/>
        <a:lstStyle/>
        <a:p>
          <a:endParaRPr lang="en-GB" sz="1200"/>
        </a:p>
      </dgm:t>
    </dgm:pt>
    <dgm:pt modelId="{45B02222-3FD4-4881-B66E-9799BBF5DEC4}">
      <dgm:prSet custT="1"/>
      <dgm:spPr/>
      <dgm:t>
        <a:bodyPr/>
        <a:lstStyle/>
        <a:p>
          <a:r>
            <a:rPr lang="en-GB" sz="1200"/>
            <a:t> Single EU-wide cap: 2,084 MtCO2e in 2013, annually reduced by a linear reduction factor  of 1.74% (~38.3 million allowances/year) of 2008-2012 baseline emissions. This amounts to a cap of 1,816 MtCO2e in 2020</a:t>
          </a:r>
        </a:p>
      </dgm:t>
    </dgm:pt>
    <dgm:pt modelId="{D814A6F2-CF73-44B5-B134-AC321F67D36C}" type="parTrans" cxnId="{E158C338-5D00-4A4F-884F-1E1CF5BC674F}">
      <dgm:prSet/>
      <dgm:spPr/>
      <dgm:t>
        <a:bodyPr/>
        <a:lstStyle/>
        <a:p>
          <a:endParaRPr lang="en-GB" sz="1200"/>
        </a:p>
      </dgm:t>
    </dgm:pt>
    <dgm:pt modelId="{DF3D8DD5-EA84-4300-9842-099DC74CCC9F}" type="sibTrans" cxnId="{E158C338-5D00-4A4F-884F-1E1CF5BC674F}">
      <dgm:prSet/>
      <dgm:spPr/>
      <dgm:t>
        <a:bodyPr/>
        <a:lstStyle/>
        <a:p>
          <a:endParaRPr lang="en-GB" sz="1200"/>
        </a:p>
      </dgm:t>
    </dgm:pt>
    <dgm:pt modelId="{AC5EFAFC-1356-48AD-A25A-8F64B701D73F}">
      <dgm:prSet custT="1"/>
      <dgm:spPr/>
      <dgm:t>
        <a:bodyPr/>
        <a:lstStyle/>
        <a:p>
          <a:r>
            <a:rPr lang="en-GB" sz="1200"/>
            <a:t>no changes to the scope have been agreed on for Phase 4;</a:t>
          </a:r>
        </a:p>
      </dgm:t>
    </dgm:pt>
    <dgm:pt modelId="{2E593446-3323-459E-90A7-15DD6EC73599}" type="parTrans" cxnId="{8FAD3C90-0C85-4633-9FD7-8E3ECCACDA5E}">
      <dgm:prSet/>
      <dgm:spPr/>
      <dgm:t>
        <a:bodyPr/>
        <a:lstStyle/>
        <a:p>
          <a:endParaRPr lang="en-GB" sz="1200"/>
        </a:p>
      </dgm:t>
    </dgm:pt>
    <dgm:pt modelId="{D3481B65-A8A0-480F-9BCD-C649B5416D4B}" type="sibTrans" cxnId="{8FAD3C90-0C85-4633-9FD7-8E3ECCACDA5E}">
      <dgm:prSet/>
      <dgm:spPr/>
      <dgm:t>
        <a:bodyPr/>
        <a:lstStyle/>
        <a:p>
          <a:endParaRPr lang="en-GB" sz="1200"/>
        </a:p>
      </dgm:t>
    </dgm:pt>
    <dgm:pt modelId="{07538FA2-4095-4F3A-9B46-E910522CA0EC}">
      <dgm:prSet custT="1"/>
      <dgm:spPr/>
      <dgm:t>
        <a:bodyPr/>
        <a:lstStyle/>
        <a:p>
          <a:r>
            <a:rPr lang="en-GB" sz="1200"/>
            <a:t>single EU-wide cap for 2021:  1,572 MtCO2e. Annual linear cap reduction factor 2.2% (~43 million allowances/year) of 2008-2012 baseline emissions</a:t>
          </a:r>
        </a:p>
      </dgm:t>
    </dgm:pt>
    <dgm:pt modelId="{7A733D3D-4A69-4B56-8715-6B01C22AA9A0}" type="parTrans" cxnId="{F0E4E873-41E7-44F4-8FEC-45B91AF7D7C8}">
      <dgm:prSet/>
      <dgm:spPr/>
      <dgm:t>
        <a:bodyPr/>
        <a:lstStyle/>
        <a:p>
          <a:endParaRPr lang="en-GB" sz="1200"/>
        </a:p>
      </dgm:t>
    </dgm:pt>
    <dgm:pt modelId="{D16AFCF9-E036-42F1-B2C9-B2AC9EE96FD1}" type="sibTrans" cxnId="{F0E4E873-41E7-44F4-8FEC-45B91AF7D7C8}">
      <dgm:prSet/>
      <dgm:spPr/>
      <dgm:t>
        <a:bodyPr/>
        <a:lstStyle/>
        <a:p>
          <a:endParaRPr lang="en-GB" sz="1200"/>
        </a:p>
      </dgm:t>
    </dgm:pt>
    <dgm:pt modelId="{157B3CC8-99DC-426C-8E4C-FF8F2106C498}">
      <dgm:prSet custT="1"/>
      <dgm:spPr/>
      <dgm:t>
        <a:bodyPr/>
        <a:lstStyle/>
        <a:p>
          <a:r>
            <a:rPr lang="en-GB" sz="1200"/>
            <a:t>Starting 2021, emissions from UK entities previously covered by the EU ETS are no longer considered in the cap (~556 million additional allowances)</a:t>
          </a:r>
        </a:p>
      </dgm:t>
    </dgm:pt>
    <dgm:pt modelId="{8EC223BF-4D15-43CE-817E-36C4A2372F03}" type="parTrans" cxnId="{1E893DF0-7976-4D9F-821A-1A5DE8907A09}">
      <dgm:prSet/>
      <dgm:spPr/>
      <dgm:t>
        <a:bodyPr/>
        <a:lstStyle/>
        <a:p>
          <a:endParaRPr lang="en-GB" sz="1200"/>
        </a:p>
      </dgm:t>
    </dgm:pt>
    <dgm:pt modelId="{79C82F84-A92F-462D-BAF4-7E7DFEA6CFE8}" type="sibTrans" cxnId="{1E893DF0-7976-4D9F-821A-1A5DE8907A09}">
      <dgm:prSet/>
      <dgm:spPr/>
      <dgm:t>
        <a:bodyPr/>
        <a:lstStyle/>
        <a:p>
          <a:endParaRPr lang="en-GB" sz="1200"/>
        </a:p>
      </dgm:t>
    </dgm:pt>
    <dgm:pt modelId="{9A565E5D-73A1-4105-A602-41874FB046DC}">
      <dgm:prSet custT="1"/>
      <dgm:spPr/>
      <dgm:t>
        <a:bodyPr/>
        <a:lstStyle/>
        <a:p>
          <a:r>
            <a:rPr lang="en-GB" sz="1200"/>
            <a:t>Market Stability Reserve Started operating in January 2019</a:t>
          </a:r>
        </a:p>
      </dgm:t>
    </dgm:pt>
    <dgm:pt modelId="{C95D875B-72DA-4562-A723-ED19BACCFB17}" type="parTrans" cxnId="{D5569086-BB6D-4326-B02D-EB76691F466A}">
      <dgm:prSet/>
      <dgm:spPr/>
      <dgm:t>
        <a:bodyPr/>
        <a:lstStyle/>
        <a:p>
          <a:endParaRPr lang="en-GB" sz="1200"/>
        </a:p>
      </dgm:t>
    </dgm:pt>
    <dgm:pt modelId="{690E9ACE-613A-4547-BA50-BF94E2CAD103}" type="sibTrans" cxnId="{D5569086-BB6D-4326-B02D-EB76691F466A}">
      <dgm:prSet/>
      <dgm:spPr/>
      <dgm:t>
        <a:bodyPr/>
        <a:lstStyle/>
        <a:p>
          <a:endParaRPr lang="en-GB" sz="1200"/>
        </a:p>
      </dgm:t>
    </dgm:pt>
    <dgm:pt modelId="{3ACDCBD4-B876-48CE-AC3A-F955A9CF5405}" type="pres">
      <dgm:prSet presAssocID="{DBF07142-9879-4B24-8FD1-FD2B032BBA50}" presName="linearFlow" presStyleCnt="0">
        <dgm:presLayoutVars>
          <dgm:dir/>
          <dgm:animLvl val="lvl"/>
          <dgm:resizeHandles val="exact"/>
        </dgm:presLayoutVars>
      </dgm:prSet>
      <dgm:spPr/>
    </dgm:pt>
    <dgm:pt modelId="{BA820517-AF00-451A-BC4D-7EC2B65B1FCB}" type="pres">
      <dgm:prSet presAssocID="{E406CC82-1A5C-414B-8211-8EE36378109C}" presName="composite" presStyleCnt="0"/>
      <dgm:spPr/>
    </dgm:pt>
    <dgm:pt modelId="{DD24178C-90D9-466C-8C66-F234171FA2B3}" type="pres">
      <dgm:prSet presAssocID="{E406CC82-1A5C-414B-8211-8EE36378109C}" presName="parentText" presStyleLbl="alignNode1" presStyleIdx="0" presStyleCnt="4">
        <dgm:presLayoutVars>
          <dgm:chMax val="1"/>
          <dgm:bulletEnabled val="1"/>
        </dgm:presLayoutVars>
      </dgm:prSet>
      <dgm:spPr/>
    </dgm:pt>
    <dgm:pt modelId="{39B7E478-DD79-43B2-B905-3CBAABA36B1E}" type="pres">
      <dgm:prSet presAssocID="{E406CC82-1A5C-414B-8211-8EE36378109C}" presName="descendantText" presStyleLbl="alignAcc1" presStyleIdx="0" presStyleCnt="4">
        <dgm:presLayoutVars>
          <dgm:bulletEnabled val="1"/>
        </dgm:presLayoutVars>
      </dgm:prSet>
      <dgm:spPr/>
    </dgm:pt>
    <dgm:pt modelId="{632FCDD4-73E6-499E-B979-D4B6F81518F8}" type="pres">
      <dgm:prSet presAssocID="{7C3CCF77-0D9F-4BBF-8317-EEB4CA4140F0}" presName="sp" presStyleCnt="0"/>
      <dgm:spPr/>
    </dgm:pt>
    <dgm:pt modelId="{609FBD70-3AD5-43C0-B86C-FC60C406EF8E}" type="pres">
      <dgm:prSet presAssocID="{8A807611-CFA1-4C65-A32B-C109D9FDF306}" presName="composite" presStyleCnt="0"/>
      <dgm:spPr/>
    </dgm:pt>
    <dgm:pt modelId="{4A84F0C1-E94D-4180-BD0D-73164A3BC573}" type="pres">
      <dgm:prSet presAssocID="{8A807611-CFA1-4C65-A32B-C109D9FDF306}" presName="parentText" presStyleLbl="alignNode1" presStyleIdx="1" presStyleCnt="4">
        <dgm:presLayoutVars>
          <dgm:chMax val="1"/>
          <dgm:bulletEnabled val="1"/>
        </dgm:presLayoutVars>
      </dgm:prSet>
      <dgm:spPr/>
    </dgm:pt>
    <dgm:pt modelId="{0A7B6F19-E8C8-4CC1-BF76-83D13408D38D}" type="pres">
      <dgm:prSet presAssocID="{8A807611-CFA1-4C65-A32B-C109D9FDF306}" presName="descendantText" presStyleLbl="alignAcc1" presStyleIdx="1" presStyleCnt="4">
        <dgm:presLayoutVars>
          <dgm:bulletEnabled val="1"/>
        </dgm:presLayoutVars>
      </dgm:prSet>
      <dgm:spPr/>
    </dgm:pt>
    <dgm:pt modelId="{71BF3DC9-ABCA-4311-A7AD-4C2153E574E1}" type="pres">
      <dgm:prSet presAssocID="{4CC55A8F-4D8E-4E18-973D-D69877A0A68D}" presName="sp" presStyleCnt="0"/>
      <dgm:spPr/>
    </dgm:pt>
    <dgm:pt modelId="{A63FC9B8-029C-4697-AE46-C2AB08684FBB}" type="pres">
      <dgm:prSet presAssocID="{625B9FDE-0156-4790-990C-FD1D3C291689}" presName="composite" presStyleCnt="0"/>
      <dgm:spPr/>
    </dgm:pt>
    <dgm:pt modelId="{D0FE8B08-F266-4415-B71F-F6A48732A090}" type="pres">
      <dgm:prSet presAssocID="{625B9FDE-0156-4790-990C-FD1D3C291689}" presName="parentText" presStyleLbl="alignNode1" presStyleIdx="2" presStyleCnt="4">
        <dgm:presLayoutVars>
          <dgm:chMax val="1"/>
          <dgm:bulletEnabled val="1"/>
        </dgm:presLayoutVars>
      </dgm:prSet>
      <dgm:spPr/>
    </dgm:pt>
    <dgm:pt modelId="{43B82A8B-1C8E-4280-9F8E-75F07BB4CC9C}" type="pres">
      <dgm:prSet presAssocID="{625B9FDE-0156-4790-990C-FD1D3C291689}" presName="descendantText" presStyleLbl="alignAcc1" presStyleIdx="2" presStyleCnt="4" custScaleY="138340">
        <dgm:presLayoutVars>
          <dgm:bulletEnabled val="1"/>
        </dgm:presLayoutVars>
      </dgm:prSet>
      <dgm:spPr/>
    </dgm:pt>
    <dgm:pt modelId="{3BDD5EA4-012C-491B-99A8-949756D615AF}" type="pres">
      <dgm:prSet presAssocID="{7A3E115C-EFD9-4A0E-AF75-56B1C41EF270}" presName="sp" presStyleCnt="0"/>
      <dgm:spPr/>
    </dgm:pt>
    <dgm:pt modelId="{35EAA565-493A-400D-90EA-F87DFC596B45}" type="pres">
      <dgm:prSet presAssocID="{3CB2EE6A-6913-458F-8E37-C9F964B9968D}" presName="composite" presStyleCnt="0"/>
      <dgm:spPr/>
    </dgm:pt>
    <dgm:pt modelId="{E2969A3A-41DE-4949-9CF2-D2B49185018B}" type="pres">
      <dgm:prSet presAssocID="{3CB2EE6A-6913-458F-8E37-C9F964B9968D}" presName="parentText" presStyleLbl="alignNode1" presStyleIdx="3" presStyleCnt="4">
        <dgm:presLayoutVars>
          <dgm:chMax val="1"/>
          <dgm:bulletEnabled val="1"/>
        </dgm:presLayoutVars>
      </dgm:prSet>
      <dgm:spPr/>
    </dgm:pt>
    <dgm:pt modelId="{E7B78407-E823-4036-8A3F-AF218E3D3F3C}" type="pres">
      <dgm:prSet presAssocID="{3CB2EE6A-6913-458F-8E37-C9F964B9968D}" presName="descendantText" presStyleLbl="alignAcc1" presStyleIdx="3" presStyleCnt="4" custScaleY="120014">
        <dgm:presLayoutVars>
          <dgm:bulletEnabled val="1"/>
        </dgm:presLayoutVars>
      </dgm:prSet>
      <dgm:spPr/>
    </dgm:pt>
  </dgm:ptLst>
  <dgm:cxnLst>
    <dgm:cxn modelId="{87E9AD01-E720-4B42-AF83-A00924EDC39F}" type="presOf" srcId="{625B9FDE-0156-4790-990C-FD1D3C291689}" destId="{D0FE8B08-F266-4415-B71F-F6A48732A090}" srcOrd="0" destOrd="0" presId="urn:microsoft.com/office/officeart/2005/8/layout/chevron2"/>
    <dgm:cxn modelId="{7B9CB904-E93F-4CD5-8259-C8BEC5F08CC1}" srcId="{DBF07142-9879-4B24-8FD1-FD2B032BBA50}" destId="{8A807611-CFA1-4C65-A32B-C109D9FDF306}" srcOrd="1" destOrd="0" parTransId="{2598DCD2-1C7C-4100-94F3-98A7A6A00C71}" sibTransId="{4CC55A8F-4D8E-4E18-973D-D69877A0A68D}"/>
    <dgm:cxn modelId="{CB429A25-B3BF-4530-85B7-B701E87FFB69}" type="presOf" srcId="{07538FA2-4095-4F3A-9B46-E910522CA0EC}" destId="{E7B78407-E823-4036-8A3F-AF218E3D3F3C}" srcOrd="0" destOrd="1" presId="urn:microsoft.com/office/officeart/2005/8/layout/chevron2"/>
    <dgm:cxn modelId="{6D9A0A2A-9776-47C4-A91F-D66DB25A2F1A}" type="presOf" srcId="{812C306E-4156-45DB-BFB3-BF32503C6F3B}" destId="{39B7E478-DD79-43B2-B905-3CBAABA36B1E}" srcOrd="0" destOrd="0" presId="urn:microsoft.com/office/officeart/2005/8/layout/chevron2"/>
    <dgm:cxn modelId="{5197422D-7E5B-4CBA-9FAF-DE15A3846868}" type="presOf" srcId="{709CD127-DD54-459A-8E78-3C8D49E206E7}" destId="{0A7B6F19-E8C8-4CC1-BF76-83D13408D38D}" srcOrd="0" destOrd="0" presId="urn:microsoft.com/office/officeart/2005/8/layout/chevron2"/>
    <dgm:cxn modelId="{B3B47834-8786-41D7-A216-FC5F2B76AD57}" type="presOf" srcId="{157B3CC8-99DC-426C-8E4C-FF8F2106C498}" destId="{E7B78407-E823-4036-8A3F-AF218E3D3F3C}" srcOrd="0" destOrd="2" presId="urn:microsoft.com/office/officeart/2005/8/layout/chevron2"/>
    <dgm:cxn modelId="{C7B28634-268F-4251-BAC2-7EE877A8E0CC}" type="presOf" srcId="{3CB2EE6A-6913-458F-8E37-C9F964B9968D}" destId="{E2969A3A-41DE-4949-9CF2-D2B49185018B}" srcOrd="0" destOrd="0" presId="urn:microsoft.com/office/officeart/2005/8/layout/chevron2"/>
    <dgm:cxn modelId="{E158C338-5D00-4A4F-884F-1E1CF5BC674F}" srcId="{625B9FDE-0156-4790-990C-FD1D3C291689}" destId="{45B02222-3FD4-4881-B66E-9799BBF5DEC4}" srcOrd="1" destOrd="0" parTransId="{D814A6F2-CF73-44B5-B134-AC321F67D36C}" sibTransId="{DF3D8DD5-EA84-4300-9842-099DC74CCC9F}"/>
    <dgm:cxn modelId="{19FB7E40-F4DC-4B4A-9F37-D057F34D28E0}" type="presOf" srcId="{B11D6A64-33AC-4F80-A5E4-D33DAD90183C}" destId="{39B7E478-DD79-43B2-B905-3CBAABA36B1E}" srcOrd="0" destOrd="1" presId="urn:microsoft.com/office/officeart/2005/8/layout/chevron2"/>
    <dgm:cxn modelId="{4F687042-0A61-40F2-B01A-F77D36938149}" type="presOf" srcId="{8A807611-CFA1-4C65-A32B-C109D9FDF306}" destId="{4A84F0C1-E94D-4180-BD0D-73164A3BC573}" srcOrd="0" destOrd="0" presId="urn:microsoft.com/office/officeart/2005/8/layout/chevron2"/>
    <dgm:cxn modelId="{8167E44B-F90A-4B07-97D3-142D42D7F2EF}" type="presOf" srcId="{2264A02F-3641-4AAD-95F6-9C1CACB04B75}" destId="{43B82A8B-1C8E-4280-9F8E-75F07BB4CC9C}" srcOrd="0" destOrd="0" presId="urn:microsoft.com/office/officeart/2005/8/layout/chevron2"/>
    <dgm:cxn modelId="{CEB07A4E-D4B1-464D-B7EB-5F568CD313A8}" type="presOf" srcId="{E406CC82-1A5C-414B-8211-8EE36378109C}" destId="{DD24178C-90D9-466C-8C66-F234171FA2B3}" srcOrd="0" destOrd="0" presId="urn:microsoft.com/office/officeart/2005/8/layout/chevron2"/>
    <dgm:cxn modelId="{4FE12058-CB44-4DEF-949E-27A804C47FC9}" srcId="{E406CC82-1A5C-414B-8211-8EE36378109C}" destId="{B11D6A64-33AC-4F80-A5E4-D33DAD90183C}" srcOrd="1" destOrd="0" parTransId="{72E284A8-F834-4D5F-8BD6-D2B3EC1DCF2C}" sibTransId="{7A051BF1-9E13-48BF-9CD8-3562771E5931}"/>
    <dgm:cxn modelId="{92278861-8049-4D21-9A43-7E1BFCBE2FEF}" srcId="{625B9FDE-0156-4790-990C-FD1D3C291689}" destId="{2264A02F-3641-4AAD-95F6-9C1CACB04B75}" srcOrd="0" destOrd="0" parTransId="{37863C5B-C7B1-4187-957C-2F1670871385}" sibTransId="{2D779C09-8104-4D71-8083-C83D24296C0D}"/>
    <dgm:cxn modelId="{F0E4E873-41E7-44F4-8FEC-45B91AF7D7C8}" srcId="{3CB2EE6A-6913-458F-8E37-C9F964B9968D}" destId="{07538FA2-4095-4F3A-9B46-E910522CA0EC}" srcOrd="1" destOrd="0" parTransId="{7A733D3D-4A69-4B56-8715-6B01C22AA9A0}" sibTransId="{D16AFCF9-E036-42F1-B2C9-B2AC9EE96FD1}"/>
    <dgm:cxn modelId="{6802CF81-4D11-4512-822C-6964DAEC7C62}" type="presOf" srcId="{09945BC7-DD13-4E4A-98A6-A6A6A14BDE42}" destId="{0A7B6F19-E8C8-4CC1-BF76-83D13408D38D}" srcOrd="0" destOrd="1" presId="urn:microsoft.com/office/officeart/2005/8/layout/chevron2"/>
    <dgm:cxn modelId="{2EA78686-1E20-4D61-94E9-7AA4A536F23D}" srcId="{DBF07142-9879-4B24-8FD1-FD2B032BBA50}" destId="{625B9FDE-0156-4790-990C-FD1D3C291689}" srcOrd="2" destOrd="0" parTransId="{FFB61B5D-39F7-4D3A-815B-13B683598B45}" sibTransId="{7A3E115C-EFD9-4A0E-AF75-56B1C41EF270}"/>
    <dgm:cxn modelId="{D5569086-BB6D-4326-B02D-EB76691F466A}" srcId="{625B9FDE-0156-4790-990C-FD1D3C291689}" destId="{9A565E5D-73A1-4105-A602-41874FB046DC}" srcOrd="2" destOrd="0" parTransId="{C95D875B-72DA-4562-A723-ED19BACCFB17}" sibTransId="{690E9ACE-613A-4547-BA50-BF94E2CAD103}"/>
    <dgm:cxn modelId="{C18FA086-6894-4585-A318-7BFC0994D26E}" type="presOf" srcId="{45B02222-3FD4-4881-B66E-9799BBF5DEC4}" destId="{43B82A8B-1C8E-4280-9F8E-75F07BB4CC9C}" srcOrd="0" destOrd="1" presId="urn:microsoft.com/office/officeart/2005/8/layout/chevron2"/>
    <dgm:cxn modelId="{3E358D89-C595-4B7D-87FC-AD3AEC0AA715}" srcId="{8A807611-CFA1-4C65-A32B-C109D9FDF306}" destId="{09945BC7-DD13-4E4A-98A6-A6A6A14BDE42}" srcOrd="1" destOrd="0" parTransId="{F6BBA97A-3C55-4130-9CD2-673E969E402D}" sibTransId="{BCF9DB3D-901B-4657-8117-07FE7D38B594}"/>
    <dgm:cxn modelId="{8FAD3C90-0C85-4633-9FD7-8E3ECCACDA5E}" srcId="{3CB2EE6A-6913-458F-8E37-C9F964B9968D}" destId="{AC5EFAFC-1356-48AD-A25A-8F64B701D73F}" srcOrd="0" destOrd="0" parTransId="{2E593446-3323-459E-90A7-15DD6EC73599}" sibTransId="{D3481B65-A8A0-480F-9BCD-C649B5416D4B}"/>
    <dgm:cxn modelId="{089EE59D-2AB0-402E-AD7F-ADC459365750}" srcId="{DBF07142-9879-4B24-8FD1-FD2B032BBA50}" destId="{3CB2EE6A-6913-458F-8E37-C9F964B9968D}" srcOrd="3" destOrd="0" parTransId="{FCEF8310-1F04-4AC9-8FBC-9AA034BC1650}" sibTransId="{DE63EC71-6CD1-48D7-A567-876A4863AAF3}"/>
    <dgm:cxn modelId="{DD9301A7-54F6-4B9B-9694-F7A7C41BBFBF}" type="presOf" srcId="{9A565E5D-73A1-4105-A602-41874FB046DC}" destId="{43B82A8B-1C8E-4280-9F8E-75F07BB4CC9C}" srcOrd="0" destOrd="2" presId="urn:microsoft.com/office/officeart/2005/8/layout/chevron2"/>
    <dgm:cxn modelId="{E9D88FB4-A874-46EC-BF58-12BC940918C5}" srcId="{8A807611-CFA1-4C65-A32B-C109D9FDF306}" destId="{709CD127-DD54-459A-8E78-3C8D49E206E7}" srcOrd="0" destOrd="0" parTransId="{205DB51E-42F2-4F75-913B-A881BAF783D5}" sibTransId="{5B602A45-AB0C-41A8-985A-AA70B5868BFE}"/>
    <dgm:cxn modelId="{3E4440B6-2E08-4397-8527-A8DBCC7268F8}" srcId="{E406CC82-1A5C-414B-8211-8EE36378109C}" destId="{812C306E-4156-45DB-BFB3-BF32503C6F3B}" srcOrd="0" destOrd="0" parTransId="{7C77FE3B-45F3-4279-BDC5-C17EB3020DEE}" sibTransId="{3F0761B2-8AAC-44F5-B9B6-E85AE3443959}"/>
    <dgm:cxn modelId="{655AD2BE-08D7-4A32-9CDD-71EF28C0CC90}" type="presOf" srcId="{AC5EFAFC-1356-48AD-A25A-8F64B701D73F}" destId="{E7B78407-E823-4036-8A3F-AF218E3D3F3C}" srcOrd="0" destOrd="0" presId="urn:microsoft.com/office/officeart/2005/8/layout/chevron2"/>
    <dgm:cxn modelId="{1E4897D8-0E7C-47E5-898C-97AE37C34234}" srcId="{DBF07142-9879-4B24-8FD1-FD2B032BBA50}" destId="{E406CC82-1A5C-414B-8211-8EE36378109C}" srcOrd="0" destOrd="0" parTransId="{0C3382C3-F6C5-4F06-A58E-F55527194848}" sibTransId="{7C3CCF77-0D9F-4BBF-8317-EEB4CA4140F0}"/>
    <dgm:cxn modelId="{30FA23DC-6F6C-4A99-A70F-A6A027E27066}" type="presOf" srcId="{DBF07142-9879-4B24-8FD1-FD2B032BBA50}" destId="{3ACDCBD4-B876-48CE-AC3A-F955A9CF5405}" srcOrd="0" destOrd="0" presId="urn:microsoft.com/office/officeart/2005/8/layout/chevron2"/>
    <dgm:cxn modelId="{1E893DF0-7976-4D9F-821A-1A5DE8907A09}" srcId="{3CB2EE6A-6913-458F-8E37-C9F964B9968D}" destId="{157B3CC8-99DC-426C-8E4C-FF8F2106C498}" srcOrd="2" destOrd="0" parTransId="{8EC223BF-4D15-43CE-817E-36C4A2372F03}" sibTransId="{79C82F84-A92F-462D-BAF4-7E7DFEA6CFE8}"/>
    <dgm:cxn modelId="{EE580402-5903-4FAB-99CA-E479E145F2A4}" type="presParOf" srcId="{3ACDCBD4-B876-48CE-AC3A-F955A9CF5405}" destId="{BA820517-AF00-451A-BC4D-7EC2B65B1FCB}" srcOrd="0" destOrd="0" presId="urn:microsoft.com/office/officeart/2005/8/layout/chevron2"/>
    <dgm:cxn modelId="{F963F202-C29F-491C-B41D-42E221626F86}" type="presParOf" srcId="{BA820517-AF00-451A-BC4D-7EC2B65B1FCB}" destId="{DD24178C-90D9-466C-8C66-F234171FA2B3}" srcOrd="0" destOrd="0" presId="urn:microsoft.com/office/officeart/2005/8/layout/chevron2"/>
    <dgm:cxn modelId="{B020833F-3755-4B41-873D-3CA0AE4A20AC}" type="presParOf" srcId="{BA820517-AF00-451A-BC4D-7EC2B65B1FCB}" destId="{39B7E478-DD79-43B2-B905-3CBAABA36B1E}" srcOrd="1" destOrd="0" presId="urn:microsoft.com/office/officeart/2005/8/layout/chevron2"/>
    <dgm:cxn modelId="{8710E94E-C681-41DF-8651-2FAEE8CCF0A8}" type="presParOf" srcId="{3ACDCBD4-B876-48CE-AC3A-F955A9CF5405}" destId="{632FCDD4-73E6-499E-B979-D4B6F81518F8}" srcOrd="1" destOrd="0" presId="urn:microsoft.com/office/officeart/2005/8/layout/chevron2"/>
    <dgm:cxn modelId="{720FF9AD-E732-4D0E-A796-BB4F4FEF568B}" type="presParOf" srcId="{3ACDCBD4-B876-48CE-AC3A-F955A9CF5405}" destId="{609FBD70-3AD5-43C0-B86C-FC60C406EF8E}" srcOrd="2" destOrd="0" presId="urn:microsoft.com/office/officeart/2005/8/layout/chevron2"/>
    <dgm:cxn modelId="{063CC649-30C1-48A4-96AC-5DC6E8237EA3}" type="presParOf" srcId="{609FBD70-3AD5-43C0-B86C-FC60C406EF8E}" destId="{4A84F0C1-E94D-4180-BD0D-73164A3BC573}" srcOrd="0" destOrd="0" presId="urn:microsoft.com/office/officeart/2005/8/layout/chevron2"/>
    <dgm:cxn modelId="{ED76B839-0FB5-4A0C-8DBA-25083DBDA16A}" type="presParOf" srcId="{609FBD70-3AD5-43C0-B86C-FC60C406EF8E}" destId="{0A7B6F19-E8C8-4CC1-BF76-83D13408D38D}" srcOrd="1" destOrd="0" presId="urn:microsoft.com/office/officeart/2005/8/layout/chevron2"/>
    <dgm:cxn modelId="{F9834AE2-349F-4B26-A4FF-A2274B330DF0}" type="presParOf" srcId="{3ACDCBD4-B876-48CE-AC3A-F955A9CF5405}" destId="{71BF3DC9-ABCA-4311-A7AD-4C2153E574E1}" srcOrd="3" destOrd="0" presId="urn:microsoft.com/office/officeart/2005/8/layout/chevron2"/>
    <dgm:cxn modelId="{E12A1AF4-9BEE-40D7-9A90-141366F1EF59}" type="presParOf" srcId="{3ACDCBD4-B876-48CE-AC3A-F955A9CF5405}" destId="{A63FC9B8-029C-4697-AE46-C2AB08684FBB}" srcOrd="4" destOrd="0" presId="urn:microsoft.com/office/officeart/2005/8/layout/chevron2"/>
    <dgm:cxn modelId="{BDE55F78-674C-40F8-90E5-A6D46D0968AE}" type="presParOf" srcId="{A63FC9B8-029C-4697-AE46-C2AB08684FBB}" destId="{D0FE8B08-F266-4415-B71F-F6A48732A090}" srcOrd="0" destOrd="0" presId="urn:microsoft.com/office/officeart/2005/8/layout/chevron2"/>
    <dgm:cxn modelId="{C73AB065-993E-4605-890B-F03A79E9B00C}" type="presParOf" srcId="{A63FC9B8-029C-4697-AE46-C2AB08684FBB}" destId="{43B82A8B-1C8E-4280-9F8E-75F07BB4CC9C}" srcOrd="1" destOrd="0" presId="urn:microsoft.com/office/officeart/2005/8/layout/chevron2"/>
    <dgm:cxn modelId="{5DB68AAE-53C8-45CD-B703-08E23BE843D6}" type="presParOf" srcId="{3ACDCBD4-B876-48CE-AC3A-F955A9CF5405}" destId="{3BDD5EA4-012C-491B-99A8-949756D615AF}" srcOrd="5" destOrd="0" presId="urn:microsoft.com/office/officeart/2005/8/layout/chevron2"/>
    <dgm:cxn modelId="{8518DB70-C67E-40C6-8C29-009FC8E255BE}" type="presParOf" srcId="{3ACDCBD4-B876-48CE-AC3A-F955A9CF5405}" destId="{35EAA565-493A-400D-90EA-F87DFC596B45}" srcOrd="6" destOrd="0" presId="urn:microsoft.com/office/officeart/2005/8/layout/chevron2"/>
    <dgm:cxn modelId="{24E46931-8AEC-4E82-BBDC-141AC280052E}" type="presParOf" srcId="{35EAA565-493A-400D-90EA-F87DFC596B45}" destId="{E2969A3A-41DE-4949-9CF2-D2B49185018B}" srcOrd="0" destOrd="0" presId="urn:microsoft.com/office/officeart/2005/8/layout/chevron2"/>
    <dgm:cxn modelId="{726B87FF-1541-4398-BFA3-CF1053FD9226}" type="presParOf" srcId="{35EAA565-493A-400D-90EA-F87DFC596B45}" destId="{E7B78407-E823-4036-8A3F-AF218E3D3F3C}"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4BC973-C4B5-9049-8390-F61E939BBDEC}" type="doc">
      <dgm:prSet loTypeId="urn:microsoft.com/office/officeart/2005/8/layout/vList2" loCatId="" qsTypeId="urn:microsoft.com/office/officeart/2005/8/quickstyle/simple1" qsCatId="simple" csTypeId="urn:microsoft.com/office/officeart/2005/8/colors/accent1_2" csCatId="accent1" phldr="1"/>
      <dgm:spPr/>
    </dgm:pt>
    <dgm:pt modelId="{67B9B974-4BAF-1C4A-AC3F-C8C92FC0A4CA}">
      <dgm:prSet custT="1"/>
      <dgm:spPr/>
      <dgm:t>
        <a:bodyPr/>
        <a:lstStyle/>
        <a:p>
          <a:r>
            <a:rPr lang="en-US" sz="1400">
              <a:solidFill>
                <a:schemeClr val="bg1"/>
              </a:solidFill>
              <a:latin typeface="Calibri" panose="020F0502020204030204" pitchFamily="34" charset="0"/>
              <a:cs typeface="Calibri" panose="020F0502020204030204" pitchFamily="34" charset="0"/>
            </a:rPr>
            <a:t>Give h</a:t>
          </a:r>
          <a:r>
            <a:rPr lang="en-US" sz="1400" b="0" i="0">
              <a:solidFill>
                <a:schemeClr val="bg1"/>
              </a:solidFill>
              <a:effectLst/>
              <a:latin typeface="Calibri" panose="020F0502020204030204" pitchFamily="34" charset="0"/>
              <a:cs typeface="Calibri" panose="020F0502020204030204" pitchFamily="34" charset="0"/>
            </a:rPr>
            <a:t>igher transparency to ensure trust from stakeholders and industry, and </a:t>
          </a:r>
        </a:p>
      </dgm:t>
    </dgm:pt>
    <dgm:pt modelId="{4BBACC8B-FC26-0845-8DD4-837230B572C2}" type="parTrans" cxnId="{5E9C75EB-D745-144D-A1B0-1C0DD678207A}">
      <dgm:prSet/>
      <dgm:spPr/>
      <dgm:t>
        <a:bodyPr/>
        <a:lstStyle/>
        <a:p>
          <a:endParaRPr lang="it-IT" sz="1400">
            <a:latin typeface="Calibri" panose="020F0502020204030204" pitchFamily="34" charset="0"/>
            <a:cs typeface="Calibri" panose="020F0502020204030204" pitchFamily="34" charset="0"/>
          </a:endParaRPr>
        </a:p>
      </dgm:t>
    </dgm:pt>
    <dgm:pt modelId="{BA59A243-D129-0F4D-AF62-CE587376B87C}" type="sibTrans" cxnId="{5E9C75EB-D745-144D-A1B0-1C0DD678207A}">
      <dgm:prSet/>
      <dgm:spPr/>
      <dgm:t>
        <a:bodyPr/>
        <a:lstStyle/>
        <a:p>
          <a:endParaRPr lang="it-IT" sz="1400">
            <a:latin typeface="Calibri" panose="020F0502020204030204" pitchFamily="34" charset="0"/>
            <a:cs typeface="Calibri" panose="020F0502020204030204" pitchFamily="34" charset="0"/>
          </a:endParaRPr>
        </a:p>
      </dgm:t>
    </dgm:pt>
    <dgm:pt modelId="{8E73910A-72F9-A949-819B-2E5E51F84C65}">
      <dgm:prSet custT="1"/>
      <dgm:spPr/>
      <dgm:t>
        <a:bodyPr/>
        <a:lstStyle/>
        <a:p>
          <a:r>
            <a:rPr lang="en-US" sz="1400" b="0" i="0">
              <a:solidFill>
                <a:schemeClr val="bg1"/>
              </a:solidFill>
              <a:effectLst/>
              <a:latin typeface="Calibri" panose="020F0502020204030204" pitchFamily="34" charset="0"/>
              <a:cs typeface="Calibri" panose="020F0502020204030204" pitchFamily="34" charset="0"/>
            </a:rPr>
            <a:t>Prevent greenwashing. </a:t>
          </a:r>
          <a:endParaRPr lang="en-US" sz="1400">
            <a:solidFill>
              <a:schemeClr val="bg1"/>
            </a:solidFill>
            <a:latin typeface="Calibri" panose="020F0502020204030204" pitchFamily="34" charset="0"/>
            <a:cs typeface="Calibri" panose="020F0502020204030204" pitchFamily="34" charset="0"/>
          </a:endParaRPr>
        </a:p>
      </dgm:t>
    </dgm:pt>
    <dgm:pt modelId="{51B060B7-4CBD-B54F-A553-5C8262E1DFC0}" type="parTrans" cxnId="{1BDDA75F-5B75-A941-80D1-1EA70FF18A40}">
      <dgm:prSet/>
      <dgm:spPr/>
      <dgm:t>
        <a:bodyPr/>
        <a:lstStyle/>
        <a:p>
          <a:endParaRPr lang="it-IT" sz="1400">
            <a:latin typeface="Calibri" panose="020F0502020204030204" pitchFamily="34" charset="0"/>
            <a:cs typeface="Calibri" panose="020F0502020204030204" pitchFamily="34" charset="0"/>
          </a:endParaRPr>
        </a:p>
      </dgm:t>
    </dgm:pt>
    <dgm:pt modelId="{8DB107B1-A8F6-1147-94D1-F421D03AC0BC}" type="sibTrans" cxnId="{1BDDA75F-5B75-A941-80D1-1EA70FF18A40}">
      <dgm:prSet/>
      <dgm:spPr/>
      <dgm:t>
        <a:bodyPr/>
        <a:lstStyle/>
        <a:p>
          <a:endParaRPr lang="it-IT" sz="1400">
            <a:latin typeface="Calibri" panose="020F0502020204030204" pitchFamily="34" charset="0"/>
            <a:cs typeface="Calibri" panose="020F0502020204030204" pitchFamily="34" charset="0"/>
          </a:endParaRPr>
        </a:p>
      </dgm:t>
    </dgm:pt>
    <dgm:pt modelId="{1D242CAC-4565-404E-B746-0FFE4768B47B}">
      <dgm:prSet phldrT="[Testo]" custT="1"/>
      <dgm:spPr/>
      <dgm:t>
        <a:bodyPr/>
        <a:lstStyle/>
        <a:p>
          <a:pPr>
            <a:buFont typeface="Arial" panose="020B0604020202020204" pitchFamily="34" charset="0"/>
            <a:buChar char="•"/>
          </a:pPr>
          <a:r>
            <a:rPr lang="en-US" sz="1400" b="0" i="0">
              <a:solidFill>
                <a:schemeClr val="bg1"/>
              </a:solidFill>
              <a:effectLst/>
              <a:latin typeface="+mn-lt"/>
              <a:cs typeface="Calibri" panose="020F0502020204030204" pitchFamily="34" charset="0"/>
            </a:rPr>
            <a:t>Improve the EU's capacity to quantify, monitor and verify carbon removals. </a:t>
          </a:r>
          <a:endParaRPr lang="it-IT" sz="1400">
            <a:solidFill>
              <a:schemeClr val="bg1"/>
            </a:solidFill>
            <a:latin typeface="+mn-lt"/>
            <a:cs typeface="Calibri" panose="020F0502020204030204" pitchFamily="34" charset="0"/>
          </a:endParaRPr>
        </a:p>
      </dgm:t>
    </dgm:pt>
    <dgm:pt modelId="{A363FD44-A813-E548-90F9-06F9896E1091}" type="sibTrans" cxnId="{F4764C67-8940-2F4C-BFF2-723EA35425C9}">
      <dgm:prSet/>
      <dgm:spPr/>
      <dgm:t>
        <a:bodyPr/>
        <a:lstStyle/>
        <a:p>
          <a:endParaRPr lang="it-IT" sz="1400">
            <a:latin typeface="Calibri" panose="020F0502020204030204" pitchFamily="34" charset="0"/>
            <a:cs typeface="Calibri" panose="020F0502020204030204" pitchFamily="34" charset="0"/>
          </a:endParaRPr>
        </a:p>
      </dgm:t>
    </dgm:pt>
    <dgm:pt modelId="{9249A0E9-FCCE-984B-B325-F28B3C44797C}" type="parTrans" cxnId="{F4764C67-8940-2F4C-BFF2-723EA35425C9}">
      <dgm:prSet/>
      <dgm:spPr/>
      <dgm:t>
        <a:bodyPr/>
        <a:lstStyle/>
        <a:p>
          <a:endParaRPr lang="it-IT" sz="1400">
            <a:latin typeface="Calibri" panose="020F0502020204030204" pitchFamily="34" charset="0"/>
            <a:cs typeface="Calibri" panose="020F0502020204030204" pitchFamily="34" charset="0"/>
          </a:endParaRPr>
        </a:p>
      </dgm:t>
    </dgm:pt>
    <dgm:pt modelId="{EFF9AF7D-7059-A94D-8763-C81609A5F4FF}" type="pres">
      <dgm:prSet presAssocID="{694BC973-C4B5-9049-8390-F61E939BBDEC}" presName="linear" presStyleCnt="0">
        <dgm:presLayoutVars>
          <dgm:animLvl val="lvl"/>
          <dgm:resizeHandles val="exact"/>
        </dgm:presLayoutVars>
      </dgm:prSet>
      <dgm:spPr/>
    </dgm:pt>
    <dgm:pt modelId="{C97E1717-24E7-CB46-990E-AE94117A224B}" type="pres">
      <dgm:prSet presAssocID="{1D242CAC-4565-404E-B746-0FFE4768B47B}" presName="parentText" presStyleLbl="node1" presStyleIdx="0" presStyleCnt="3">
        <dgm:presLayoutVars>
          <dgm:chMax val="0"/>
          <dgm:bulletEnabled val="1"/>
        </dgm:presLayoutVars>
      </dgm:prSet>
      <dgm:spPr/>
    </dgm:pt>
    <dgm:pt modelId="{975A87C0-46D5-C14F-8C7A-560AC499A615}" type="pres">
      <dgm:prSet presAssocID="{A363FD44-A813-E548-90F9-06F9896E1091}" presName="spacer" presStyleCnt="0"/>
      <dgm:spPr/>
    </dgm:pt>
    <dgm:pt modelId="{67BA6BDD-2CF5-6A47-A933-2E2F3C695FC5}" type="pres">
      <dgm:prSet presAssocID="{67B9B974-4BAF-1C4A-AC3F-C8C92FC0A4CA}" presName="parentText" presStyleLbl="node1" presStyleIdx="1" presStyleCnt="3">
        <dgm:presLayoutVars>
          <dgm:chMax val="0"/>
          <dgm:bulletEnabled val="1"/>
        </dgm:presLayoutVars>
      </dgm:prSet>
      <dgm:spPr/>
    </dgm:pt>
    <dgm:pt modelId="{D36F949D-A247-EF47-B614-E66D83DAB360}" type="pres">
      <dgm:prSet presAssocID="{BA59A243-D129-0F4D-AF62-CE587376B87C}" presName="spacer" presStyleCnt="0"/>
      <dgm:spPr/>
    </dgm:pt>
    <dgm:pt modelId="{1890F601-9F91-0F4A-909D-8266031FF677}" type="pres">
      <dgm:prSet presAssocID="{8E73910A-72F9-A949-819B-2E5E51F84C65}" presName="parentText" presStyleLbl="node1" presStyleIdx="2" presStyleCnt="3">
        <dgm:presLayoutVars>
          <dgm:chMax val="0"/>
          <dgm:bulletEnabled val="1"/>
        </dgm:presLayoutVars>
      </dgm:prSet>
      <dgm:spPr/>
    </dgm:pt>
  </dgm:ptLst>
  <dgm:cxnLst>
    <dgm:cxn modelId="{2336B43A-23B5-1143-A067-1904E921B98A}" type="presOf" srcId="{8E73910A-72F9-A949-819B-2E5E51F84C65}" destId="{1890F601-9F91-0F4A-909D-8266031FF677}" srcOrd="0" destOrd="0" presId="urn:microsoft.com/office/officeart/2005/8/layout/vList2"/>
    <dgm:cxn modelId="{1CE2E65A-3BB6-7543-BA4A-A8DB106468FB}" type="presOf" srcId="{694BC973-C4B5-9049-8390-F61E939BBDEC}" destId="{EFF9AF7D-7059-A94D-8763-C81609A5F4FF}" srcOrd="0" destOrd="0" presId="urn:microsoft.com/office/officeart/2005/8/layout/vList2"/>
    <dgm:cxn modelId="{1BDDA75F-5B75-A941-80D1-1EA70FF18A40}" srcId="{694BC973-C4B5-9049-8390-F61E939BBDEC}" destId="{8E73910A-72F9-A949-819B-2E5E51F84C65}" srcOrd="2" destOrd="0" parTransId="{51B060B7-4CBD-B54F-A553-5C8262E1DFC0}" sibTransId="{8DB107B1-A8F6-1147-94D1-F421D03AC0BC}"/>
    <dgm:cxn modelId="{F4764C67-8940-2F4C-BFF2-723EA35425C9}" srcId="{694BC973-C4B5-9049-8390-F61E939BBDEC}" destId="{1D242CAC-4565-404E-B746-0FFE4768B47B}" srcOrd="0" destOrd="0" parTransId="{9249A0E9-FCCE-984B-B325-F28B3C44797C}" sibTransId="{A363FD44-A813-E548-90F9-06F9896E1091}"/>
    <dgm:cxn modelId="{633E847F-5775-FF4C-90A9-5EC96BEF5F5D}" type="presOf" srcId="{1D242CAC-4565-404E-B746-0FFE4768B47B}" destId="{C97E1717-24E7-CB46-990E-AE94117A224B}" srcOrd="0" destOrd="0" presId="urn:microsoft.com/office/officeart/2005/8/layout/vList2"/>
    <dgm:cxn modelId="{9073D794-4010-CF40-92E2-1146000EA0E6}" type="presOf" srcId="{67B9B974-4BAF-1C4A-AC3F-C8C92FC0A4CA}" destId="{67BA6BDD-2CF5-6A47-A933-2E2F3C695FC5}" srcOrd="0" destOrd="0" presId="urn:microsoft.com/office/officeart/2005/8/layout/vList2"/>
    <dgm:cxn modelId="{5E9C75EB-D745-144D-A1B0-1C0DD678207A}" srcId="{694BC973-C4B5-9049-8390-F61E939BBDEC}" destId="{67B9B974-4BAF-1C4A-AC3F-C8C92FC0A4CA}" srcOrd="1" destOrd="0" parTransId="{4BBACC8B-FC26-0845-8DD4-837230B572C2}" sibTransId="{BA59A243-D129-0F4D-AF62-CE587376B87C}"/>
    <dgm:cxn modelId="{E937C943-8D6B-F24D-BF37-05C95E9FC755}" type="presParOf" srcId="{EFF9AF7D-7059-A94D-8763-C81609A5F4FF}" destId="{C97E1717-24E7-CB46-990E-AE94117A224B}" srcOrd="0" destOrd="0" presId="urn:microsoft.com/office/officeart/2005/8/layout/vList2"/>
    <dgm:cxn modelId="{A1DC71E7-8E27-4445-B7F7-B561B27F0EBE}" type="presParOf" srcId="{EFF9AF7D-7059-A94D-8763-C81609A5F4FF}" destId="{975A87C0-46D5-C14F-8C7A-560AC499A615}" srcOrd="1" destOrd="0" presId="urn:microsoft.com/office/officeart/2005/8/layout/vList2"/>
    <dgm:cxn modelId="{B18456D3-F30E-064E-875A-3FE9A1CC868A}" type="presParOf" srcId="{EFF9AF7D-7059-A94D-8763-C81609A5F4FF}" destId="{67BA6BDD-2CF5-6A47-A933-2E2F3C695FC5}" srcOrd="2" destOrd="0" presId="urn:microsoft.com/office/officeart/2005/8/layout/vList2"/>
    <dgm:cxn modelId="{FD822F84-D988-D04B-8D30-77FC8650421E}" type="presParOf" srcId="{EFF9AF7D-7059-A94D-8763-C81609A5F4FF}" destId="{D36F949D-A247-EF47-B614-E66D83DAB360}" srcOrd="3" destOrd="0" presId="urn:microsoft.com/office/officeart/2005/8/layout/vList2"/>
    <dgm:cxn modelId="{04505FC4-D2E1-B643-882A-BB11EEBDAE55}" type="presParOf" srcId="{EFF9AF7D-7059-A94D-8763-C81609A5F4FF}" destId="{1890F601-9F91-0F4A-909D-8266031FF677}"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AE8FEB-A557-F848-B2F6-5DB48F9A080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it-IT"/>
        </a:p>
      </dgm:t>
    </dgm:pt>
    <dgm:pt modelId="{29C28509-F4A4-5446-8F4C-5A888DBC4923}">
      <dgm:prSet custT="1"/>
      <dgm:spPr/>
      <dgm:t>
        <a:bodyPr/>
        <a:lstStyle/>
        <a:p>
          <a:pPr algn="l"/>
          <a:r>
            <a:rPr lang="en-US" sz="1400" i="0">
              <a:latin typeface="Calibri" panose="020F0502020204030204" pitchFamily="34" charset="0"/>
              <a:cs typeface="Calibri" panose="020F0502020204030204" pitchFamily="34" charset="0"/>
            </a:rPr>
            <a:t>Quantification: Carbon removal activities need to be measured accurately and deliver unambiguous benefits for the climate;</a:t>
          </a:r>
          <a:endParaRPr lang="it-IT" sz="1400">
            <a:latin typeface="Calibri" panose="020F0502020204030204" pitchFamily="34" charset="0"/>
            <a:cs typeface="Calibri" panose="020F0502020204030204" pitchFamily="34" charset="0"/>
          </a:endParaRPr>
        </a:p>
      </dgm:t>
    </dgm:pt>
    <dgm:pt modelId="{0D5287AD-80AF-1241-A6DF-8E405ABB63C6}" type="parTrans" cxnId="{4EDFC53A-B1C1-4248-932D-84C50963316E}">
      <dgm:prSet/>
      <dgm:spPr/>
      <dgm:t>
        <a:bodyPr/>
        <a:lstStyle/>
        <a:p>
          <a:endParaRPr lang="it-IT" sz="1400">
            <a:latin typeface="Calibri" panose="020F0502020204030204" pitchFamily="34" charset="0"/>
            <a:cs typeface="Calibri" panose="020F0502020204030204" pitchFamily="34" charset="0"/>
          </a:endParaRPr>
        </a:p>
      </dgm:t>
    </dgm:pt>
    <dgm:pt modelId="{DC6796BE-CCA6-A04C-AF85-B378897D43A1}" type="sibTrans" cxnId="{4EDFC53A-B1C1-4248-932D-84C50963316E}">
      <dgm:prSet/>
      <dgm:spPr/>
      <dgm:t>
        <a:bodyPr/>
        <a:lstStyle/>
        <a:p>
          <a:endParaRPr lang="it-IT" sz="1400">
            <a:latin typeface="Calibri" panose="020F0502020204030204" pitchFamily="34" charset="0"/>
            <a:cs typeface="Calibri" panose="020F0502020204030204" pitchFamily="34" charset="0"/>
          </a:endParaRPr>
        </a:p>
      </dgm:t>
    </dgm:pt>
    <dgm:pt modelId="{35AD1069-AC05-2943-B540-A8F14FD74C3D}">
      <dgm:prSet custT="1"/>
      <dgm:spPr/>
      <dgm:t>
        <a:bodyPr/>
        <a:lstStyle/>
        <a:p>
          <a:pPr algn="just"/>
          <a:r>
            <a:rPr lang="en-US" sz="1400" i="0" dirty="0">
              <a:latin typeface="Calibri" panose="020F0502020204030204" pitchFamily="34" charset="0"/>
              <a:cs typeface="Calibri" panose="020F0502020204030204" pitchFamily="34" charset="0"/>
            </a:rPr>
            <a:t>Additionality: Carbon removal activities need to go beyond existing practices and what is required by law;</a:t>
          </a:r>
          <a:endParaRPr lang="it-IT" sz="1400" dirty="0">
            <a:latin typeface="Calibri" panose="020F0502020204030204" pitchFamily="34" charset="0"/>
            <a:cs typeface="Calibri" panose="020F0502020204030204" pitchFamily="34" charset="0"/>
          </a:endParaRPr>
        </a:p>
      </dgm:t>
    </dgm:pt>
    <dgm:pt modelId="{EB586F2B-CA3E-F04A-A00C-44634184D1C5}" type="parTrans" cxnId="{3F428526-1BC4-0542-B61A-9A21CC160322}">
      <dgm:prSet/>
      <dgm:spPr/>
      <dgm:t>
        <a:bodyPr/>
        <a:lstStyle/>
        <a:p>
          <a:endParaRPr lang="it-IT" sz="1400">
            <a:latin typeface="Calibri" panose="020F0502020204030204" pitchFamily="34" charset="0"/>
            <a:cs typeface="Calibri" panose="020F0502020204030204" pitchFamily="34" charset="0"/>
          </a:endParaRPr>
        </a:p>
      </dgm:t>
    </dgm:pt>
    <dgm:pt modelId="{BC078E79-6967-1D4D-817D-4A92A5EAEB21}" type="sibTrans" cxnId="{3F428526-1BC4-0542-B61A-9A21CC160322}">
      <dgm:prSet/>
      <dgm:spPr/>
      <dgm:t>
        <a:bodyPr/>
        <a:lstStyle/>
        <a:p>
          <a:endParaRPr lang="it-IT" sz="1400">
            <a:latin typeface="Calibri" panose="020F0502020204030204" pitchFamily="34" charset="0"/>
            <a:cs typeface="Calibri" panose="020F0502020204030204" pitchFamily="34" charset="0"/>
          </a:endParaRPr>
        </a:p>
      </dgm:t>
    </dgm:pt>
    <dgm:pt modelId="{90CB9EB4-A100-1D49-89FE-25D1B5D94403}">
      <dgm:prSet custT="1"/>
      <dgm:spPr/>
      <dgm:t>
        <a:bodyPr/>
        <a:lstStyle/>
        <a:p>
          <a:pPr algn="l"/>
          <a:r>
            <a:rPr lang="en-US" sz="1400" i="0" dirty="0">
              <a:latin typeface="Calibri" panose="020F0502020204030204" pitchFamily="34" charset="0"/>
              <a:cs typeface="Calibri" panose="020F0502020204030204" pitchFamily="34" charset="0"/>
            </a:rPr>
            <a:t>Long-term storage: Certificates are linked to the duration of carbon storage so as to ensure permanent storage;</a:t>
          </a:r>
          <a:endParaRPr lang="it-IT" sz="1400" dirty="0">
            <a:latin typeface="Calibri" panose="020F0502020204030204" pitchFamily="34" charset="0"/>
            <a:cs typeface="Calibri" panose="020F0502020204030204" pitchFamily="34" charset="0"/>
          </a:endParaRPr>
        </a:p>
      </dgm:t>
    </dgm:pt>
    <dgm:pt modelId="{854BD44F-DFF2-924A-9421-6B7C790E4BF3}" type="parTrans" cxnId="{0BF440A0-CB4D-CA42-868C-07AB03900A72}">
      <dgm:prSet/>
      <dgm:spPr/>
      <dgm:t>
        <a:bodyPr/>
        <a:lstStyle/>
        <a:p>
          <a:endParaRPr lang="it-IT" sz="1400">
            <a:latin typeface="Calibri" panose="020F0502020204030204" pitchFamily="34" charset="0"/>
            <a:cs typeface="Calibri" panose="020F0502020204030204" pitchFamily="34" charset="0"/>
          </a:endParaRPr>
        </a:p>
      </dgm:t>
    </dgm:pt>
    <dgm:pt modelId="{D9EB440F-B4DD-B941-8DFF-D947DED7EEBB}" type="sibTrans" cxnId="{0BF440A0-CB4D-CA42-868C-07AB03900A72}">
      <dgm:prSet/>
      <dgm:spPr/>
      <dgm:t>
        <a:bodyPr/>
        <a:lstStyle/>
        <a:p>
          <a:endParaRPr lang="it-IT" sz="1400">
            <a:latin typeface="Calibri" panose="020F0502020204030204" pitchFamily="34" charset="0"/>
            <a:cs typeface="Calibri" panose="020F0502020204030204" pitchFamily="34" charset="0"/>
          </a:endParaRPr>
        </a:p>
      </dgm:t>
    </dgm:pt>
    <dgm:pt modelId="{2B20BC47-8DA5-FA40-9D64-8944D66A8DC9}">
      <dgm:prSet custT="1"/>
      <dgm:spPr/>
      <dgm:t>
        <a:bodyPr/>
        <a:lstStyle/>
        <a:p>
          <a:pPr algn="l"/>
          <a:r>
            <a:rPr lang="en-US" sz="1400" i="0" dirty="0">
              <a:latin typeface="Calibri" panose="020F0502020204030204" pitchFamily="34" charset="0"/>
              <a:cs typeface="Calibri" panose="020F0502020204030204" pitchFamily="34" charset="0"/>
            </a:rPr>
            <a:t>Sustainability: Carbon removal activities must preserve or contribute to sustainability objectives such as climate change adaptation, circular economy, water and marine resources, and biodiversity.</a:t>
          </a:r>
          <a:endParaRPr lang="it-IT" sz="1400" dirty="0">
            <a:latin typeface="Calibri" panose="020F0502020204030204" pitchFamily="34" charset="0"/>
            <a:cs typeface="Calibri" panose="020F0502020204030204" pitchFamily="34" charset="0"/>
          </a:endParaRPr>
        </a:p>
      </dgm:t>
    </dgm:pt>
    <dgm:pt modelId="{C47E2BA6-FCC0-F34A-9602-BDFEEF29CB9D}" type="parTrans" cxnId="{1449899D-F49B-774E-ACBF-F7F01E3A2548}">
      <dgm:prSet/>
      <dgm:spPr/>
      <dgm:t>
        <a:bodyPr/>
        <a:lstStyle/>
        <a:p>
          <a:endParaRPr lang="it-IT" sz="1400">
            <a:latin typeface="Calibri" panose="020F0502020204030204" pitchFamily="34" charset="0"/>
            <a:cs typeface="Calibri" panose="020F0502020204030204" pitchFamily="34" charset="0"/>
          </a:endParaRPr>
        </a:p>
      </dgm:t>
    </dgm:pt>
    <dgm:pt modelId="{F247B578-24AA-094E-A2E1-A736E32AA3DF}" type="sibTrans" cxnId="{1449899D-F49B-774E-ACBF-F7F01E3A2548}">
      <dgm:prSet/>
      <dgm:spPr/>
      <dgm:t>
        <a:bodyPr/>
        <a:lstStyle/>
        <a:p>
          <a:endParaRPr lang="it-IT" sz="1400">
            <a:latin typeface="Calibri" panose="020F0502020204030204" pitchFamily="34" charset="0"/>
            <a:cs typeface="Calibri" panose="020F0502020204030204" pitchFamily="34" charset="0"/>
          </a:endParaRPr>
        </a:p>
      </dgm:t>
    </dgm:pt>
    <dgm:pt modelId="{C4FC9A74-EB92-B646-B4FF-49CCD9681736}">
      <dgm:prSet custT="1"/>
      <dgm:spPr/>
      <dgm:t>
        <a:bodyPr/>
        <a:lstStyle/>
        <a:p>
          <a:r>
            <a:rPr lang="en-US" sz="1400" b="0" i="0">
              <a:latin typeface="Calibri" panose="020F0502020204030204" pitchFamily="34" charset="0"/>
              <a:cs typeface="Calibri" panose="020F0502020204030204" pitchFamily="34" charset="0"/>
            </a:rPr>
            <a:t>To ensure the quality and comparability of carbon removals, the proposed regulation establishes </a:t>
          </a:r>
          <a:r>
            <a:rPr lang="en-US" sz="1400" b="1" i="0">
              <a:latin typeface="Calibri" panose="020F0502020204030204" pitchFamily="34" charset="0"/>
              <a:cs typeface="Calibri" panose="020F0502020204030204" pitchFamily="34" charset="0"/>
            </a:rPr>
            <a:t>four QU.A.L.ITY criteria</a:t>
          </a:r>
          <a:r>
            <a:rPr lang="en-US" sz="1400" b="0" i="0">
              <a:latin typeface="Calibri" panose="020F0502020204030204" pitchFamily="34" charset="0"/>
              <a:cs typeface="Calibri" panose="020F0502020204030204" pitchFamily="34" charset="0"/>
            </a:rPr>
            <a:t>:</a:t>
          </a:r>
          <a:endParaRPr lang="it-IT" sz="1400">
            <a:latin typeface="Calibri" panose="020F0502020204030204" pitchFamily="34" charset="0"/>
            <a:cs typeface="Calibri" panose="020F0502020204030204" pitchFamily="34" charset="0"/>
          </a:endParaRPr>
        </a:p>
      </dgm:t>
    </dgm:pt>
    <dgm:pt modelId="{F81E40B8-B3E7-8F4C-AC5D-534B9DC0E9A7}" type="sibTrans" cxnId="{77453BA4-60B6-C347-BEC3-9D2E796A0934}">
      <dgm:prSet/>
      <dgm:spPr/>
      <dgm:t>
        <a:bodyPr/>
        <a:lstStyle/>
        <a:p>
          <a:endParaRPr lang="it-IT" sz="1400">
            <a:latin typeface="Calibri" panose="020F0502020204030204" pitchFamily="34" charset="0"/>
            <a:cs typeface="Calibri" panose="020F0502020204030204" pitchFamily="34" charset="0"/>
          </a:endParaRPr>
        </a:p>
      </dgm:t>
    </dgm:pt>
    <dgm:pt modelId="{E6B8577A-254D-F34D-ADD8-071C7A71FBEC}" type="parTrans" cxnId="{77453BA4-60B6-C347-BEC3-9D2E796A0934}">
      <dgm:prSet/>
      <dgm:spPr/>
      <dgm:t>
        <a:bodyPr/>
        <a:lstStyle/>
        <a:p>
          <a:endParaRPr lang="it-IT" sz="1400">
            <a:latin typeface="Calibri" panose="020F0502020204030204" pitchFamily="34" charset="0"/>
            <a:cs typeface="Calibri" panose="020F0502020204030204" pitchFamily="34" charset="0"/>
          </a:endParaRPr>
        </a:p>
      </dgm:t>
    </dgm:pt>
    <dgm:pt modelId="{EB5FF4F1-69C5-E94C-A13D-B0443FE09964}" type="pres">
      <dgm:prSet presAssocID="{63AE8FEB-A557-F848-B2F6-5DB48F9A0803}" presName="linear" presStyleCnt="0">
        <dgm:presLayoutVars>
          <dgm:animLvl val="lvl"/>
          <dgm:resizeHandles val="exact"/>
        </dgm:presLayoutVars>
      </dgm:prSet>
      <dgm:spPr/>
    </dgm:pt>
    <dgm:pt modelId="{32721136-68D6-8543-B11D-637AC821722A}" type="pres">
      <dgm:prSet presAssocID="{C4FC9A74-EB92-B646-B4FF-49CCD9681736}" presName="parentText" presStyleLbl="node1" presStyleIdx="0" presStyleCnt="1">
        <dgm:presLayoutVars>
          <dgm:chMax val="0"/>
          <dgm:bulletEnabled val="1"/>
        </dgm:presLayoutVars>
      </dgm:prSet>
      <dgm:spPr/>
    </dgm:pt>
    <dgm:pt modelId="{B8438AAC-91FB-354B-B659-4C8DB2598CC8}" type="pres">
      <dgm:prSet presAssocID="{C4FC9A74-EB92-B646-B4FF-49CCD9681736}" presName="childText" presStyleLbl="revTx" presStyleIdx="0" presStyleCnt="1">
        <dgm:presLayoutVars>
          <dgm:bulletEnabled val="1"/>
        </dgm:presLayoutVars>
      </dgm:prSet>
      <dgm:spPr/>
    </dgm:pt>
  </dgm:ptLst>
  <dgm:cxnLst>
    <dgm:cxn modelId="{3F428526-1BC4-0542-B61A-9A21CC160322}" srcId="{C4FC9A74-EB92-B646-B4FF-49CCD9681736}" destId="{35AD1069-AC05-2943-B540-A8F14FD74C3D}" srcOrd="1" destOrd="0" parTransId="{EB586F2B-CA3E-F04A-A00C-44634184D1C5}" sibTransId="{BC078E79-6967-1D4D-817D-4A92A5EAEB21}"/>
    <dgm:cxn modelId="{4EDFC53A-B1C1-4248-932D-84C50963316E}" srcId="{C4FC9A74-EB92-B646-B4FF-49CCD9681736}" destId="{29C28509-F4A4-5446-8F4C-5A888DBC4923}" srcOrd="0" destOrd="0" parTransId="{0D5287AD-80AF-1241-A6DF-8E405ABB63C6}" sibTransId="{DC6796BE-CCA6-A04C-AF85-B378897D43A1}"/>
    <dgm:cxn modelId="{32E49F57-569A-E740-84B9-9747098163BB}" type="presOf" srcId="{35AD1069-AC05-2943-B540-A8F14FD74C3D}" destId="{B8438AAC-91FB-354B-B659-4C8DB2598CC8}" srcOrd="0" destOrd="1" presId="urn:microsoft.com/office/officeart/2005/8/layout/vList2"/>
    <dgm:cxn modelId="{925E1860-AEBA-314A-B068-2B17B5D2A401}" type="presOf" srcId="{C4FC9A74-EB92-B646-B4FF-49CCD9681736}" destId="{32721136-68D6-8543-B11D-637AC821722A}" srcOrd="0" destOrd="0" presId="urn:microsoft.com/office/officeart/2005/8/layout/vList2"/>
    <dgm:cxn modelId="{D4841469-053D-2640-8AF5-81833E93B983}" type="presOf" srcId="{90CB9EB4-A100-1D49-89FE-25D1B5D94403}" destId="{B8438AAC-91FB-354B-B659-4C8DB2598CC8}" srcOrd="0" destOrd="2" presId="urn:microsoft.com/office/officeart/2005/8/layout/vList2"/>
    <dgm:cxn modelId="{19AFD684-C4B9-5D4A-8302-0ACDB12CAAC1}" type="presOf" srcId="{29C28509-F4A4-5446-8F4C-5A888DBC4923}" destId="{B8438AAC-91FB-354B-B659-4C8DB2598CC8}" srcOrd="0" destOrd="0" presId="urn:microsoft.com/office/officeart/2005/8/layout/vList2"/>
    <dgm:cxn modelId="{1449899D-F49B-774E-ACBF-F7F01E3A2548}" srcId="{C4FC9A74-EB92-B646-B4FF-49CCD9681736}" destId="{2B20BC47-8DA5-FA40-9D64-8944D66A8DC9}" srcOrd="3" destOrd="0" parTransId="{C47E2BA6-FCC0-F34A-9602-BDFEEF29CB9D}" sibTransId="{F247B578-24AA-094E-A2E1-A736E32AA3DF}"/>
    <dgm:cxn modelId="{0BF440A0-CB4D-CA42-868C-07AB03900A72}" srcId="{C4FC9A74-EB92-B646-B4FF-49CCD9681736}" destId="{90CB9EB4-A100-1D49-89FE-25D1B5D94403}" srcOrd="2" destOrd="0" parTransId="{854BD44F-DFF2-924A-9421-6B7C790E4BF3}" sibTransId="{D9EB440F-B4DD-B941-8DFF-D947DED7EEBB}"/>
    <dgm:cxn modelId="{77453BA4-60B6-C347-BEC3-9D2E796A0934}" srcId="{63AE8FEB-A557-F848-B2F6-5DB48F9A0803}" destId="{C4FC9A74-EB92-B646-B4FF-49CCD9681736}" srcOrd="0" destOrd="0" parTransId="{E6B8577A-254D-F34D-ADD8-071C7A71FBEC}" sibTransId="{F81E40B8-B3E7-8F4C-AC5D-534B9DC0E9A7}"/>
    <dgm:cxn modelId="{5B9B8CBE-F67C-9B48-AC32-924951FDC0A8}" type="presOf" srcId="{63AE8FEB-A557-F848-B2F6-5DB48F9A0803}" destId="{EB5FF4F1-69C5-E94C-A13D-B0443FE09964}" srcOrd="0" destOrd="0" presId="urn:microsoft.com/office/officeart/2005/8/layout/vList2"/>
    <dgm:cxn modelId="{E0960AFD-8D9C-864C-A426-C4E6E5898DE7}" type="presOf" srcId="{2B20BC47-8DA5-FA40-9D64-8944D66A8DC9}" destId="{B8438AAC-91FB-354B-B659-4C8DB2598CC8}" srcOrd="0" destOrd="3" presId="urn:microsoft.com/office/officeart/2005/8/layout/vList2"/>
    <dgm:cxn modelId="{AF0FD661-6988-8049-A158-EBABACC208C8}" type="presParOf" srcId="{EB5FF4F1-69C5-E94C-A13D-B0443FE09964}" destId="{32721136-68D6-8543-B11D-637AC821722A}" srcOrd="0" destOrd="0" presId="urn:microsoft.com/office/officeart/2005/8/layout/vList2"/>
    <dgm:cxn modelId="{0D7DD3BF-8EB0-3346-AFAA-C28564A1A385}" type="presParOf" srcId="{EB5FF4F1-69C5-E94C-A13D-B0443FE09964}" destId="{B8438AAC-91FB-354B-B659-4C8DB2598CC8}"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E3A793E-CF8C-174E-88EF-2D4CF60C726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it-IT"/>
        </a:p>
      </dgm:t>
    </dgm:pt>
    <dgm:pt modelId="{CA5BCB3C-6166-A549-B104-4939B3BFA02E}">
      <dgm:prSet custT="1"/>
      <dgm:spPr>
        <a:solidFill>
          <a:srgbClr val="4472C4"/>
        </a:solidFill>
      </dgm:spPr>
      <dgm:t>
        <a:bodyPr/>
        <a:lstStyle/>
        <a:p>
          <a:pPr algn="just"/>
          <a:r>
            <a:rPr lang="en-US" sz="1400" dirty="0">
              <a:latin typeface="Calibri" panose="020F0502020204030204" pitchFamily="34" charset="0"/>
              <a:cs typeface="Calibri" panose="020F0502020204030204" pitchFamily="34" charset="0"/>
            </a:rPr>
            <a:t>Their classification as financial instruments </a:t>
          </a:r>
          <a:r>
            <a:rPr lang="en-US" sz="1400" b="1" dirty="0">
              <a:latin typeface="Calibri" panose="020F0502020204030204" pitchFamily="34" charset="0"/>
              <a:cs typeface="Calibri" panose="020F0502020204030204" pitchFamily="34" charset="0"/>
            </a:rPr>
            <a:t>is made for the purposes of application of the EU financial markets regulation</a:t>
          </a:r>
          <a:r>
            <a:rPr lang="en-US" sz="1400" dirty="0">
              <a:latin typeface="Calibri" panose="020F0502020204030204" pitchFamily="34" charset="0"/>
              <a:cs typeface="Calibri" panose="020F0502020204030204" pitchFamily="34" charset="0"/>
            </a:rPr>
            <a:t> and is not aimed to deal with the legal nature of emission allowances (on the grounds of private law) or their accounting treatment. </a:t>
          </a:r>
          <a:endParaRPr lang="it-IT" sz="1400" dirty="0">
            <a:latin typeface="Calibri" panose="020F0502020204030204" pitchFamily="34" charset="0"/>
            <a:cs typeface="Calibri" panose="020F0502020204030204" pitchFamily="34" charset="0"/>
          </a:endParaRPr>
        </a:p>
      </dgm:t>
    </dgm:pt>
    <dgm:pt modelId="{6B6FAAE9-80BE-CE49-AD9D-EC729FDBC8E9}" type="parTrans" cxnId="{E5A2DDAC-818E-5E44-97C9-0106187CE563}">
      <dgm:prSet/>
      <dgm:spPr/>
      <dgm:t>
        <a:bodyPr/>
        <a:lstStyle/>
        <a:p>
          <a:endParaRPr lang="it-IT" sz="1400">
            <a:latin typeface="Calibri" panose="020F0502020204030204" pitchFamily="34" charset="0"/>
            <a:cs typeface="Calibri" panose="020F0502020204030204" pitchFamily="34" charset="0"/>
          </a:endParaRPr>
        </a:p>
      </dgm:t>
    </dgm:pt>
    <dgm:pt modelId="{1823172B-6A98-6D43-BA58-4FE28E7B525B}" type="sibTrans" cxnId="{E5A2DDAC-818E-5E44-97C9-0106187CE563}">
      <dgm:prSet/>
      <dgm:spPr/>
      <dgm:t>
        <a:bodyPr/>
        <a:lstStyle/>
        <a:p>
          <a:endParaRPr lang="it-IT" sz="1400">
            <a:latin typeface="Calibri" panose="020F0502020204030204" pitchFamily="34" charset="0"/>
            <a:cs typeface="Calibri" panose="020F0502020204030204" pitchFamily="34" charset="0"/>
          </a:endParaRPr>
        </a:p>
      </dgm:t>
    </dgm:pt>
    <dgm:pt modelId="{DD859F8E-06AB-0E49-8204-6030C10DE27B}">
      <dgm:prSet custT="1"/>
      <dgm:spPr>
        <a:solidFill>
          <a:srgbClr val="4472C4"/>
        </a:solidFill>
      </dgm:spPr>
      <dgm:t>
        <a:bodyPr/>
        <a:lstStyle/>
        <a:p>
          <a:pPr algn="just"/>
          <a:r>
            <a:rPr lang="en-US" sz="1400" dirty="0">
              <a:latin typeface="Calibri" panose="020F0502020204030204" pitchFamily="34" charset="0"/>
              <a:cs typeface="Calibri" panose="020F0502020204030204" pitchFamily="34" charset="0"/>
            </a:rPr>
            <a:t>The classification of allowances as a financial instrument would have </a:t>
          </a:r>
          <a:r>
            <a:rPr lang="en-US" sz="1400" u="sng" dirty="0">
              <a:latin typeface="Calibri" panose="020F0502020204030204" pitchFamily="34" charset="0"/>
              <a:cs typeface="Calibri" panose="020F0502020204030204" pitchFamily="34" charset="0"/>
            </a:rPr>
            <a:t>no direct impact on the accounting treatment of emission allowances under the Union law</a:t>
          </a:r>
          <a:r>
            <a:rPr lang="en-US" sz="1400" dirty="0">
              <a:latin typeface="Calibri" panose="020F0502020204030204" pitchFamily="34" charset="0"/>
              <a:cs typeface="Calibri" panose="020F0502020204030204" pitchFamily="34" charset="0"/>
            </a:rPr>
            <a:t>. </a:t>
          </a:r>
          <a:endParaRPr lang="it-IT" sz="1400" dirty="0">
            <a:latin typeface="Calibri" panose="020F0502020204030204" pitchFamily="34" charset="0"/>
            <a:cs typeface="Calibri" panose="020F0502020204030204" pitchFamily="34" charset="0"/>
          </a:endParaRPr>
        </a:p>
      </dgm:t>
    </dgm:pt>
    <dgm:pt modelId="{5E65A44B-520F-F841-A604-FFC16EE6A385}" type="parTrans" cxnId="{3BB458C9-73ED-C442-8DE4-2E887E038F6C}">
      <dgm:prSet/>
      <dgm:spPr/>
      <dgm:t>
        <a:bodyPr/>
        <a:lstStyle/>
        <a:p>
          <a:endParaRPr lang="it-IT" sz="1400">
            <a:latin typeface="Calibri" panose="020F0502020204030204" pitchFamily="34" charset="0"/>
            <a:cs typeface="Calibri" panose="020F0502020204030204" pitchFamily="34" charset="0"/>
          </a:endParaRPr>
        </a:p>
      </dgm:t>
    </dgm:pt>
    <dgm:pt modelId="{22E60AF1-ADBB-874C-A15A-49BBDBF7238B}" type="sibTrans" cxnId="{3BB458C9-73ED-C442-8DE4-2E887E038F6C}">
      <dgm:prSet/>
      <dgm:spPr/>
      <dgm:t>
        <a:bodyPr/>
        <a:lstStyle/>
        <a:p>
          <a:endParaRPr lang="it-IT" sz="1400">
            <a:latin typeface="Calibri" panose="020F0502020204030204" pitchFamily="34" charset="0"/>
            <a:cs typeface="Calibri" panose="020F0502020204030204" pitchFamily="34" charset="0"/>
          </a:endParaRPr>
        </a:p>
      </dgm:t>
    </dgm:pt>
    <dgm:pt modelId="{FC3FE778-EEA1-514C-BE95-C1F01399B07C}">
      <dgm:prSet custT="1"/>
      <dgm:spPr>
        <a:solidFill>
          <a:srgbClr val="4472C4"/>
        </a:solidFill>
      </dgm:spPr>
      <dgm:t>
        <a:bodyPr/>
        <a:lstStyle/>
        <a:p>
          <a:pPr algn="just"/>
          <a:r>
            <a:rPr lang="en-US" sz="1400" dirty="0">
              <a:latin typeface="Calibri" panose="020F0502020204030204" pitchFamily="34" charset="0"/>
              <a:cs typeface="Calibri" panose="020F0502020204030204" pitchFamily="34" charset="0"/>
            </a:rPr>
            <a:t>Classification of emission allowances for accounting purposes depends on the criteria set by accounting standards only. </a:t>
          </a:r>
          <a:endParaRPr lang="it-IT" sz="1400" dirty="0">
            <a:latin typeface="Calibri" panose="020F0502020204030204" pitchFamily="34" charset="0"/>
            <a:cs typeface="Calibri" panose="020F0502020204030204" pitchFamily="34" charset="0"/>
          </a:endParaRPr>
        </a:p>
      </dgm:t>
    </dgm:pt>
    <dgm:pt modelId="{4E261AC9-4CA6-654F-AD33-18A2ECAC115C}" type="parTrans" cxnId="{4E6B5B7D-687D-2F4A-A431-D0F43AE98AA4}">
      <dgm:prSet/>
      <dgm:spPr/>
      <dgm:t>
        <a:bodyPr/>
        <a:lstStyle/>
        <a:p>
          <a:endParaRPr lang="it-IT" sz="1400">
            <a:latin typeface="Calibri" panose="020F0502020204030204" pitchFamily="34" charset="0"/>
            <a:cs typeface="Calibri" panose="020F0502020204030204" pitchFamily="34" charset="0"/>
          </a:endParaRPr>
        </a:p>
      </dgm:t>
    </dgm:pt>
    <dgm:pt modelId="{666178DE-6439-C145-9B50-435AA525E30D}" type="sibTrans" cxnId="{4E6B5B7D-687D-2F4A-A431-D0F43AE98AA4}">
      <dgm:prSet/>
      <dgm:spPr/>
      <dgm:t>
        <a:bodyPr/>
        <a:lstStyle/>
        <a:p>
          <a:endParaRPr lang="it-IT" sz="1400">
            <a:latin typeface="Calibri" panose="020F0502020204030204" pitchFamily="34" charset="0"/>
            <a:cs typeface="Calibri" panose="020F0502020204030204" pitchFamily="34" charset="0"/>
          </a:endParaRPr>
        </a:p>
      </dgm:t>
    </dgm:pt>
    <dgm:pt modelId="{9C0D1C79-5FD8-0141-924F-01D404D8EF13}">
      <dgm:prSet custT="1"/>
      <dgm:spPr>
        <a:solidFill>
          <a:srgbClr val="4472C4"/>
        </a:solidFill>
      </dgm:spPr>
      <dgm:t>
        <a:bodyPr/>
        <a:lstStyle/>
        <a:p>
          <a:r>
            <a:rPr lang="en-US" sz="1400">
              <a:latin typeface="Calibri" panose="020F0502020204030204" pitchFamily="34" charset="0"/>
              <a:cs typeface="Calibri" panose="020F0502020204030204" pitchFamily="34" charset="0"/>
            </a:rPr>
            <a:t>The Commission's proposals also aim to provide a safe and efficient trading environment to enhance confidence in the carbon market in the wake of a </a:t>
          </a:r>
          <a:r>
            <a:rPr lang="en-US" sz="1400" u="sng">
              <a:latin typeface="Calibri" panose="020F0502020204030204" pitchFamily="34" charset="0"/>
              <a:cs typeface="Calibri" panose="020F0502020204030204" pitchFamily="34" charset="0"/>
            </a:rPr>
            <a:t>series of unfortunate fraudulent activities </a:t>
          </a:r>
          <a:r>
            <a:rPr lang="en-US" sz="1400">
              <a:latin typeface="Calibri" panose="020F0502020204030204" pitchFamily="34" charset="0"/>
              <a:cs typeface="Calibri" panose="020F0502020204030204" pitchFamily="34" charset="0"/>
            </a:rPr>
            <a:t>which the market has experienced in recent years.</a:t>
          </a:r>
          <a:endParaRPr lang="it-IT" sz="1400">
            <a:latin typeface="Calibri" panose="020F0502020204030204" pitchFamily="34" charset="0"/>
            <a:cs typeface="Calibri" panose="020F0502020204030204" pitchFamily="34" charset="0"/>
          </a:endParaRPr>
        </a:p>
      </dgm:t>
    </dgm:pt>
    <dgm:pt modelId="{DC2F8FD4-C548-484E-9D5F-6CF2E1750FCC}" type="parTrans" cxnId="{E2293FF6-1F08-2B48-B495-FB80DD0A494E}">
      <dgm:prSet/>
      <dgm:spPr/>
      <dgm:t>
        <a:bodyPr/>
        <a:lstStyle/>
        <a:p>
          <a:endParaRPr lang="it-IT" sz="1400">
            <a:latin typeface="Calibri" panose="020F0502020204030204" pitchFamily="34" charset="0"/>
            <a:cs typeface="Calibri" panose="020F0502020204030204" pitchFamily="34" charset="0"/>
          </a:endParaRPr>
        </a:p>
      </dgm:t>
    </dgm:pt>
    <dgm:pt modelId="{935EB8BB-FC6C-AF47-BD6F-E9A6FB0283B5}" type="sibTrans" cxnId="{E2293FF6-1F08-2B48-B495-FB80DD0A494E}">
      <dgm:prSet/>
      <dgm:spPr/>
      <dgm:t>
        <a:bodyPr/>
        <a:lstStyle/>
        <a:p>
          <a:endParaRPr lang="it-IT" sz="1400">
            <a:latin typeface="Calibri" panose="020F0502020204030204" pitchFamily="34" charset="0"/>
            <a:cs typeface="Calibri" panose="020F0502020204030204" pitchFamily="34" charset="0"/>
          </a:endParaRPr>
        </a:p>
      </dgm:t>
    </dgm:pt>
    <dgm:pt modelId="{5DB9305B-8E89-094F-A267-34129EB51BB5}" type="pres">
      <dgm:prSet presAssocID="{DE3A793E-CF8C-174E-88EF-2D4CF60C7264}" presName="linear" presStyleCnt="0">
        <dgm:presLayoutVars>
          <dgm:animLvl val="lvl"/>
          <dgm:resizeHandles val="exact"/>
        </dgm:presLayoutVars>
      </dgm:prSet>
      <dgm:spPr/>
    </dgm:pt>
    <dgm:pt modelId="{DD373AEE-19FB-5347-9F04-3953CC893B79}" type="pres">
      <dgm:prSet presAssocID="{CA5BCB3C-6166-A549-B104-4939B3BFA02E}" presName="parentText" presStyleLbl="node1" presStyleIdx="0" presStyleCnt="4">
        <dgm:presLayoutVars>
          <dgm:chMax val="0"/>
          <dgm:bulletEnabled val="1"/>
        </dgm:presLayoutVars>
      </dgm:prSet>
      <dgm:spPr/>
    </dgm:pt>
    <dgm:pt modelId="{A76A400B-D60E-A941-86DB-2E7B68B064E6}" type="pres">
      <dgm:prSet presAssocID="{1823172B-6A98-6D43-BA58-4FE28E7B525B}" presName="spacer" presStyleCnt="0"/>
      <dgm:spPr/>
    </dgm:pt>
    <dgm:pt modelId="{AFA7680B-9C9C-F14A-B0AF-0C0C864EF723}" type="pres">
      <dgm:prSet presAssocID="{DD859F8E-06AB-0E49-8204-6030C10DE27B}" presName="parentText" presStyleLbl="node1" presStyleIdx="1" presStyleCnt="4">
        <dgm:presLayoutVars>
          <dgm:chMax val="0"/>
          <dgm:bulletEnabled val="1"/>
        </dgm:presLayoutVars>
      </dgm:prSet>
      <dgm:spPr/>
    </dgm:pt>
    <dgm:pt modelId="{6BC9C055-D65A-A34F-BDA5-1128CEF0E0A6}" type="pres">
      <dgm:prSet presAssocID="{22E60AF1-ADBB-874C-A15A-49BBDBF7238B}" presName="spacer" presStyleCnt="0"/>
      <dgm:spPr/>
    </dgm:pt>
    <dgm:pt modelId="{DC9FD018-E82E-7046-BEE8-375B940B8795}" type="pres">
      <dgm:prSet presAssocID="{FC3FE778-EEA1-514C-BE95-C1F01399B07C}" presName="parentText" presStyleLbl="node1" presStyleIdx="2" presStyleCnt="4">
        <dgm:presLayoutVars>
          <dgm:chMax val="0"/>
          <dgm:bulletEnabled val="1"/>
        </dgm:presLayoutVars>
      </dgm:prSet>
      <dgm:spPr/>
    </dgm:pt>
    <dgm:pt modelId="{9CB8135F-8FA5-2C45-A6A3-647085CCC886}" type="pres">
      <dgm:prSet presAssocID="{666178DE-6439-C145-9B50-435AA525E30D}" presName="spacer" presStyleCnt="0"/>
      <dgm:spPr/>
    </dgm:pt>
    <dgm:pt modelId="{F253F72D-AFD0-5D41-B040-A35467FF80C5}" type="pres">
      <dgm:prSet presAssocID="{9C0D1C79-5FD8-0141-924F-01D404D8EF13}" presName="parentText" presStyleLbl="node1" presStyleIdx="3" presStyleCnt="4">
        <dgm:presLayoutVars>
          <dgm:chMax val="0"/>
          <dgm:bulletEnabled val="1"/>
        </dgm:presLayoutVars>
      </dgm:prSet>
      <dgm:spPr/>
    </dgm:pt>
  </dgm:ptLst>
  <dgm:cxnLst>
    <dgm:cxn modelId="{2E97BA19-8897-F24C-9A0D-30DAD503A749}" type="presOf" srcId="{DD859F8E-06AB-0E49-8204-6030C10DE27B}" destId="{AFA7680B-9C9C-F14A-B0AF-0C0C864EF723}" srcOrd="0" destOrd="0" presId="urn:microsoft.com/office/officeart/2005/8/layout/vList2"/>
    <dgm:cxn modelId="{8C7A5634-6E22-2D45-B7AE-3334FDE85106}" type="presOf" srcId="{CA5BCB3C-6166-A549-B104-4939B3BFA02E}" destId="{DD373AEE-19FB-5347-9F04-3953CC893B79}" srcOrd="0" destOrd="0" presId="urn:microsoft.com/office/officeart/2005/8/layout/vList2"/>
    <dgm:cxn modelId="{88CFB976-EBE7-5847-8834-171AB785F816}" type="presOf" srcId="{FC3FE778-EEA1-514C-BE95-C1F01399B07C}" destId="{DC9FD018-E82E-7046-BEE8-375B940B8795}" srcOrd="0" destOrd="0" presId="urn:microsoft.com/office/officeart/2005/8/layout/vList2"/>
    <dgm:cxn modelId="{4E6B5B7D-687D-2F4A-A431-D0F43AE98AA4}" srcId="{DE3A793E-CF8C-174E-88EF-2D4CF60C7264}" destId="{FC3FE778-EEA1-514C-BE95-C1F01399B07C}" srcOrd="2" destOrd="0" parTransId="{4E261AC9-4CA6-654F-AD33-18A2ECAC115C}" sibTransId="{666178DE-6439-C145-9B50-435AA525E30D}"/>
    <dgm:cxn modelId="{86C5B28D-C358-2340-8DE6-0FF175B41DFD}" type="presOf" srcId="{9C0D1C79-5FD8-0141-924F-01D404D8EF13}" destId="{F253F72D-AFD0-5D41-B040-A35467FF80C5}" srcOrd="0" destOrd="0" presId="urn:microsoft.com/office/officeart/2005/8/layout/vList2"/>
    <dgm:cxn modelId="{E5A2DDAC-818E-5E44-97C9-0106187CE563}" srcId="{DE3A793E-CF8C-174E-88EF-2D4CF60C7264}" destId="{CA5BCB3C-6166-A549-B104-4939B3BFA02E}" srcOrd="0" destOrd="0" parTransId="{6B6FAAE9-80BE-CE49-AD9D-EC729FDBC8E9}" sibTransId="{1823172B-6A98-6D43-BA58-4FE28E7B525B}"/>
    <dgm:cxn modelId="{3BB458C9-73ED-C442-8DE4-2E887E038F6C}" srcId="{DE3A793E-CF8C-174E-88EF-2D4CF60C7264}" destId="{DD859F8E-06AB-0E49-8204-6030C10DE27B}" srcOrd="1" destOrd="0" parTransId="{5E65A44B-520F-F841-A604-FFC16EE6A385}" sibTransId="{22E60AF1-ADBB-874C-A15A-49BBDBF7238B}"/>
    <dgm:cxn modelId="{F2A370DB-C27E-2447-A5C1-A767631D1F5B}" type="presOf" srcId="{DE3A793E-CF8C-174E-88EF-2D4CF60C7264}" destId="{5DB9305B-8E89-094F-A267-34129EB51BB5}" srcOrd="0" destOrd="0" presId="urn:microsoft.com/office/officeart/2005/8/layout/vList2"/>
    <dgm:cxn modelId="{E2293FF6-1F08-2B48-B495-FB80DD0A494E}" srcId="{DE3A793E-CF8C-174E-88EF-2D4CF60C7264}" destId="{9C0D1C79-5FD8-0141-924F-01D404D8EF13}" srcOrd="3" destOrd="0" parTransId="{DC2F8FD4-C548-484E-9D5F-6CF2E1750FCC}" sibTransId="{935EB8BB-FC6C-AF47-BD6F-E9A6FB0283B5}"/>
    <dgm:cxn modelId="{4DE37E47-69CC-8C4A-AE5D-24CFEDC0CCFC}" type="presParOf" srcId="{5DB9305B-8E89-094F-A267-34129EB51BB5}" destId="{DD373AEE-19FB-5347-9F04-3953CC893B79}" srcOrd="0" destOrd="0" presId="urn:microsoft.com/office/officeart/2005/8/layout/vList2"/>
    <dgm:cxn modelId="{3B9105DF-CD0F-0D41-8CE8-732D9656CF0F}" type="presParOf" srcId="{5DB9305B-8E89-094F-A267-34129EB51BB5}" destId="{A76A400B-D60E-A941-86DB-2E7B68B064E6}" srcOrd="1" destOrd="0" presId="urn:microsoft.com/office/officeart/2005/8/layout/vList2"/>
    <dgm:cxn modelId="{646E294B-6D37-4A4D-B110-F72737E14C72}" type="presParOf" srcId="{5DB9305B-8E89-094F-A267-34129EB51BB5}" destId="{AFA7680B-9C9C-F14A-B0AF-0C0C864EF723}" srcOrd="2" destOrd="0" presId="urn:microsoft.com/office/officeart/2005/8/layout/vList2"/>
    <dgm:cxn modelId="{9A3F2925-6C26-E34D-9A42-825D4CB853E6}" type="presParOf" srcId="{5DB9305B-8E89-094F-A267-34129EB51BB5}" destId="{6BC9C055-D65A-A34F-BDA5-1128CEF0E0A6}" srcOrd="3" destOrd="0" presId="urn:microsoft.com/office/officeart/2005/8/layout/vList2"/>
    <dgm:cxn modelId="{F4539CCE-7240-A84E-B879-AC25ADCC4647}" type="presParOf" srcId="{5DB9305B-8E89-094F-A267-34129EB51BB5}" destId="{DC9FD018-E82E-7046-BEE8-375B940B8795}" srcOrd="4" destOrd="0" presId="urn:microsoft.com/office/officeart/2005/8/layout/vList2"/>
    <dgm:cxn modelId="{423979A1-0067-C64B-977F-84E64001C97C}" type="presParOf" srcId="{5DB9305B-8E89-094F-A267-34129EB51BB5}" destId="{9CB8135F-8FA5-2C45-A6A3-647085CCC886}" srcOrd="5" destOrd="0" presId="urn:microsoft.com/office/officeart/2005/8/layout/vList2"/>
    <dgm:cxn modelId="{EEE91711-2D12-F347-A996-8F5B0DF80B5D}" type="presParOf" srcId="{5DB9305B-8E89-094F-A267-34129EB51BB5}" destId="{F253F72D-AFD0-5D41-B040-A35467FF80C5}"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748174-0805-9548-BB2E-A023E2686A9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it-IT"/>
        </a:p>
      </dgm:t>
    </dgm:pt>
    <dgm:pt modelId="{6462A358-884C-364E-A394-9B77E039CE05}">
      <dgm:prSet custT="1"/>
      <dgm:spPr/>
      <dgm:t>
        <a:bodyPr/>
        <a:lstStyle/>
        <a:p>
          <a:r>
            <a:rPr lang="en-US" sz="1400" b="1" dirty="0"/>
            <a:t>SPOT</a:t>
          </a:r>
          <a:endParaRPr lang="it-IT" sz="1400" b="1" dirty="0"/>
        </a:p>
      </dgm:t>
    </dgm:pt>
    <dgm:pt modelId="{C55B395F-8446-F04D-BDCE-5C9B3A84C657}" type="parTrans" cxnId="{45154A64-E47D-7849-B92D-CC95E52C5116}">
      <dgm:prSet/>
      <dgm:spPr/>
      <dgm:t>
        <a:bodyPr/>
        <a:lstStyle/>
        <a:p>
          <a:endParaRPr lang="it-IT" sz="1400"/>
        </a:p>
      </dgm:t>
    </dgm:pt>
    <dgm:pt modelId="{8046D2E1-0D98-604E-8F36-BF7E6EBA3A54}" type="sibTrans" cxnId="{45154A64-E47D-7849-B92D-CC95E52C5116}">
      <dgm:prSet/>
      <dgm:spPr/>
      <dgm:t>
        <a:bodyPr/>
        <a:lstStyle/>
        <a:p>
          <a:endParaRPr lang="it-IT" sz="1400"/>
        </a:p>
      </dgm:t>
    </dgm:pt>
    <dgm:pt modelId="{A5408107-39F5-6149-BEB8-D33CB818B15D}">
      <dgm:prSet custT="1"/>
      <dgm:spPr/>
      <dgm:t>
        <a:bodyPr/>
        <a:lstStyle/>
        <a:p>
          <a:r>
            <a:rPr lang="en-US" sz="1400" dirty="0"/>
            <a:t>Sell or buy EUA against same time delivery or cash-settlement.</a:t>
          </a:r>
          <a:endParaRPr lang="it-IT" sz="1400" dirty="0"/>
        </a:p>
      </dgm:t>
    </dgm:pt>
    <dgm:pt modelId="{49C5CD78-A2B5-C949-8219-3349489CC3F0}" type="parTrans" cxnId="{5D8D4675-69D6-8F42-8C2A-3A68831C2149}">
      <dgm:prSet/>
      <dgm:spPr/>
      <dgm:t>
        <a:bodyPr/>
        <a:lstStyle/>
        <a:p>
          <a:endParaRPr lang="it-IT" sz="1400"/>
        </a:p>
      </dgm:t>
    </dgm:pt>
    <dgm:pt modelId="{B71A185C-BEEB-3943-961E-B9D471E253E9}" type="sibTrans" cxnId="{5D8D4675-69D6-8F42-8C2A-3A68831C2149}">
      <dgm:prSet/>
      <dgm:spPr/>
      <dgm:t>
        <a:bodyPr/>
        <a:lstStyle/>
        <a:p>
          <a:endParaRPr lang="it-IT" sz="1400"/>
        </a:p>
      </dgm:t>
    </dgm:pt>
    <dgm:pt modelId="{C44D78DD-C2F7-0243-8557-6FC474F4A26C}">
      <dgm:prSet custT="1"/>
      <dgm:spPr/>
      <dgm:t>
        <a:bodyPr/>
        <a:lstStyle/>
        <a:p>
          <a:r>
            <a:rPr lang="en-US" sz="1400" b="1" dirty="0"/>
            <a:t>FORWARD/FUTURES</a:t>
          </a:r>
          <a:endParaRPr lang="it-IT" sz="1400" b="1" dirty="0"/>
        </a:p>
      </dgm:t>
    </dgm:pt>
    <dgm:pt modelId="{16C8CB71-737D-234D-B08C-AD6D6340A6D3}" type="parTrans" cxnId="{8113CF39-F274-9741-886B-D2A708445573}">
      <dgm:prSet/>
      <dgm:spPr/>
      <dgm:t>
        <a:bodyPr/>
        <a:lstStyle/>
        <a:p>
          <a:endParaRPr lang="it-IT" sz="1400"/>
        </a:p>
      </dgm:t>
    </dgm:pt>
    <dgm:pt modelId="{C1A782ED-D0CA-684F-880A-99EE41BBF9F1}" type="sibTrans" cxnId="{8113CF39-F274-9741-886B-D2A708445573}">
      <dgm:prSet/>
      <dgm:spPr/>
      <dgm:t>
        <a:bodyPr/>
        <a:lstStyle/>
        <a:p>
          <a:endParaRPr lang="it-IT" sz="1400"/>
        </a:p>
      </dgm:t>
    </dgm:pt>
    <dgm:pt modelId="{77B7CFD4-29E6-4B49-8B23-4EECA209AA28}">
      <dgm:prSet custT="1"/>
      <dgm:spPr/>
      <dgm:t>
        <a:bodyPr/>
        <a:lstStyle/>
        <a:p>
          <a:r>
            <a:rPr lang="en-US" sz="1400" dirty="0"/>
            <a:t>Sell or buy EUA against future delivery or cash-settlement. The price is fixed at the moment of the contract.</a:t>
          </a:r>
          <a:endParaRPr lang="it-IT" sz="1400" dirty="0"/>
        </a:p>
      </dgm:t>
    </dgm:pt>
    <dgm:pt modelId="{33856259-B6D1-0B40-B9E7-9B1A3D6181BE}" type="parTrans" cxnId="{109F72DC-4BC5-0B46-9CC2-1C58112BAEF3}">
      <dgm:prSet/>
      <dgm:spPr/>
      <dgm:t>
        <a:bodyPr/>
        <a:lstStyle/>
        <a:p>
          <a:endParaRPr lang="it-IT" sz="1400"/>
        </a:p>
      </dgm:t>
    </dgm:pt>
    <dgm:pt modelId="{900612A8-EBE3-D547-AEC8-B614B1748BED}" type="sibTrans" cxnId="{109F72DC-4BC5-0B46-9CC2-1C58112BAEF3}">
      <dgm:prSet/>
      <dgm:spPr/>
      <dgm:t>
        <a:bodyPr/>
        <a:lstStyle/>
        <a:p>
          <a:endParaRPr lang="it-IT" sz="1400"/>
        </a:p>
      </dgm:t>
    </dgm:pt>
    <dgm:pt modelId="{A29DED76-DC5D-9E4A-9FFF-90A078406C65}">
      <dgm:prSet custT="1"/>
      <dgm:spPr/>
      <dgm:t>
        <a:bodyPr/>
        <a:lstStyle/>
        <a:p>
          <a:r>
            <a:rPr lang="en-US" sz="1400" dirty="0"/>
            <a:t>Forward transactions: contract concluded outside of a regulated exchange, OTC (over the counter). Normally any forward transaction it is likely to be characterized by collateral (to be agreed with the seller/buyer).</a:t>
          </a:r>
          <a:endParaRPr lang="it-IT" sz="1400" dirty="0"/>
        </a:p>
      </dgm:t>
    </dgm:pt>
    <dgm:pt modelId="{437D5503-BCC0-CD4E-90A6-2FE814D39FC7}" type="parTrans" cxnId="{B6601F25-76B5-5546-AFAD-6C7FEE9FBC2E}">
      <dgm:prSet/>
      <dgm:spPr/>
      <dgm:t>
        <a:bodyPr/>
        <a:lstStyle/>
        <a:p>
          <a:endParaRPr lang="it-IT" sz="1400"/>
        </a:p>
      </dgm:t>
    </dgm:pt>
    <dgm:pt modelId="{AB801D44-8619-124C-B6AB-BB9BB2FFC75C}" type="sibTrans" cxnId="{B6601F25-76B5-5546-AFAD-6C7FEE9FBC2E}">
      <dgm:prSet/>
      <dgm:spPr/>
      <dgm:t>
        <a:bodyPr/>
        <a:lstStyle/>
        <a:p>
          <a:endParaRPr lang="it-IT" sz="1400"/>
        </a:p>
      </dgm:t>
    </dgm:pt>
    <dgm:pt modelId="{C2798B17-513E-A548-BE8D-7BC2FBB41E0E}">
      <dgm:prSet custT="1"/>
      <dgm:spPr/>
      <dgm:t>
        <a:bodyPr/>
        <a:lstStyle/>
        <a:p>
          <a:r>
            <a:rPr lang="en-US" sz="1400" dirty="0"/>
            <a:t>Future transactions: contract concluded in a regulated exchange (fixed rules of delivery, cash-settlement).</a:t>
          </a:r>
          <a:endParaRPr lang="it-IT" sz="1400" dirty="0"/>
        </a:p>
      </dgm:t>
    </dgm:pt>
    <dgm:pt modelId="{46A22E3C-C54D-AF4D-A326-B147CEA845B4}" type="parTrans" cxnId="{A5157375-ABA6-514C-BEC7-CB5BEC095A2B}">
      <dgm:prSet/>
      <dgm:spPr/>
      <dgm:t>
        <a:bodyPr/>
        <a:lstStyle/>
        <a:p>
          <a:endParaRPr lang="it-IT" sz="1400"/>
        </a:p>
      </dgm:t>
    </dgm:pt>
    <dgm:pt modelId="{302E7992-E8BE-FA43-A1E0-4396878F4351}" type="sibTrans" cxnId="{A5157375-ABA6-514C-BEC7-CB5BEC095A2B}">
      <dgm:prSet/>
      <dgm:spPr/>
      <dgm:t>
        <a:bodyPr/>
        <a:lstStyle/>
        <a:p>
          <a:endParaRPr lang="it-IT" sz="1400"/>
        </a:p>
      </dgm:t>
    </dgm:pt>
    <dgm:pt modelId="{57F0083C-0332-7447-93F4-0F5C9B9B2F67}">
      <dgm:prSet custT="1"/>
      <dgm:spPr/>
      <dgm:t>
        <a:bodyPr/>
        <a:lstStyle/>
        <a:p>
          <a:r>
            <a:rPr lang="en-US" sz="1400" dirty="0"/>
            <a:t>Exchange rules play or Clearing House rules define the initial margin requirement (a % of the cash value of the contract) and mark-to-market request, considering the haircut of all position and collaterals.</a:t>
          </a:r>
          <a:endParaRPr lang="it-IT" sz="1400" dirty="0"/>
        </a:p>
      </dgm:t>
    </dgm:pt>
    <dgm:pt modelId="{3AF43833-76D7-BF41-815D-8ED31DC4E980}" type="parTrans" cxnId="{29E79462-2A43-DB49-B303-7C29838A8C41}">
      <dgm:prSet/>
      <dgm:spPr/>
      <dgm:t>
        <a:bodyPr/>
        <a:lstStyle/>
        <a:p>
          <a:endParaRPr lang="it-IT" sz="1400"/>
        </a:p>
      </dgm:t>
    </dgm:pt>
    <dgm:pt modelId="{60CF27E9-D846-A64B-B2D0-68AC95A39205}" type="sibTrans" cxnId="{29E79462-2A43-DB49-B303-7C29838A8C41}">
      <dgm:prSet/>
      <dgm:spPr/>
      <dgm:t>
        <a:bodyPr/>
        <a:lstStyle/>
        <a:p>
          <a:endParaRPr lang="it-IT" sz="1400"/>
        </a:p>
      </dgm:t>
    </dgm:pt>
    <dgm:pt modelId="{7AFCBC30-2337-7848-AE09-1A88B4898F44}" type="pres">
      <dgm:prSet presAssocID="{8B748174-0805-9548-BB2E-A023E2686A9D}" presName="linear" presStyleCnt="0">
        <dgm:presLayoutVars>
          <dgm:animLvl val="lvl"/>
          <dgm:resizeHandles val="exact"/>
        </dgm:presLayoutVars>
      </dgm:prSet>
      <dgm:spPr/>
    </dgm:pt>
    <dgm:pt modelId="{A53600DC-685F-0540-A220-1A51AA504765}" type="pres">
      <dgm:prSet presAssocID="{6462A358-884C-364E-A394-9B77E039CE05}" presName="parentText" presStyleLbl="node1" presStyleIdx="0" presStyleCnt="2">
        <dgm:presLayoutVars>
          <dgm:chMax val="0"/>
          <dgm:bulletEnabled val="1"/>
        </dgm:presLayoutVars>
      </dgm:prSet>
      <dgm:spPr/>
    </dgm:pt>
    <dgm:pt modelId="{CF54A9D9-FC38-0041-A05D-C93E73E8A7D1}" type="pres">
      <dgm:prSet presAssocID="{6462A358-884C-364E-A394-9B77E039CE05}" presName="childText" presStyleLbl="revTx" presStyleIdx="0" presStyleCnt="2">
        <dgm:presLayoutVars>
          <dgm:bulletEnabled val="1"/>
        </dgm:presLayoutVars>
      </dgm:prSet>
      <dgm:spPr/>
    </dgm:pt>
    <dgm:pt modelId="{C77B9460-8D3D-714F-88CB-1A08CAB49181}" type="pres">
      <dgm:prSet presAssocID="{C44D78DD-C2F7-0243-8557-6FC474F4A26C}" presName="parentText" presStyleLbl="node1" presStyleIdx="1" presStyleCnt="2">
        <dgm:presLayoutVars>
          <dgm:chMax val="0"/>
          <dgm:bulletEnabled val="1"/>
        </dgm:presLayoutVars>
      </dgm:prSet>
      <dgm:spPr/>
    </dgm:pt>
    <dgm:pt modelId="{4BF7EEEF-481E-A44E-8D64-95E98913C2E1}" type="pres">
      <dgm:prSet presAssocID="{C44D78DD-C2F7-0243-8557-6FC474F4A26C}" presName="childText" presStyleLbl="revTx" presStyleIdx="1" presStyleCnt="2">
        <dgm:presLayoutVars>
          <dgm:bulletEnabled val="1"/>
        </dgm:presLayoutVars>
      </dgm:prSet>
      <dgm:spPr/>
    </dgm:pt>
  </dgm:ptLst>
  <dgm:cxnLst>
    <dgm:cxn modelId="{06426402-0A8E-0744-832C-51AE428D8679}" type="presOf" srcId="{6462A358-884C-364E-A394-9B77E039CE05}" destId="{A53600DC-685F-0540-A220-1A51AA504765}" srcOrd="0" destOrd="0" presId="urn:microsoft.com/office/officeart/2005/8/layout/vList2"/>
    <dgm:cxn modelId="{B286C502-A45F-C94F-A4ED-10478E695110}" type="presOf" srcId="{57F0083C-0332-7447-93F4-0F5C9B9B2F67}" destId="{4BF7EEEF-481E-A44E-8D64-95E98913C2E1}" srcOrd="0" destOrd="3" presId="urn:microsoft.com/office/officeart/2005/8/layout/vList2"/>
    <dgm:cxn modelId="{D2333206-814C-5047-A523-3C088FF02936}" type="presOf" srcId="{A5408107-39F5-6149-BEB8-D33CB818B15D}" destId="{CF54A9D9-FC38-0041-A05D-C93E73E8A7D1}" srcOrd="0" destOrd="0" presId="urn:microsoft.com/office/officeart/2005/8/layout/vList2"/>
    <dgm:cxn modelId="{B6601F25-76B5-5546-AFAD-6C7FEE9FBC2E}" srcId="{C44D78DD-C2F7-0243-8557-6FC474F4A26C}" destId="{A29DED76-DC5D-9E4A-9FFF-90A078406C65}" srcOrd="1" destOrd="0" parTransId="{437D5503-BCC0-CD4E-90A6-2FE814D39FC7}" sibTransId="{AB801D44-8619-124C-B6AB-BB9BB2FFC75C}"/>
    <dgm:cxn modelId="{8113CF39-F274-9741-886B-D2A708445573}" srcId="{8B748174-0805-9548-BB2E-A023E2686A9D}" destId="{C44D78DD-C2F7-0243-8557-6FC474F4A26C}" srcOrd="1" destOrd="0" parTransId="{16C8CB71-737D-234D-B08C-AD6D6340A6D3}" sibTransId="{C1A782ED-D0CA-684F-880A-99EE41BBF9F1}"/>
    <dgm:cxn modelId="{29E79462-2A43-DB49-B303-7C29838A8C41}" srcId="{C44D78DD-C2F7-0243-8557-6FC474F4A26C}" destId="{57F0083C-0332-7447-93F4-0F5C9B9B2F67}" srcOrd="3" destOrd="0" parTransId="{3AF43833-76D7-BF41-815D-8ED31DC4E980}" sibTransId="{60CF27E9-D846-A64B-B2D0-68AC95A39205}"/>
    <dgm:cxn modelId="{45154A64-E47D-7849-B92D-CC95E52C5116}" srcId="{8B748174-0805-9548-BB2E-A023E2686A9D}" destId="{6462A358-884C-364E-A394-9B77E039CE05}" srcOrd="0" destOrd="0" parTransId="{C55B395F-8446-F04D-BDCE-5C9B3A84C657}" sibTransId="{8046D2E1-0D98-604E-8F36-BF7E6EBA3A54}"/>
    <dgm:cxn modelId="{5D8D4675-69D6-8F42-8C2A-3A68831C2149}" srcId="{6462A358-884C-364E-A394-9B77E039CE05}" destId="{A5408107-39F5-6149-BEB8-D33CB818B15D}" srcOrd="0" destOrd="0" parTransId="{49C5CD78-A2B5-C949-8219-3349489CC3F0}" sibTransId="{B71A185C-BEEB-3943-961E-B9D471E253E9}"/>
    <dgm:cxn modelId="{A5157375-ABA6-514C-BEC7-CB5BEC095A2B}" srcId="{C44D78DD-C2F7-0243-8557-6FC474F4A26C}" destId="{C2798B17-513E-A548-BE8D-7BC2FBB41E0E}" srcOrd="2" destOrd="0" parTransId="{46A22E3C-C54D-AF4D-A326-B147CEA845B4}" sibTransId="{302E7992-E8BE-FA43-A1E0-4396878F4351}"/>
    <dgm:cxn modelId="{B057FB7B-4CBE-3D43-AFEF-8D5AB14CAEC3}" type="presOf" srcId="{8B748174-0805-9548-BB2E-A023E2686A9D}" destId="{7AFCBC30-2337-7848-AE09-1A88B4898F44}" srcOrd="0" destOrd="0" presId="urn:microsoft.com/office/officeart/2005/8/layout/vList2"/>
    <dgm:cxn modelId="{5D363C7C-8476-0E4B-BD1D-06F6E7BCBC80}" type="presOf" srcId="{C2798B17-513E-A548-BE8D-7BC2FBB41E0E}" destId="{4BF7EEEF-481E-A44E-8D64-95E98913C2E1}" srcOrd="0" destOrd="2" presId="urn:microsoft.com/office/officeart/2005/8/layout/vList2"/>
    <dgm:cxn modelId="{7EAD7DA3-91E8-874D-BFD3-A7B63D118ED1}" type="presOf" srcId="{A29DED76-DC5D-9E4A-9FFF-90A078406C65}" destId="{4BF7EEEF-481E-A44E-8D64-95E98913C2E1}" srcOrd="0" destOrd="1" presId="urn:microsoft.com/office/officeart/2005/8/layout/vList2"/>
    <dgm:cxn modelId="{6603D2DB-E9FF-0E41-B929-6A716DE7361D}" type="presOf" srcId="{77B7CFD4-29E6-4B49-8B23-4EECA209AA28}" destId="{4BF7EEEF-481E-A44E-8D64-95E98913C2E1}" srcOrd="0" destOrd="0" presId="urn:microsoft.com/office/officeart/2005/8/layout/vList2"/>
    <dgm:cxn modelId="{109F72DC-4BC5-0B46-9CC2-1C58112BAEF3}" srcId="{C44D78DD-C2F7-0243-8557-6FC474F4A26C}" destId="{77B7CFD4-29E6-4B49-8B23-4EECA209AA28}" srcOrd="0" destOrd="0" parTransId="{33856259-B6D1-0B40-B9E7-9B1A3D6181BE}" sibTransId="{900612A8-EBE3-D547-AEC8-B614B1748BED}"/>
    <dgm:cxn modelId="{7823B1F3-5A99-7B4E-989C-C9FBA9BA908B}" type="presOf" srcId="{C44D78DD-C2F7-0243-8557-6FC474F4A26C}" destId="{C77B9460-8D3D-714F-88CB-1A08CAB49181}" srcOrd="0" destOrd="0" presId="urn:microsoft.com/office/officeart/2005/8/layout/vList2"/>
    <dgm:cxn modelId="{89BF9CDD-B90A-7348-B158-B5C7EBC01D4E}" type="presParOf" srcId="{7AFCBC30-2337-7848-AE09-1A88B4898F44}" destId="{A53600DC-685F-0540-A220-1A51AA504765}" srcOrd="0" destOrd="0" presId="urn:microsoft.com/office/officeart/2005/8/layout/vList2"/>
    <dgm:cxn modelId="{C3B80390-D277-F240-8973-E6121F52A762}" type="presParOf" srcId="{7AFCBC30-2337-7848-AE09-1A88B4898F44}" destId="{CF54A9D9-FC38-0041-A05D-C93E73E8A7D1}" srcOrd="1" destOrd="0" presId="urn:microsoft.com/office/officeart/2005/8/layout/vList2"/>
    <dgm:cxn modelId="{59CB5147-791B-364F-97AD-5C4B5F298929}" type="presParOf" srcId="{7AFCBC30-2337-7848-AE09-1A88B4898F44}" destId="{C77B9460-8D3D-714F-88CB-1A08CAB49181}" srcOrd="2" destOrd="0" presId="urn:microsoft.com/office/officeart/2005/8/layout/vList2"/>
    <dgm:cxn modelId="{452B119C-91C4-FC43-9081-F39B72E653B6}" type="presParOf" srcId="{7AFCBC30-2337-7848-AE09-1A88B4898F44}" destId="{4BF7EEEF-481E-A44E-8D64-95E98913C2E1}"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3FE60DC-D649-204A-B179-67E4300DEEA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it-IT"/>
        </a:p>
      </dgm:t>
    </dgm:pt>
    <dgm:pt modelId="{C21F3201-9F71-3345-80E9-076CD6C15CBE}">
      <dgm:prSet custT="1"/>
      <dgm:spPr/>
      <dgm:t>
        <a:bodyPr/>
        <a:lstStyle/>
        <a:p>
          <a:r>
            <a:rPr lang="it-IT" sz="1400"/>
            <a:t>Secondary trading can be executed on exchanges or in OTC markets as spot, forward, futures and options contracts.</a:t>
          </a:r>
        </a:p>
      </dgm:t>
    </dgm:pt>
    <dgm:pt modelId="{2495EDB1-7315-2C46-ACB3-F69B3CA8FA53}" type="parTrans" cxnId="{DCC01F39-15C7-DD4D-8FC7-708284DFB378}">
      <dgm:prSet/>
      <dgm:spPr/>
      <dgm:t>
        <a:bodyPr/>
        <a:lstStyle/>
        <a:p>
          <a:endParaRPr lang="it-IT" sz="1400"/>
        </a:p>
      </dgm:t>
    </dgm:pt>
    <dgm:pt modelId="{99B0F59D-8E51-0C42-96E0-ACFE007F62C5}" type="sibTrans" cxnId="{DCC01F39-15C7-DD4D-8FC7-708284DFB378}">
      <dgm:prSet/>
      <dgm:spPr/>
      <dgm:t>
        <a:bodyPr/>
        <a:lstStyle/>
        <a:p>
          <a:endParaRPr lang="it-IT" sz="1400"/>
        </a:p>
      </dgm:t>
    </dgm:pt>
    <dgm:pt modelId="{DB9B6175-2974-C441-87F0-AA7E28B5D848}">
      <dgm:prSet custT="1"/>
      <dgm:spPr/>
      <dgm:t>
        <a:bodyPr/>
        <a:lstStyle/>
        <a:p>
          <a:r>
            <a:rPr lang="it-IT" sz="1400"/>
            <a:t>OTC transactions, which are executed directly between counterparties, provide greater flexibility as transactions can be customized.</a:t>
          </a:r>
        </a:p>
      </dgm:t>
    </dgm:pt>
    <dgm:pt modelId="{D0FF9EC1-0987-3D4F-ACBF-02B9FF505DEF}" type="parTrans" cxnId="{2361F3B0-0344-2F41-BC7E-7655609C698B}">
      <dgm:prSet/>
      <dgm:spPr/>
      <dgm:t>
        <a:bodyPr/>
        <a:lstStyle/>
        <a:p>
          <a:endParaRPr lang="it-IT" sz="1400"/>
        </a:p>
      </dgm:t>
    </dgm:pt>
    <dgm:pt modelId="{1A962370-4C06-5C43-BD8F-1ADFE51CA3A8}" type="sibTrans" cxnId="{2361F3B0-0344-2F41-BC7E-7655609C698B}">
      <dgm:prSet/>
      <dgm:spPr/>
      <dgm:t>
        <a:bodyPr/>
        <a:lstStyle/>
        <a:p>
          <a:endParaRPr lang="it-IT" sz="1400"/>
        </a:p>
      </dgm:t>
    </dgm:pt>
    <dgm:pt modelId="{6E534546-BEF3-0142-A406-313A9332C656}">
      <dgm:prSet custT="1"/>
      <dgm:spPr/>
      <dgm:t>
        <a:bodyPr/>
        <a:lstStyle/>
        <a:p>
          <a:r>
            <a:rPr lang="it-IT" sz="1400"/>
            <a:t>Exchanges provide standardized contracts, price transparency and act as a financial intermediary for the trade.</a:t>
          </a:r>
        </a:p>
      </dgm:t>
    </dgm:pt>
    <dgm:pt modelId="{472F4C4E-45D7-0F4E-BC21-D7FFD6FE4664}" type="parTrans" cxnId="{39386BA9-5DE2-DD49-9C5A-8678B5A8BE7C}">
      <dgm:prSet/>
      <dgm:spPr/>
      <dgm:t>
        <a:bodyPr/>
        <a:lstStyle/>
        <a:p>
          <a:endParaRPr lang="it-IT" sz="1400"/>
        </a:p>
      </dgm:t>
    </dgm:pt>
    <dgm:pt modelId="{D9191815-AD2B-D947-A37B-6A49E066BC16}" type="sibTrans" cxnId="{39386BA9-5DE2-DD49-9C5A-8678B5A8BE7C}">
      <dgm:prSet/>
      <dgm:spPr/>
      <dgm:t>
        <a:bodyPr/>
        <a:lstStyle/>
        <a:p>
          <a:endParaRPr lang="it-IT" sz="1400"/>
        </a:p>
      </dgm:t>
    </dgm:pt>
    <dgm:pt modelId="{F50C320D-7F8B-664B-8B62-AE3E0C3BB2C4}">
      <dgm:prSet custT="1"/>
      <dgm:spPr/>
      <dgm:t>
        <a:bodyPr/>
        <a:lstStyle/>
        <a:p>
          <a:r>
            <a:rPr lang="it-IT" sz="1400"/>
            <a:t>Cotracts on an exchange provide another avenue for market makers to hedge their positions.</a:t>
          </a:r>
        </a:p>
      </dgm:t>
    </dgm:pt>
    <dgm:pt modelId="{42D07E68-BA23-1A4B-8DE1-1EB241C99C3A}" type="parTrans" cxnId="{2FE04704-519C-1941-98C7-00EEBF7E582D}">
      <dgm:prSet/>
      <dgm:spPr/>
      <dgm:t>
        <a:bodyPr/>
        <a:lstStyle/>
        <a:p>
          <a:endParaRPr lang="it-IT" sz="1400"/>
        </a:p>
      </dgm:t>
    </dgm:pt>
    <dgm:pt modelId="{7CD37448-1026-0241-80DB-54A443F47F0E}" type="sibTrans" cxnId="{2FE04704-519C-1941-98C7-00EEBF7E582D}">
      <dgm:prSet/>
      <dgm:spPr/>
      <dgm:t>
        <a:bodyPr/>
        <a:lstStyle/>
        <a:p>
          <a:endParaRPr lang="it-IT" sz="1400"/>
        </a:p>
      </dgm:t>
    </dgm:pt>
    <dgm:pt modelId="{019522EA-656F-EF4C-8ACB-BF764DACDFF3}" type="pres">
      <dgm:prSet presAssocID="{43FE60DC-D649-204A-B179-67E4300DEEA6}" presName="linear" presStyleCnt="0">
        <dgm:presLayoutVars>
          <dgm:animLvl val="lvl"/>
          <dgm:resizeHandles val="exact"/>
        </dgm:presLayoutVars>
      </dgm:prSet>
      <dgm:spPr/>
    </dgm:pt>
    <dgm:pt modelId="{893D7023-890E-904C-88F5-F61B806321E9}" type="pres">
      <dgm:prSet presAssocID="{C21F3201-9F71-3345-80E9-076CD6C15CBE}" presName="parentText" presStyleLbl="node1" presStyleIdx="0" presStyleCnt="4">
        <dgm:presLayoutVars>
          <dgm:chMax val="0"/>
          <dgm:bulletEnabled val="1"/>
        </dgm:presLayoutVars>
      </dgm:prSet>
      <dgm:spPr/>
    </dgm:pt>
    <dgm:pt modelId="{E0AE2106-0EFE-3547-9ED5-72F60598F897}" type="pres">
      <dgm:prSet presAssocID="{99B0F59D-8E51-0C42-96E0-ACFE007F62C5}" presName="spacer" presStyleCnt="0"/>
      <dgm:spPr/>
    </dgm:pt>
    <dgm:pt modelId="{419F6265-24E3-5148-8B75-E23FEEC606F0}" type="pres">
      <dgm:prSet presAssocID="{DB9B6175-2974-C441-87F0-AA7E28B5D848}" presName="parentText" presStyleLbl="node1" presStyleIdx="1" presStyleCnt="4">
        <dgm:presLayoutVars>
          <dgm:chMax val="0"/>
          <dgm:bulletEnabled val="1"/>
        </dgm:presLayoutVars>
      </dgm:prSet>
      <dgm:spPr/>
    </dgm:pt>
    <dgm:pt modelId="{3DFE2288-C275-DC4A-8483-952985A64078}" type="pres">
      <dgm:prSet presAssocID="{1A962370-4C06-5C43-BD8F-1ADFE51CA3A8}" presName="spacer" presStyleCnt="0"/>
      <dgm:spPr/>
    </dgm:pt>
    <dgm:pt modelId="{193A07DB-2511-714E-8989-E430B2A51342}" type="pres">
      <dgm:prSet presAssocID="{6E534546-BEF3-0142-A406-313A9332C656}" presName="parentText" presStyleLbl="node1" presStyleIdx="2" presStyleCnt="4">
        <dgm:presLayoutVars>
          <dgm:chMax val="0"/>
          <dgm:bulletEnabled val="1"/>
        </dgm:presLayoutVars>
      </dgm:prSet>
      <dgm:spPr/>
    </dgm:pt>
    <dgm:pt modelId="{A4CA10BC-A335-5540-B6CF-8F2B12DB738B}" type="pres">
      <dgm:prSet presAssocID="{D9191815-AD2B-D947-A37B-6A49E066BC16}" presName="spacer" presStyleCnt="0"/>
      <dgm:spPr/>
    </dgm:pt>
    <dgm:pt modelId="{35943F94-5164-404F-8057-EED7DC257A0A}" type="pres">
      <dgm:prSet presAssocID="{F50C320D-7F8B-664B-8B62-AE3E0C3BB2C4}" presName="parentText" presStyleLbl="node1" presStyleIdx="3" presStyleCnt="4">
        <dgm:presLayoutVars>
          <dgm:chMax val="0"/>
          <dgm:bulletEnabled val="1"/>
        </dgm:presLayoutVars>
      </dgm:prSet>
      <dgm:spPr/>
    </dgm:pt>
  </dgm:ptLst>
  <dgm:cxnLst>
    <dgm:cxn modelId="{2FE04704-519C-1941-98C7-00EEBF7E582D}" srcId="{43FE60DC-D649-204A-B179-67E4300DEEA6}" destId="{F50C320D-7F8B-664B-8B62-AE3E0C3BB2C4}" srcOrd="3" destOrd="0" parTransId="{42D07E68-BA23-1A4B-8DE1-1EB241C99C3A}" sibTransId="{7CD37448-1026-0241-80DB-54A443F47F0E}"/>
    <dgm:cxn modelId="{DCC01F39-15C7-DD4D-8FC7-708284DFB378}" srcId="{43FE60DC-D649-204A-B179-67E4300DEEA6}" destId="{C21F3201-9F71-3345-80E9-076CD6C15CBE}" srcOrd="0" destOrd="0" parTransId="{2495EDB1-7315-2C46-ACB3-F69B3CA8FA53}" sibTransId="{99B0F59D-8E51-0C42-96E0-ACFE007F62C5}"/>
    <dgm:cxn modelId="{A402B66D-36C7-A34B-B48F-97BEA787CC4F}" type="presOf" srcId="{C21F3201-9F71-3345-80E9-076CD6C15CBE}" destId="{893D7023-890E-904C-88F5-F61B806321E9}" srcOrd="0" destOrd="0" presId="urn:microsoft.com/office/officeart/2005/8/layout/vList2"/>
    <dgm:cxn modelId="{310F6796-5335-1041-9A45-FBD2E94B7C5A}" type="presOf" srcId="{F50C320D-7F8B-664B-8B62-AE3E0C3BB2C4}" destId="{35943F94-5164-404F-8057-EED7DC257A0A}" srcOrd="0" destOrd="0" presId="urn:microsoft.com/office/officeart/2005/8/layout/vList2"/>
    <dgm:cxn modelId="{39386BA9-5DE2-DD49-9C5A-8678B5A8BE7C}" srcId="{43FE60DC-D649-204A-B179-67E4300DEEA6}" destId="{6E534546-BEF3-0142-A406-313A9332C656}" srcOrd="2" destOrd="0" parTransId="{472F4C4E-45D7-0F4E-BC21-D7FFD6FE4664}" sibTransId="{D9191815-AD2B-D947-A37B-6A49E066BC16}"/>
    <dgm:cxn modelId="{2361F3B0-0344-2F41-BC7E-7655609C698B}" srcId="{43FE60DC-D649-204A-B179-67E4300DEEA6}" destId="{DB9B6175-2974-C441-87F0-AA7E28B5D848}" srcOrd="1" destOrd="0" parTransId="{D0FF9EC1-0987-3D4F-ACBF-02B9FF505DEF}" sibTransId="{1A962370-4C06-5C43-BD8F-1ADFE51CA3A8}"/>
    <dgm:cxn modelId="{EDFFFAC3-AE24-2740-9DD5-B7B87EC88B42}" type="presOf" srcId="{43FE60DC-D649-204A-B179-67E4300DEEA6}" destId="{019522EA-656F-EF4C-8ACB-BF764DACDFF3}" srcOrd="0" destOrd="0" presId="urn:microsoft.com/office/officeart/2005/8/layout/vList2"/>
    <dgm:cxn modelId="{2838BCCD-9586-0B4E-BA4F-6D05278CAF22}" type="presOf" srcId="{DB9B6175-2974-C441-87F0-AA7E28B5D848}" destId="{419F6265-24E3-5148-8B75-E23FEEC606F0}" srcOrd="0" destOrd="0" presId="urn:microsoft.com/office/officeart/2005/8/layout/vList2"/>
    <dgm:cxn modelId="{859F94ED-7AB6-CC49-8D49-5A9173976512}" type="presOf" srcId="{6E534546-BEF3-0142-A406-313A9332C656}" destId="{193A07DB-2511-714E-8989-E430B2A51342}" srcOrd="0" destOrd="0" presId="urn:microsoft.com/office/officeart/2005/8/layout/vList2"/>
    <dgm:cxn modelId="{23543F99-D50D-3249-9061-F0848C08EDA9}" type="presParOf" srcId="{019522EA-656F-EF4C-8ACB-BF764DACDFF3}" destId="{893D7023-890E-904C-88F5-F61B806321E9}" srcOrd="0" destOrd="0" presId="urn:microsoft.com/office/officeart/2005/8/layout/vList2"/>
    <dgm:cxn modelId="{2D331ADD-86FD-C644-AC2C-1D857B3CE480}" type="presParOf" srcId="{019522EA-656F-EF4C-8ACB-BF764DACDFF3}" destId="{E0AE2106-0EFE-3547-9ED5-72F60598F897}" srcOrd="1" destOrd="0" presId="urn:microsoft.com/office/officeart/2005/8/layout/vList2"/>
    <dgm:cxn modelId="{7FA4A2F1-F456-4E44-938A-F3D0B1FAFA37}" type="presParOf" srcId="{019522EA-656F-EF4C-8ACB-BF764DACDFF3}" destId="{419F6265-24E3-5148-8B75-E23FEEC606F0}" srcOrd="2" destOrd="0" presId="urn:microsoft.com/office/officeart/2005/8/layout/vList2"/>
    <dgm:cxn modelId="{D241802D-3F9E-BE4E-A2C3-5226BFF49505}" type="presParOf" srcId="{019522EA-656F-EF4C-8ACB-BF764DACDFF3}" destId="{3DFE2288-C275-DC4A-8483-952985A64078}" srcOrd="3" destOrd="0" presId="urn:microsoft.com/office/officeart/2005/8/layout/vList2"/>
    <dgm:cxn modelId="{8216D91F-2BA5-5142-8E2D-49584144742B}" type="presParOf" srcId="{019522EA-656F-EF4C-8ACB-BF764DACDFF3}" destId="{193A07DB-2511-714E-8989-E430B2A51342}" srcOrd="4" destOrd="0" presId="urn:microsoft.com/office/officeart/2005/8/layout/vList2"/>
    <dgm:cxn modelId="{1271A3E3-56B5-E84F-950F-8CB9B69A6F27}" type="presParOf" srcId="{019522EA-656F-EF4C-8ACB-BF764DACDFF3}" destId="{A4CA10BC-A335-5540-B6CF-8F2B12DB738B}" srcOrd="5" destOrd="0" presId="urn:microsoft.com/office/officeart/2005/8/layout/vList2"/>
    <dgm:cxn modelId="{54FFD0E0-1B62-B645-BB2A-62DB753B2144}" type="presParOf" srcId="{019522EA-656F-EF4C-8ACB-BF764DACDFF3}" destId="{35943F94-5164-404F-8057-EED7DC257A0A}"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1B262BB-8A02-5F49-82D2-30AF95B76D51}"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it-IT"/>
        </a:p>
      </dgm:t>
    </dgm:pt>
    <dgm:pt modelId="{FE56993D-6FCF-5C46-A98A-34E952512F6B}">
      <dgm:prSet/>
      <dgm:spPr/>
      <dgm:t>
        <a:bodyPr/>
        <a:lstStyle/>
        <a:p>
          <a:r>
            <a:rPr lang="en-US"/>
            <a:t>For the opening of any account, two account representatives are necessary that would enable that processes requiring two persons can be executed: one of them must have initiation rights and the other approval rights (accordingly, one or both of them may have the option of having both initiation and approval rights).</a:t>
          </a:r>
          <a:endParaRPr lang="it-IT"/>
        </a:p>
      </dgm:t>
    </dgm:pt>
    <dgm:pt modelId="{37C839C1-1F4A-4D46-B8EF-4C6094648863}" type="parTrans" cxnId="{A4C1E41F-2B73-D649-B2AE-BB626BAEC2EF}">
      <dgm:prSet/>
      <dgm:spPr/>
      <dgm:t>
        <a:bodyPr/>
        <a:lstStyle/>
        <a:p>
          <a:endParaRPr lang="it-IT"/>
        </a:p>
      </dgm:t>
    </dgm:pt>
    <dgm:pt modelId="{CA196BD6-CCD7-BD47-AECF-F7513D6E0215}" type="sibTrans" cxnId="{A4C1E41F-2B73-D649-B2AE-BB626BAEC2EF}">
      <dgm:prSet/>
      <dgm:spPr/>
      <dgm:t>
        <a:bodyPr/>
        <a:lstStyle/>
        <a:p>
          <a:endParaRPr lang="it-IT"/>
        </a:p>
      </dgm:t>
    </dgm:pt>
    <dgm:pt modelId="{B33B6CBD-EE49-3243-A1E9-B74101AA01E5}">
      <dgm:prSet/>
      <dgm:spPr/>
      <dgm:t>
        <a:bodyPr/>
        <a:lstStyle/>
        <a:p>
          <a:r>
            <a:rPr lang="en-US"/>
            <a:t>For the proper operation of an account, two account representatives are necessary, one that can initiate transactions and one that approves these transactions. In case, for any reason, the number of account representatives would be less than this, the processes requiring two persons cannot be performed.  </a:t>
          </a:r>
          <a:endParaRPr lang="it-IT"/>
        </a:p>
      </dgm:t>
    </dgm:pt>
    <dgm:pt modelId="{B113816D-5024-D040-8B83-63E977D185B6}" type="parTrans" cxnId="{DADE91E0-834B-4840-BCA5-40111CAF9300}">
      <dgm:prSet/>
      <dgm:spPr/>
      <dgm:t>
        <a:bodyPr/>
        <a:lstStyle/>
        <a:p>
          <a:endParaRPr lang="it-IT"/>
        </a:p>
      </dgm:t>
    </dgm:pt>
    <dgm:pt modelId="{C86FA8E8-66A9-6840-897E-011D3AB7F3E4}" type="sibTrans" cxnId="{DADE91E0-834B-4840-BCA5-40111CAF9300}">
      <dgm:prSet/>
      <dgm:spPr/>
      <dgm:t>
        <a:bodyPr/>
        <a:lstStyle/>
        <a:p>
          <a:endParaRPr lang="it-IT"/>
        </a:p>
      </dgm:t>
    </dgm:pt>
    <dgm:pt modelId="{41A1BBE2-94F4-B643-B2E2-B19595449290}">
      <dgm:prSet/>
      <dgm:spPr/>
      <dgm:t>
        <a:bodyPr/>
        <a:lstStyle/>
        <a:p>
          <a:r>
            <a:rPr lang="en-US"/>
            <a:t>These are:</a:t>
          </a:r>
          <a:endParaRPr lang="it-IT"/>
        </a:p>
      </dgm:t>
    </dgm:pt>
    <dgm:pt modelId="{43F3F749-42E8-4141-968A-3300F9F751D5}" type="parTrans" cxnId="{DC98C304-B744-C34B-9726-5D220190D6AE}">
      <dgm:prSet/>
      <dgm:spPr/>
      <dgm:t>
        <a:bodyPr/>
        <a:lstStyle/>
        <a:p>
          <a:endParaRPr lang="it-IT"/>
        </a:p>
      </dgm:t>
    </dgm:pt>
    <dgm:pt modelId="{3AC7F035-F839-044B-A993-A1EE147E6A7A}" type="sibTrans" cxnId="{DC98C304-B744-C34B-9726-5D220190D6AE}">
      <dgm:prSet/>
      <dgm:spPr/>
      <dgm:t>
        <a:bodyPr/>
        <a:lstStyle/>
        <a:p>
          <a:endParaRPr lang="it-IT"/>
        </a:p>
      </dgm:t>
    </dgm:pt>
    <dgm:pt modelId="{8FEAA1C6-5E69-854D-A642-D1C45F9A1DA4}">
      <dgm:prSet/>
      <dgm:spPr/>
      <dgm:t>
        <a:bodyPr/>
        <a:lstStyle/>
        <a:p>
          <a:r>
            <a:rPr lang="en-US"/>
            <a:t>All transactions in case no request was submitted for abolishing the approval of transactions to - accounts on the trusted account list;</a:t>
          </a:r>
          <a:endParaRPr lang="it-IT"/>
        </a:p>
      </dgm:t>
    </dgm:pt>
    <dgm:pt modelId="{645C34CD-D1A9-9940-BA32-54B89D60647B}" type="parTrans" cxnId="{14267157-469C-CE41-9CE4-08C41678DF73}">
      <dgm:prSet/>
      <dgm:spPr/>
      <dgm:t>
        <a:bodyPr/>
        <a:lstStyle/>
        <a:p>
          <a:endParaRPr lang="it-IT"/>
        </a:p>
      </dgm:t>
    </dgm:pt>
    <dgm:pt modelId="{45A944F2-4DB0-FE4A-A737-68551B564E5D}" type="sibTrans" cxnId="{14267157-469C-CE41-9CE4-08C41678DF73}">
      <dgm:prSet/>
      <dgm:spPr/>
      <dgm:t>
        <a:bodyPr/>
        <a:lstStyle/>
        <a:p>
          <a:endParaRPr lang="it-IT"/>
        </a:p>
      </dgm:t>
    </dgm:pt>
    <dgm:pt modelId="{0D171425-31B7-5B48-A132-5BE05C1996AE}">
      <dgm:prSet/>
      <dgm:spPr/>
      <dgm:t>
        <a:bodyPr/>
        <a:lstStyle/>
        <a:p>
          <a:r>
            <a:rPr lang="en-US"/>
            <a:t>Transactions to accounts that are not listed on the trusted account list (for (aircraft) operator holding accounts: a request is in place to enable transactions to accounts that are not on the trusted account list);</a:t>
          </a:r>
          <a:endParaRPr lang="it-IT"/>
        </a:p>
      </dgm:t>
    </dgm:pt>
    <dgm:pt modelId="{6C06F0F4-804E-2049-8BD9-B7C78A297E20}" type="parTrans" cxnId="{A35A36BA-81A2-E64B-AA4F-F6E388A2BED0}">
      <dgm:prSet/>
      <dgm:spPr/>
      <dgm:t>
        <a:bodyPr/>
        <a:lstStyle/>
        <a:p>
          <a:endParaRPr lang="it-IT"/>
        </a:p>
      </dgm:t>
    </dgm:pt>
    <dgm:pt modelId="{20D94E95-69B0-9E46-A890-900BF7618941}" type="sibTrans" cxnId="{A35A36BA-81A2-E64B-AA4F-F6E388A2BED0}">
      <dgm:prSet/>
      <dgm:spPr/>
      <dgm:t>
        <a:bodyPr/>
        <a:lstStyle/>
        <a:p>
          <a:endParaRPr lang="it-IT"/>
        </a:p>
      </dgm:t>
    </dgm:pt>
    <dgm:pt modelId="{38CFF56A-AC00-2244-9ABF-974AF1F2CF84}">
      <dgm:prSet/>
      <dgm:spPr/>
      <dgm:t>
        <a:bodyPr/>
        <a:lstStyle/>
        <a:p>
          <a:r>
            <a:rPr lang="en-US"/>
            <a:t>Additions of accounts to the trusted account list.</a:t>
          </a:r>
          <a:endParaRPr lang="it-IT"/>
        </a:p>
      </dgm:t>
    </dgm:pt>
    <dgm:pt modelId="{50CCA8E9-60E4-C943-9068-A80E7B6D181E}" type="parTrans" cxnId="{F71DFA07-AF48-E04D-BB68-06C173B6B759}">
      <dgm:prSet/>
      <dgm:spPr/>
      <dgm:t>
        <a:bodyPr/>
        <a:lstStyle/>
        <a:p>
          <a:endParaRPr lang="it-IT"/>
        </a:p>
      </dgm:t>
    </dgm:pt>
    <dgm:pt modelId="{312EE4AE-D218-3443-8E05-1BF287300D4C}" type="sibTrans" cxnId="{F71DFA07-AF48-E04D-BB68-06C173B6B759}">
      <dgm:prSet/>
      <dgm:spPr/>
      <dgm:t>
        <a:bodyPr/>
        <a:lstStyle/>
        <a:p>
          <a:endParaRPr lang="it-IT"/>
        </a:p>
      </dgm:t>
    </dgm:pt>
    <dgm:pt modelId="{D1D74EDE-0BC6-004C-ADE9-9C982D8FF572}" type="pres">
      <dgm:prSet presAssocID="{51B262BB-8A02-5F49-82D2-30AF95B76D51}" presName="linear" presStyleCnt="0">
        <dgm:presLayoutVars>
          <dgm:animLvl val="lvl"/>
          <dgm:resizeHandles val="exact"/>
        </dgm:presLayoutVars>
      </dgm:prSet>
      <dgm:spPr/>
    </dgm:pt>
    <dgm:pt modelId="{B0A16A5A-428A-934F-BB7C-9BD866F448C9}" type="pres">
      <dgm:prSet presAssocID="{FE56993D-6FCF-5C46-A98A-34E952512F6B}" presName="parentText" presStyleLbl="node1" presStyleIdx="0" presStyleCnt="3">
        <dgm:presLayoutVars>
          <dgm:chMax val="0"/>
          <dgm:bulletEnabled val="1"/>
        </dgm:presLayoutVars>
      </dgm:prSet>
      <dgm:spPr/>
    </dgm:pt>
    <dgm:pt modelId="{98F0EE00-F5DD-E24C-947C-C852C861ECFD}" type="pres">
      <dgm:prSet presAssocID="{CA196BD6-CCD7-BD47-AECF-F7513D6E0215}" presName="spacer" presStyleCnt="0"/>
      <dgm:spPr/>
    </dgm:pt>
    <dgm:pt modelId="{BF5DF5F3-FF93-5C40-BA19-59D8F112676C}" type="pres">
      <dgm:prSet presAssocID="{B33B6CBD-EE49-3243-A1E9-B74101AA01E5}" presName="parentText" presStyleLbl="node1" presStyleIdx="1" presStyleCnt="3">
        <dgm:presLayoutVars>
          <dgm:chMax val="0"/>
          <dgm:bulletEnabled val="1"/>
        </dgm:presLayoutVars>
      </dgm:prSet>
      <dgm:spPr/>
    </dgm:pt>
    <dgm:pt modelId="{6421E04C-B845-044F-A3E0-E7EA36D08607}" type="pres">
      <dgm:prSet presAssocID="{C86FA8E8-66A9-6840-897E-011D3AB7F3E4}" presName="spacer" presStyleCnt="0"/>
      <dgm:spPr/>
    </dgm:pt>
    <dgm:pt modelId="{3B66786F-9A76-AC40-8979-6E465C134B14}" type="pres">
      <dgm:prSet presAssocID="{41A1BBE2-94F4-B643-B2E2-B19595449290}" presName="parentText" presStyleLbl="node1" presStyleIdx="2" presStyleCnt="3">
        <dgm:presLayoutVars>
          <dgm:chMax val="0"/>
          <dgm:bulletEnabled val="1"/>
        </dgm:presLayoutVars>
      </dgm:prSet>
      <dgm:spPr/>
    </dgm:pt>
    <dgm:pt modelId="{68F3318E-DB98-FA45-A812-7792C070A070}" type="pres">
      <dgm:prSet presAssocID="{41A1BBE2-94F4-B643-B2E2-B19595449290}" presName="childText" presStyleLbl="revTx" presStyleIdx="0" presStyleCnt="1">
        <dgm:presLayoutVars>
          <dgm:bulletEnabled val="1"/>
        </dgm:presLayoutVars>
      </dgm:prSet>
      <dgm:spPr/>
    </dgm:pt>
  </dgm:ptLst>
  <dgm:cxnLst>
    <dgm:cxn modelId="{AD2F0900-AA58-404D-9AC4-91DD6242FBF6}" type="presOf" srcId="{B33B6CBD-EE49-3243-A1E9-B74101AA01E5}" destId="{BF5DF5F3-FF93-5C40-BA19-59D8F112676C}" srcOrd="0" destOrd="0" presId="urn:microsoft.com/office/officeart/2005/8/layout/vList2"/>
    <dgm:cxn modelId="{DC98C304-B744-C34B-9726-5D220190D6AE}" srcId="{51B262BB-8A02-5F49-82D2-30AF95B76D51}" destId="{41A1BBE2-94F4-B643-B2E2-B19595449290}" srcOrd="2" destOrd="0" parTransId="{43F3F749-42E8-4141-968A-3300F9F751D5}" sibTransId="{3AC7F035-F839-044B-A993-A1EE147E6A7A}"/>
    <dgm:cxn modelId="{F71DFA07-AF48-E04D-BB68-06C173B6B759}" srcId="{41A1BBE2-94F4-B643-B2E2-B19595449290}" destId="{38CFF56A-AC00-2244-9ABF-974AF1F2CF84}" srcOrd="2" destOrd="0" parTransId="{50CCA8E9-60E4-C943-9068-A80E7B6D181E}" sibTransId="{312EE4AE-D218-3443-8E05-1BF287300D4C}"/>
    <dgm:cxn modelId="{9CE9851E-A0E2-2C4E-8B22-E2C5FBFC9272}" type="presOf" srcId="{8FEAA1C6-5E69-854D-A642-D1C45F9A1DA4}" destId="{68F3318E-DB98-FA45-A812-7792C070A070}" srcOrd="0" destOrd="0" presId="urn:microsoft.com/office/officeart/2005/8/layout/vList2"/>
    <dgm:cxn modelId="{A4C1E41F-2B73-D649-B2AE-BB626BAEC2EF}" srcId="{51B262BB-8A02-5F49-82D2-30AF95B76D51}" destId="{FE56993D-6FCF-5C46-A98A-34E952512F6B}" srcOrd="0" destOrd="0" parTransId="{37C839C1-1F4A-4D46-B8EF-4C6094648863}" sibTransId="{CA196BD6-CCD7-BD47-AECF-F7513D6E0215}"/>
    <dgm:cxn modelId="{14267157-469C-CE41-9CE4-08C41678DF73}" srcId="{41A1BBE2-94F4-B643-B2E2-B19595449290}" destId="{8FEAA1C6-5E69-854D-A642-D1C45F9A1DA4}" srcOrd="0" destOrd="0" parTransId="{645C34CD-D1A9-9940-BA32-54B89D60647B}" sibTransId="{45A944F2-4DB0-FE4A-A737-68551B564E5D}"/>
    <dgm:cxn modelId="{A780E564-F31B-444C-A867-23E369352DF4}" type="presOf" srcId="{41A1BBE2-94F4-B643-B2E2-B19595449290}" destId="{3B66786F-9A76-AC40-8979-6E465C134B14}" srcOrd="0" destOrd="0" presId="urn:microsoft.com/office/officeart/2005/8/layout/vList2"/>
    <dgm:cxn modelId="{3186E57C-76E8-0749-85DE-52455A4ACCAD}" type="presOf" srcId="{51B262BB-8A02-5F49-82D2-30AF95B76D51}" destId="{D1D74EDE-0BC6-004C-ADE9-9C982D8FF572}" srcOrd="0" destOrd="0" presId="urn:microsoft.com/office/officeart/2005/8/layout/vList2"/>
    <dgm:cxn modelId="{EAFC749E-29F7-EE46-AE5D-82F2569DDF0E}" type="presOf" srcId="{0D171425-31B7-5B48-A132-5BE05C1996AE}" destId="{68F3318E-DB98-FA45-A812-7792C070A070}" srcOrd="0" destOrd="1" presId="urn:microsoft.com/office/officeart/2005/8/layout/vList2"/>
    <dgm:cxn modelId="{A35A36BA-81A2-E64B-AA4F-F6E388A2BED0}" srcId="{41A1BBE2-94F4-B643-B2E2-B19595449290}" destId="{0D171425-31B7-5B48-A132-5BE05C1996AE}" srcOrd="1" destOrd="0" parTransId="{6C06F0F4-804E-2049-8BD9-B7C78A297E20}" sibTransId="{20D94E95-69B0-9E46-A890-900BF7618941}"/>
    <dgm:cxn modelId="{391A47D1-2E56-E441-BC46-C300E5A61E48}" type="presOf" srcId="{FE56993D-6FCF-5C46-A98A-34E952512F6B}" destId="{B0A16A5A-428A-934F-BB7C-9BD866F448C9}" srcOrd="0" destOrd="0" presId="urn:microsoft.com/office/officeart/2005/8/layout/vList2"/>
    <dgm:cxn modelId="{DADE91E0-834B-4840-BCA5-40111CAF9300}" srcId="{51B262BB-8A02-5F49-82D2-30AF95B76D51}" destId="{B33B6CBD-EE49-3243-A1E9-B74101AA01E5}" srcOrd="1" destOrd="0" parTransId="{B113816D-5024-D040-8B83-63E977D185B6}" sibTransId="{C86FA8E8-66A9-6840-897E-011D3AB7F3E4}"/>
    <dgm:cxn modelId="{60EA24EC-50C7-DC43-B4B7-84A722843032}" type="presOf" srcId="{38CFF56A-AC00-2244-9ABF-974AF1F2CF84}" destId="{68F3318E-DB98-FA45-A812-7792C070A070}" srcOrd="0" destOrd="2" presId="urn:microsoft.com/office/officeart/2005/8/layout/vList2"/>
    <dgm:cxn modelId="{116B061B-28BD-9749-858B-75230C3792BE}" type="presParOf" srcId="{D1D74EDE-0BC6-004C-ADE9-9C982D8FF572}" destId="{B0A16A5A-428A-934F-BB7C-9BD866F448C9}" srcOrd="0" destOrd="0" presId="urn:microsoft.com/office/officeart/2005/8/layout/vList2"/>
    <dgm:cxn modelId="{7CECA261-72C1-9D4F-A985-D790BB762D75}" type="presParOf" srcId="{D1D74EDE-0BC6-004C-ADE9-9C982D8FF572}" destId="{98F0EE00-F5DD-E24C-947C-C852C861ECFD}" srcOrd="1" destOrd="0" presId="urn:microsoft.com/office/officeart/2005/8/layout/vList2"/>
    <dgm:cxn modelId="{BF990934-F63E-6443-87E9-85877934870E}" type="presParOf" srcId="{D1D74EDE-0BC6-004C-ADE9-9C982D8FF572}" destId="{BF5DF5F3-FF93-5C40-BA19-59D8F112676C}" srcOrd="2" destOrd="0" presId="urn:microsoft.com/office/officeart/2005/8/layout/vList2"/>
    <dgm:cxn modelId="{6E8E51C7-011E-0140-975D-CAB5FFDB24F6}" type="presParOf" srcId="{D1D74EDE-0BC6-004C-ADE9-9C982D8FF572}" destId="{6421E04C-B845-044F-A3E0-E7EA36D08607}" srcOrd="3" destOrd="0" presId="urn:microsoft.com/office/officeart/2005/8/layout/vList2"/>
    <dgm:cxn modelId="{5EEE956D-2934-C342-B309-D7E525FF157E}" type="presParOf" srcId="{D1D74EDE-0BC6-004C-ADE9-9C982D8FF572}" destId="{3B66786F-9A76-AC40-8979-6E465C134B14}" srcOrd="4" destOrd="0" presId="urn:microsoft.com/office/officeart/2005/8/layout/vList2"/>
    <dgm:cxn modelId="{A197A4EC-9335-3045-836C-0A89CB1CF4F5}" type="presParOf" srcId="{D1D74EDE-0BC6-004C-ADE9-9C982D8FF572}" destId="{68F3318E-DB98-FA45-A812-7792C070A070}"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24178C-90D9-466C-8C66-F234171FA2B3}">
      <dsp:nvSpPr>
        <dsp:cNvPr id="0" name=""/>
        <dsp:cNvSpPr/>
      </dsp:nvSpPr>
      <dsp:spPr>
        <a:xfrm rot="5400000">
          <a:off x="-202402" y="215977"/>
          <a:ext cx="1349352" cy="944546"/>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a:t>Phase I</a:t>
          </a:r>
          <a:br>
            <a:rPr lang="en-GB" sz="1400" b="1" kern="1200"/>
          </a:br>
          <a:r>
            <a:rPr lang="en-GB" sz="1400" b="1" kern="1200"/>
            <a:t>(2005-2007)</a:t>
          </a:r>
        </a:p>
      </dsp:txBody>
      <dsp:txXfrm rot="-5400000">
        <a:off x="1" y="485847"/>
        <a:ext cx="944546" cy="404806"/>
      </dsp:txXfrm>
    </dsp:sp>
    <dsp:sp modelId="{39B7E478-DD79-43B2-B905-3CBAABA36B1E}">
      <dsp:nvSpPr>
        <dsp:cNvPr id="0" name=""/>
        <dsp:cNvSpPr/>
      </dsp:nvSpPr>
      <dsp:spPr>
        <a:xfrm rot="5400000">
          <a:off x="4237641" y="-3279520"/>
          <a:ext cx="877540" cy="7463729"/>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a:t>Power stations and other combustion installations with &gt;20MW thermal rated input, industry including oil refineries, coke ovens, iron &amp; steel plants, cement, glass, lime, bricks, ceramics, pulp, paper &amp; cardboard</a:t>
          </a:r>
        </a:p>
        <a:p>
          <a:pPr marL="114300" lvl="1" indent="-114300" algn="l" defTabSz="533400">
            <a:lnSpc>
              <a:spcPct val="90000"/>
            </a:lnSpc>
            <a:spcBef>
              <a:spcPct val="0"/>
            </a:spcBef>
            <a:spcAft>
              <a:spcPct val="15000"/>
            </a:spcAft>
            <a:buChar char="•"/>
          </a:pPr>
          <a:r>
            <a:rPr lang="en-GB" sz="1200" kern="1200"/>
            <a:t>Cap was established bottom up  based on the aggregation of the MS’s national allocation plans = 2,096 MtCO2e in 2005</a:t>
          </a:r>
        </a:p>
      </dsp:txBody>
      <dsp:txXfrm rot="-5400000">
        <a:off x="944547" y="56412"/>
        <a:ext cx="7420891" cy="791864"/>
      </dsp:txXfrm>
    </dsp:sp>
    <dsp:sp modelId="{4A84F0C1-E94D-4180-BD0D-73164A3BC573}">
      <dsp:nvSpPr>
        <dsp:cNvPr id="0" name=""/>
        <dsp:cNvSpPr/>
      </dsp:nvSpPr>
      <dsp:spPr>
        <a:xfrm rot="5400000">
          <a:off x="-202402" y="1428143"/>
          <a:ext cx="1349352" cy="944546"/>
        </a:xfrm>
        <a:prstGeom prst="chevron">
          <a:avLst/>
        </a:prstGeom>
        <a:solidFill>
          <a:schemeClr val="accent5">
            <a:hueOff val="-2252848"/>
            <a:satOff val="-5806"/>
            <a:lumOff val="-3922"/>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a:t>Phase II</a:t>
          </a:r>
          <a:br>
            <a:rPr lang="en-GB" sz="1400" b="1" kern="1200"/>
          </a:br>
          <a:r>
            <a:rPr lang="en-GB" sz="1400" b="1" kern="1200"/>
            <a:t>(2008-2012)</a:t>
          </a:r>
        </a:p>
      </dsp:txBody>
      <dsp:txXfrm rot="-5400000">
        <a:off x="1" y="1698013"/>
        <a:ext cx="944546" cy="404806"/>
      </dsp:txXfrm>
    </dsp:sp>
    <dsp:sp modelId="{0A7B6F19-E8C8-4CC1-BF76-83D13408D38D}">
      <dsp:nvSpPr>
        <dsp:cNvPr id="0" name=""/>
        <dsp:cNvSpPr/>
      </dsp:nvSpPr>
      <dsp:spPr>
        <a:xfrm rot="5400000">
          <a:off x="4237871" y="-2067584"/>
          <a:ext cx="877079" cy="7463729"/>
        </a:xfrm>
        <a:prstGeom prst="round2SameRect">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a:t>Aviation introduced in 2012 (&gt;10,000 tCO2/year for commercial; &gt;1,000 tCO2/year for non-commercial since 2013). A number of countries included NOx emissions from the production of nitric acid. Iceland, Liechtenstein, and Norway added</a:t>
          </a:r>
        </a:p>
        <a:p>
          <a:pPr marL="114300" lvl="1" indent="-114300" algn="l" defTabSz="533400">
            <a:lnSpc>
              <a:spcPct val="90000"/>
            </a:lnSpc>
            <a:spcBef>
              <a:spcPct val="0"/>
            </a:spcBef>
            <a:spcAft>
              <a:spcPct val="15000"/>
            </a:spcAft>
            <a:buChar char="•"/>
          </a:pPr>
          <a:r>
            <a:rPr lang="en-GB" sz="1200" kern="1200"/>
            <a:t>Cap was established bottom up  based on the aggregation of the MS’s national allocation plans = 2,049 MtCO2e in 2009</a:t>
          </a:r>
        </a:p>
      </dsp:txBody>
      <dsp:txXfrm rot="-5400000">
        <a:off x="944547" y="1268555"/>
        <a:ext cx="7420914" cy="791449"/>
      </dsp:txXfrm>
    </dsp:sp>
    <dsp:sp modelId="{D0FE8B08-F266-4415-B71F-F6A48732A090}">
      <dsp:nvSpPr>
        <dsp:cNvPr id="0" name=""/>
        <dsp:cNvSpPr/>
      </dsp:nvSpPr>
      <dsp:spPr>
        <a:xfrm rot="5400000">
          <a:off x="-202402" y="2808446"/>
          <a:ext cx="1349352" cy="944546"/>
        </a:xfrm>
        <a:prstGeom prst="chevron">
          <a:avLst/>
        </a:prstGeom>
        <a:solidFill>
          <a:schemeClr val="accent5">
            <a:hueOff val="-4505695"/>
            <a:satOff val="-11613"/>
            <a:lumOff val="-7843"/>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a:t>Phase III</a:t>
          </a:r>
          <a:br>
            <a:rPr lang="en-GB" sz="1400" b="1" kern="1200"/>
          </a:br>
          <a:r>
            <a:rPr lang="en-GB" sz="1400" b="1" kern="1200"/>
            <a:t>(2013-2020</a:t>
          </a:r>
        </a:p>
      </dsp:txBody>
      <dsp:txXfrm rot="-5400000">
        <a:off x="1" y="3078316"/>
        <a:ext cx="944546" cy="404806"/>
      </dsp:txXfrm>
    </dsp:sp>
    <dsp:sp modelId="{43B82A8B-1C8E-4280-9F8E-75F07BB4CC9C}">
      <dsp:nvSpPr>
        <dsp:cNvPr id="0" name=""/>
        <dsp:cNvSpPr/>
      </dsp:nvSpPr>
      <dsp:spPr>
        <a:xfrm rot="5400000">
          <a:off x="4069735" y="-687281"/>
          <a:ext cx="1213351" cy="7463729"/>
        </a:xfrm>
        <a:prstGeom prst="round2SameRect">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a:t>Carbon capture and storage installations, production of petrochemicals, ammonia, nonferrous &amp; ferrous metals, gypsum, aluminium, nitric, adipic, glyoxylic acid included</a:t>
          </a:r>
        </a:p>
        <a:p>
          <a:pPr marL="114300" lvl="1" indent="-114300" algn="l" defTabSz="533400">
            <a:lnSpc>
              <a:spcPct val="90000"/>
            </a:lnSpc>
            <a:spcBef>
              <a:spcPct val="0"/>
            </a:spcBef>
            <a:spcAft>
              <a:spcPct val="15000"/>
            </a:spcAft>
            <a:buChar char="•"/>
          </a:pPr>
          <a:r>
            <a:rPr lang="en-GB" sz="1200" kern="1200"/>
            <a:t> Single EU-wide cap: 2,084 MtCO2e in 2013, annually reduced by a linear reduction factor  of 1.74% (~38.3 million allowances/year) of 2008-2012 baseline emissions. This amounts to a cap of 1,816 MtCO2e in 2020</a:t>
          </a:r>
        </a:p>
        <a:p>
          <a:pPr marL="114300" lvl="1" indent="-114300" algn="l" defTabSz="533400">
            <a:lnSpc>
              <a:spcPct val="90000"/>
            </a:lnSpc>
            <a:spcBef>
              <a:spcPct val="0"/>
            </a:spcBef>
            <a:spcAft>
              <a:spcPct val="15000"/>
            </a:spcAft>
            <a:buChar char="•"/>
          </a:pPr>
          <a:r>
            <a:rPr lang="en-GB" sz="1200" kern="1200"/>
            <a:t>Market Stability Reserve Started operating in January 2019</a:t>
          </a:r>
        </a:p>
      </dsp:txBody>
      <dsp:txXfrm rot="-5400000">
        <a:off x="944547" y="2497138"/>
        <a:ext cx="7404498" cy="1094889"/>
      </dsp:txXfrm>
    </dsp:sp>
    <dsp:sp modelId="{E2969A3A-41DE-4949-9CF2-D2B49185018B}">
      <dsp:nvSpPr>
        <dsp:cNvPr id="0" name=""/>
        <dsp:cNvSpPr/>
      </dsp:nvSpPr>
      <dsp:spPr>
        <a:xfrm rot="5400000">
          <a:off x="-202402" y="4108381"/>
          <a:ext cx="1349352" cy="944546"/>
        </a:xfrm>
        <a:prstGeom prst="chevron">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a:t>Phase IV </a:t>
          </a:r>
          <a:br>
            <a:rPr lang="en-GB" sz="1400" b="1" kern="1200"/>
          </a:br>
          <a:r>
            <a:rPr lang="en-GB" sz="1400" b="1" kern="1200"/>
            <a:t>(2021-2028</a:t>
          </a:r>
        </a:p>
      </dsp:txBody>
      <dsp:txXfrm rot="-5400000">
        <a:off x="1" y="4378251"/>
        <a:ext cx="944546" cy="404806"/>
      </dsp:txXfrm>
    </dsp:sp>
    <dsp:sp modelId="{E7B78407-E823-4036-8A3F-AF218E3D3F3C}">
      <dsp:nvSpPr>
        <dsp:cNvPr id="0" name=""/>
        <dsp:cNvSpPr/>
      </dsp:nvSpPr>
      <dsp:spPr>
        <a:xfrm rot="5400000">
          <a:off x="4150102" y="612654"/>
          <a:ext cx="1052617" cy="7463729"/>
        </a:xfrm>
        <a:prstGeom prst="round2Same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kern="1200"/>
            <a:t>no changes to the scope have been agreed on for Phase 4;</a:t>
          </a:r>
        </a:p>
        <a:p>
          <a:pPr marL="114300" lvl="1" indent="-114300" algn="l" defTabSz="533400">
            <a:lnSpc>
              <a:spcPct val="90000"/>
            </a:lnSpc>
            <a:spcBef>
              <a:spcPct val="0"/>
            </a:spcBef>
            <a:spcAft>
              <a:spcPct val="15000"/>
            </a:spcAft>
            <a:buChar char="•"/>
          </a:pPr>
          <a:r>
            <a:rPr lang="en-GB" sz="1200" kern="1200"/>
            <a:t>single EU-wide cap for 2021:  1,572 MtCO2e. Annual linear cap reduction factor 2.2% (~43 million allowances/year) of 2008-2012 baseline emissions</a:t>
          </a:r>
        </a:p>
        <a:p>
          <a:pPr marL="114300" lvl="1" indent="-114300" algn="l" defTabSz="533400">
            <a:lnSpc>
              <a:spcPct val="90000"/>
            </a:lnSpc>
            <a:spcBef>
              <a:spcPct val="0"/>
            </a:spcBef>
            <a:spcAft>
              <a:spcPct val="15000"/>
            </a:spcAft>
            <a:buChar char="•"/>
          </a:pPr>
          <a:r>
            <a:rPr lang="en-GB" sz="1200" kern="1200"/>
            <a:t>Starting 2021, emissions from UK entities previously covered by the EU ETS are no longer considered in the cap (~556 million additional allowances)</a:t>
          </a:r>
        </a:p>
      </dsp:txBody>
      <dsp:txXfrm rot="-5400000">
        <a:off x="944547" y="3869595"/>
        <a:ext cx="7412344" cy="9498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7E1717-24E7-CB46-990E-AE94117A224B}">
      <dsp:nvSpPr>
        <dsp:cNvPr id="0" name=""/>
        <dsp:cNvSpPr/>
      </dsp:nvSpPr>
      <dsp:spPr>
        <a:xfrm>
          <a:off x="0" y="5735"/>
          <a:ext cx="7823200" cy="430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Font typeface="Arial" panose="020B0604020202020204" pitchFamily="34" charset="0"/>
            <a:buNone/>
          </a:pPr>
          <a:r>
            <a:rPr lang="en-US" sz="1400" b="0" i="0" kern="1200">
              <a:solidFill>
                <a:schemeClr val="bg1"/>
              </a:solidFill>
              <a:effectLst/>
              <a:latin typeface="+mn-lt"/>
              <a:cs typeface="Calibri" panose="020F0502020204030204" pitchFamily="34" charset="0"/>
            </a:rPr>
            <a:t>Improve the EU's capacity to quantify, monitor and verify carbon removals. </a:t>
          </a:r>
          <a:endParaRPr lang="it-IT" sz="1400" kern="1200">
            <a:solidFill>
              <a:schemeClr val="bg1"/>
            </a:solidFill>
            <a:latin typeface="+mn-lt"/>
            <a:cs typeface="Calibri" panose="020F0502020204030204" pitchFamily="34" charset="0"/>
          </a:endParaRPr>
        </a:p>
      </dsp:txBody>
      <dsp:txXfrm>
        <a:off x="21018" y="26753"/>
        <a:ext cx="7781164" cy="388524"/>
      </dsp:txXfrm>
    </dsp:sp>
    <dsp:sp modelId="{67BA6BDD-2CF5-6A47-A933-2E2F3C695FC5}">
      <dsp:nvSpPr>
        <dsp:cNvPr id="0" name=""/>
        <dsp:cNvSpPr/>
      </dsp:nvSpPr>
      <dsp:spPr>
        <a:xfrm>
          <a:off x="0" y="502535"/>
          <a:ext cx="7823200" cy="430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solidFill>
                <a:schemeClr val="bg1"/>
              </a:solidFill>
              <a:latin typeface="Calibri" panose="020F0502020204030204" pitchFamily="34" charset="0"/>
              <a:cs typeface="Calibri" panose="020F0502020204030204" pitchFamily="34" charset="0"/>
            </a:rPr>
            <a:t>Give h</a:t>
          </a:r>
          <a:r>
            <a:rPr lang="en-US" sz="1400" b="0" i="0" kern="1200">
              <a:solidFill>
                <a:schemeClr val="bg1"/>
              </a:solidFill>
              <a:effectLst/>
              <a:latin typeface="Calibri" panose="020F0502020204030204" pitchFamily="34" charset="0"/>
              <a:cs typeface="Calibri" panose="020F0502020204030204" pitchFamily="34" charset="0"/>
            </a:rPr>
            <a:t>igher transparency to ensure trust from stakeholders and industry, and </a:t>
          </a:r>
        </a:p>
      </dsp:txBody>
      <dsp:txXfrm>
        <a:off x="21018" y="523553"/>
        <a:ext cx="7781164" cy="388524"/>
      </dsp:txXfrm>
    </dsp:sp>
    <dsp:sp modelId="{1890F601-9F91-0F4A-909D-8266031FF677}">
      <dsp:nvSpPr>
        <dsp:cNvPr id="0" name=""/>
        <dsp:cNvSpPr/>
      </dsp:nvSpPr>
      <dsp:spPr>
        <a:xfrm>
          <a:off x="0" y="999335"/>
          <a:ext cx="7823200" cy="430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i="0" kern="1200">
              <a:solidFill>
                <a:schemeClr val="bg1"/>
              </a:solidFill>
              <a:effectLst/>
              <a:latin typeface="Calibri" panose="020F0502020204030204" pitchFamily="34" charset="0"/>
              <a:cs typeface="Calibri" panose="020F0502020204030204" pitchFamily="34" charset="0"/>
            </a:rPr>
            <a:t>Prevent greenwashing. </a:t>
          </a:r>
          <a:endParaRPr lang="en-US" sz="1400" kern="1200">
            <a:solidFill>
              <a:schemeClr val="bg1"/>
            </a:solidFill>
            <a:latin typeface="Calibri" panose="020F0502020204030204" pitchFamily="34" charset="0"/>
            <a:cs typeface="Calibri" panose="020F0502020204030204" pitchFamily="34" charset="0"/>
          </a:endParaRPr>
        </a:p>
      </dsp:txBody>
      <dsp:txXfrm>
        <a:off x="21018" y="1020353"/>
        <a:ext cx="7781164" cy="3885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721136-68D6-8543-B11D-637AC821722A}">
      <dsp:nvSpPr>
        <dsp:cNvPr id="0" name=""/>
        <dsp:cNvSpPr/>
      </dsp:nvSpPr>
      <dsp:spPr>
        <a:xfrm>
          <a:off x="0" y="3489"/>
          <a:ext cx="10794633"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0" i="0" kern="1200">
              <a:latin typeface="Calibri" panose="020F0502020204030204" pitchFamily="34" charset="0"/>
              <a:cs typeface="Calibri" panose="020F0502020204030204" pitchFamily="34" charset="0"/>
            </a:rPr>
            <a:t>To ensure the quality and comparability of carbon removals, the proposed regulation establishes </a:t>
          </a:r>
          <a:r>
            <a:rPr lang="en-US" sz="1400" b="1" i="0" kern="1200">
              <a:latin typeface="Calibri" panose="020F0502020204030204" pitchFamily="34" charset="0"/>
              <a:cs typeface="Calibri" panose="020F0502020204030204" pitchFamily="34" charset="0"/>
            </a:rPr>
            <a:t>four QU.A.L.ITY criteria</a:t>
          </a:r>
          <a:r>
            <a:rPr lang="en-US" sz="1400" b="0" i="0" kern="1200">
              <a:latin typeface="Calibri" panose="020F0502020204030204" pitchFamily="34" charset="0"/>
              <a:cs typeface="Calibri" panose="020F0502020204030204" pitchFamily="34" charset="0"/>
            </a:rPr>
            <a:t>:</a:t>
          </a:r>
          <a:endParaRPr lang="it-IT" sz="1400" kern="1200">
            <a:latin typeface="Calibri" panose="020F0502020204030204" pitchFamily="34" charset="0"/>
            <a:cs typeface="Calibri" panose="020F0502020204030204" pitchFamily="34" charset="0"/>
          </a:endParaRPr>
        </a:p>
      </dsp:txBody>
      <dsp:txXfrm>
        <a:off x="28329" y="31818"/>
        <a:ext cx="10737975" cy="523662"/>
      </dsp:txXfrm>
    </dsp:sp>
    <dsp:sp modelId="{B8438AAC-91FB-354B-B659-4C8DB2598CC8}">
      <dsp:nvSpPr>
        <dsp:cNvPr id="0" name=""/>
        <dsp:cNvSpPr/>
      </dsp:nvSpPr>
      <dsp:spPr>
        <a:xfrm>
          <a:off x="0" y="583809"/>
          <a:ext cx="10794633" cy="1155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730"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i="0" kern="1200">
              <a:latin typeface="Calibri" panose="020F0502020204030204" pitchFamily="34" charset="0"/>
              <a:cs typeface="Calibri" panose="020F0502020204030204" pitchFamily="34" charset="0"/>
            </a:rPr>
            <a:t>Quantification: Carbon removal activities need to be measured accurately and deliver unambiguous benefits for the climate;</a:t>
          </a:r>
          <a:endParaRPr lang="it-IT" sz="1400" kern="1200">
            <a:latin typeface="Calibri" panose="020F0502020204030204" pitchFamily="34" charset="0"/>
            <a:cs typeface="Calibri" panose="020F0502020204030204" pitchFamily="34" charset="0"/>
          </a:endParaRPr>
        </a:p>
        <a:p>
          <a:pPr marL="114300" lvl="1" indent="-114300" algn="just" defTabSz="622300">
            <a:lnSpc>
              <a:spcPct val="90000"/>
            </a:lnSpc>
            <a:spcBef>
              <a:spcPct val="0"/>
            </a:spcBef>
            <a:spcAft>
              <a:spcPct val="20000"/>
            </a:spcAft>
            <a:buChar char="•"/>
          </a:pPr>
          <a:r>
            <a:rPr lang="en-US" sz="1400" i="0" kern="1200" dirty="0">
              <a:latin typeface="Calibri" panose="020F0502020204030204" pitchFamily="34" charset="0"/>
              <a:cs typeface="Calibri" panose="020F0502020204030204" pitchFamily="34" charset="0"/>
            </a:rPr>
            <a:t>Additionality: Carbon removal activities need to go beyond existing practices and what is required by law;</a:t>
          </a:r>
          <a:endParaRPr lang="it-IT" sz="1400" kern="1200" dirty="0">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20000"/>
            </a:spcAft>
            <a:buChar char="•"/>
          </a:pPr>
          <a:r>
            <a:rPr lang="en-US" sz="1400" i="0" kern="1200" dirty="0">
              <a:latin typeface="Calibri" panose="020F0502020204030204" pitchFamily="34" charset="0"/>
              <a:cs typeface="Calibri" panose="020F0502020204030204" pitchFamily="34" charset="0"/>
            </a:rPr>
            <a:t>Long-term storage: Certificates are linked to the duration of carbon storage so as to ensure permanent storage;</a:t>
          </a:r>
          <a:endParaRPr lang="it-IT" sz="1400" kern="1200" dirty="0">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20000"/>
            </a:spcAft>
            <a:buChar char="•"/>
          </a:pPr>
          <a:r>
            <a:rPr lang="en-US" sz="1400" i="0" kern="1200" dirty="0">
              <a:latin typeface="Calibri" panose="020F0502020204030204" pitchFamily="34" charset="0"/>
              <a:cs typeface="Calibri" panose="020F0502020204030204" pitchFamily="34" charset="0"/>
            </a:rPr>
            <a:t>Sustainability: Carbon removal activities must preserve or contribute to sustainability objectives such as climate change adaptation, circular economy, water and marine resources, and biodiversity.</a:t>
          </a:r>
          <a:endParaRPr lang="it-IT" sz="1400" kern="1200" dirty="0">
            <a:latin typeface="Calibri" panose="020F0502020204030204" pitchFamily="34" charset="0"/>
            <a:cs typeface="Calibri" panose="020F0502020204030204" pitchFamily="34" charset="0"/>
          </a:endParaRPr>
        </a:p>
      </dsp:txBody>
      <dsp:txXfrm>
        <a:off x="0" y="583809"/>
        <a:ext cx="10794633" cy="11550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373AEE-19FB-5347-9F04-3953CC893B79}">
      <dsp:nvSpPr>
        <dsp:cNvPr id="0" name=""/>
        <dsp:cNvSpPr/>
      </dsp:nvSpPr>
      <dsp:spPr>
        <a:xfrm>
          <a:off x="0" y="39166"/>
          <a:ext cx="11357360" cy="936000"/>
        </a:xfrm>
        <a:prstGeom prst="roundRect">
          <a:avLst/>
        </a:prstGeom>
        <a:solidFill>
          <a:srgbClr val="4472C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Their classification as financial instruments </a:t>
          </a:r>
          <a:r>
            <a:rPr lang="en-US" sz="1400" b="1" kern="1200" dirty="0">
              <a:latin typeface="Calibri" panose="020F0502020204030204" pitchFamily="34" charset="0"/>
              <a:cs typeface="Calibri" panose="020F0502020204030204" pitchFamily="34" charset="0"/>
            </a:rPr>
            <a:t>is made for the purposes of application of the EU financial markets regulation</a:t>
          </a:r>
          <a:r>
            <a:rPr lang="en-US" sz="1400" kern="1200" dirty="0">
              <a:latin typeface="Calibri" panose="020F0502020204030204" pitchFamily="34" charset="0"/>
              <a:cs typeface="Calibri" panose="020F0502020204030204" pitchFamily="34" charset="0"/>
            </a:rPr>
            <a:t> and is not aimed to deal with the legal nature of emission allowances (on the grounds of private law) or their accounting treatment. </a:t>
          </a:r>
          <a:endParaRPr lang="it-IT" sz="1400" kern="1200" dirty="0">
            <a:latin typeface="Calibri" panose="020F0502020204030204" pitchFamily="34" charset="0"/>
            <a:cs typeface="Calibri" panose="020F0502020204030204" pitchFamily="34" charset="0"/>
          </a:endParaRPr>
        </a:p>
      </dsp:txBody>
      <dsp:txXfrm>
        <a:off x="45692" y="84858"/>
        <a:ext cx="11265976" cy="844616"/>
      </dsp:txXfrm>
    </dsp:sp>
    <dsp:sp modelId="{AFA7680B-9C9C-F14A-B0AF-0C0C864EF723}">
      <dsp:nvSpPr>
        <dsp:cNvPr id="0" name=""/>
        <dsp:cNvSpPr/>
      </dsp:nvSpPr>
      <dsp:spPr>
        <a:xfrm>
          <a:off x="0" y="1119167"/>
          <a:ext cx="11357360" cy="936000"/>
        </a:xfrm>
        <a:prstGeom prst="roundRect">
          <a:avLst/>
        </a:prstGeom>
        <a:solidFill>
          <a:srgbClr val="4472C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The classification of allowances as a financial instrument would have </a:t>
          </a:r>
          <a:r>
            <a:rPr lang="en-US" sz="1400" u="sng" kern="1200" dirty="0">
              <a:latin typeface="Calibri" panose="020F0502020204030204" pitchFamily="34" charset="0"/>
              <a:cs typeface="Calibri" panose="020F0502020204030204" pitchFamily="34" charset="0"/>
            </a:rPr>
            <a:t>no direct impact on the accounting treatment of emission allowances under the Union law</a:t>
          </a:r>
          <a:r>
            <a:rPr lang="en-US" sz="1400" kern="1200" dirty="0">
              <a:latin typeface="Calibri" panose="020F0502020204030204" pitchFamily="34" charset="0"/>
              <a:cs typeface="Calibri" panose="020F0502020204030204" pitchFamily="34" charset="0"/>
            </a:rPr>
            <a:t>. </a:t>
          </a:r>
          <a:endParaRPr lang="it-IT" sz="1400" kern="1200" dirty="0">
            <a:latin typeface="Calibri" panose="020F0502020204030204" pitchFamily="34" charset="0"/>
            <a:cs typeface="Calibri" panose="020F0502020204030204" pitchFamily="34" charset="0"/>
          </a:endParaRPr>
        </a:p>
      </dsp:txBody>
      <dsp:txXfrm>
        <a:off x="45692" y="1164859"/>
        <a:ext cx="11265976" cy="844616"/>
      </dsp:txXfrm>
    </dsp:sp>
    <dsp:sp modelId="{DC9FD018-E82E-7046-BEE8-375B940B8795}">
      <dsp:nvSpPr>
        <dsp:cNvPr id="0" name=""/>
        <dsp:cNvSpPr/>
      </dsp:nvSpPr>
      <dsp:spPr>
        <a:xfrm>
          <a:off x="0" y="2199167"/>
          <a:ext cx="11357360" cy="936000"/>
        </a:xfrm>
        <a:prstGeom prst="roundRect">
          <a:avLst/>
        </a:prstGeom>
        <a:solidFill>
          <a:srgbClr val="4472C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n-US" sz="1400" kern="1200" dirty="0">
              <a:latin typeface="Calibri" panose="020F0502020204030204" pitchFamily="34" charset="0"/>
              <a:cs typeface="Calibri" panose="020F0502020204030204" pitchFamily="34" charset="0"/>
            </a:rPr>
            <a:t>Classification of emission allowances for accounting purposes depends on the criteria set by accounting standards only. </a:t>
          </a:r>
          <a:endParaRPr lang="it-IT" sz="1400" kern="1200" dirty="0">
            <a:latin typeface="Calibri" panose="020F0502020204030204" pitchFamily="34" charset="0"/>
            <a:cs typeface="Calibri" panose="020F0502020204030204" pitchFamily="34" charset="0"/>
          </a:endParaRPr>
        </a:p>
      </dsp:txBody>
      <dsp:txXfrm>
        <a:off x="45692" y="2244859"/>
        <a:ext cx="11265976" cy="844616"/>
      </dsp:txXfrm>
    </dsp:sp>
    <dsp:sp modelId="{F253F72D-AFD0-5D41-B040-A35467FF80C5}">
      <dsp:nvSpPr>
        <dsp:cNvPr id="0" name=""/>
        <dsp:cNvSpPr/>
      </dsp:nvSpPr>
      <dsp:spPr>
        <a:xfrm>
          <a:off x="0" y="3279167"/>
          <a:ext cx="11357360" cy="936000"/>
        </a:xfrm>
        <a:prstGeom prst="roundRect">
          <a:avLst/>
        </a:prstGeom>
        <a:solidFill>
          <a:srgbClr val="4472C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latin typeface="Calibri" panose="020F0502020204030204" pitchFamily="34" charset="0"/>
              <a:cs typeface="Calibri" panose="020F0502020204030204" pitchFamily="34" charset="0"/>
            </a:rPr>
            <a:t>The Commission's proposals also aim to provide a safe and efficient trading environment to enhance confidence in the carbon market in the wake of a </a:t>
          </a:r>
          <a:r>
            <a:rPr lang="en-US" sz="1400" u="sng" kern="1200">
              <a:latin typeface="Calibri" panose="020F0502020204030204" pitchFamily="34" charset="0"/>
              <a:cs typeface="Calibri" panose="020F0502020204030204" pitchFamily="34" charset="0"/>
            </a:rPr>
            <a:t>series of unfortunate fraudulent activities </a:t>
          </a:r>
          <a:r>
            <a:rPr lang="en-US" sz="1400" kern="1200">
              <a:latin typeface="Calibri" panose="020F0502020204030204" pitchFamily="34" charset="0"/>
              <a:cs typeface="Calibri" panose="020F0502020204030204" pitchFamily="34" charset="0"/>
            </a:rPr>
            <a:t>which the market has experienced in recent years.</a:t>
          </a:r>
          <a:endParaRPr lang="it-IT" sz="1400" kern="1200">
            <a:latin typeface="Calibri" panose="020F0502020204030204" pitchFamily="34" charset="0"/>
            <a:cs typeface="Calibri" panose="020F0502020204030204" pitchFamily="34" charset="0"/>
          </a:endParaRPr>
        </a:p>
      </dsp:txBody>
      <dsp:txXfrm>
        <a:off x="45692" y="3324859"/>
        <a:ext cx="11265976" cy="8446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600DC-685F-0540-A220-1A51AA504765}">
      <dsp:nvSpPr>
        <dsp:cNvPr id="0" name=""/>
        <dsp:cNvSpPr/>
      </dsp:nvSpPr>
      <dsp:spPr>
        <a:xfrm>
          <a:off x="0" y="664"/>
          <a:ext cx="10278992" cy="6552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t>SPOT</a:t>
          </a:r>
          <a:endParaRPr lang="it-IT" sz="1400" b="1" kern="1200" dirty="0"/>
        </a:p>
      </dsp:txBody>
      <dsp:txXfrm>
        <a:off x="31984" y="32648"/>
        <a:ext cx="10215024" cy="591232"/>
      </dsp:txXfrm>
    </dsp:sp>
    <dsp:sp modelId="{CF54A9D9-FC38-0041-A05D-C93E73E8A7D1}">
      <dsp:nvSpPr>
        <dsp:cNvPr id="0" name=""/>
        <dsp:cNvSpPr/>
      </dsp:nvSpPr>
      <dsp:spPr>
        <a:xfrm>
          <a:off x="0" y="655864"/>
          <a:ext cx="10278992"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358"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Sell or buy EUA against same time delivery or cash-settlement.</a:t>
          </a:r>
          <a:endParaRPr lang="it-IT" sz="1400" kern="1200" dirty="0"/>
        </a:p>
      </dsp:txBody>
      <dsp:txXfrm>
        <a:off x="0" y="655864"/>
        <a:ext cx="10278992" cy="579600"/>
      </dsp:txXfrm>
    </dsp:sp>
    <dsp:sp modelId="{C77B9460-8D3D-714F-88CB-1A08CAB49181}">
      <dsp:nvSpPr>
        <dsp:cNvPr id="0" name=""/>
        <dsp:cNvSpPr/>
      </dsp:nvSpPr>
      <dsp:spPr>
        <a:xfrm>
          <a:off x="0" y="1235464"/>
          <a:ext cx="10278992" cy="655200"/>
        </a:xfrm>
        <a:prstGeom prst="roundRect">
          <a:avLst/>
        </a:prstGeom>
        <a:solidFill>
          <a:schemeClr val="accent5">
            <a:hueOff val="706445"/>
            <a:satOff val="16545"/>
            <a:lumOff val="37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t>FORWARD/FUTURES</a:t>
          </a:r>
          <a:endParaRPr lang="it-IT" sz="1400" b="1" kern="1200" dirty="0"/>
        </a:p>
      </dsp:txBody>
      <dsp:txXfrm>
        <a:off x="31984" y="1267448"/>
        <a:ext cx="10215024" cy="591232"/>
      </dsp:txXfrm>
    </dsp:sp>
    <dsp:sp modelId="{4BF7EEEF-481E-A44E-8D64-95E98913C2E1}">
      <dsp:nvSpPr>
        <dsp:cNvPr id="0" name=""/>
        <dsp:cNvSpPr/>
      </dsp:nvSpPr>
      <dsp:spPr>
        <a:xfrm>
          <a:off x="0" y="1890664"/>
          <a:ext cx="10278992" cy="13403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6358"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a:t>Sell or buy EUA against future delivery or cash-settlement. The price is fixed at the moment of the contract.</a:t>
          </a:r>
          <a:endParaRPr lang="it-IT" sz="1400" kern="1200" dirty="0"/>
        </a:p>
        <a:p>
          <a:pPr marL="114300" lvl="1" indent="-114300" algn="l" defTabSz="622300">
            <a:lnSpc>
              <a:spcPct val="90000"/>
            </a:lnSpc>
            <a:spcBef>
              <a:spcPct val="0"/>
            </a:spcBef>
            <a:spcAft>
              <a:spcPct val="20000"/>
            </a:spcAft>
            <a:buChar char="•"/>
          </a:pPr>
          <a:r>
            <a:rPr lang="en-US" sz="1400" kern="1200" dirty="0"/>
            <a:t>Forward transactions: contract concluded outside of a regulated exchange, OTC (over the counter). Normally any forward transaction it is likely to be characterized by collateral (to be agreed with the seller/buyer).</a:t>
          </a:r>
          <a:endParaRPr lang="it-IT" sz="1400" kern="1200" dirty="0"/>
        </a:p>
        <a:p>
          <a:pPr marL="114300" lvl="1" indent="-114300" algn="l" defTabSz="622300">
            <a:lnSpc>
              <a:spcPct val="90000"/>
            </a:lnSpc>
            <a:spcBef>
              <a:spcPct val="0"/>
            </a:spcBef>
            <a:spcAft>
              <a:spcPct val="20000"/>
            </a:spcAft>
            <a:buChar char="•"/>
          </a:pPr>
          <a:r>
            <a:rPr lang="en-US" sz="1400" kern="1200" dirty="0"/>
            <a:t>Future transactions: contract concluded in a regulated exchange (fixed rules of delivery, cash-settlement).</a:t>
          </a:r>
          <a:endParaRPr lang="it-IT" sz="1400" kern="1200" dirty="0"/>
        </a:p>
        <a:p>
          <a:pPr marL="114300" lvl="1" indent="-114300" algn="l" defTabSz="622300">
            <a:lnSpc>
              <a:spcPct val="90000"/>
            </a:lnSpc>
            <a:spcBef>
              <a:spcPct val="0"/>
            </a:spcBef>
            <a:spcAft>
              <a:spcPct val="20000"/>
            </a:spcAft>
            <a:buChar char="•"/>
          </a:pPr>
          <a:r>
            <a:rPr lang="en-US" sz="1400" kern="1200" dirty="0"/>
            <a:t>Exchange rules play or Clearing House rules define the initial margin requirement (a % of the cash value of the contract) and mark-to-market request, considering the haircut of all position and collaterals.</a:t>
          </a:r>
          <a:endParaRPr lang="it-IT" sz="1400" kern="1200" dirty="0"/>
        </a:p>
      </dsp:txBody>
      <dsp:txXfrm>
        <a:off x="0" y="1890664"/>
        <a:ext cx="10278992" cy="134032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3D7023-890E-904C-88F5-F61B806321E9}">
      <dsp:nvSpPr>
        <dsp:cNvPr id="0" name=""/>
        <dsp:cNvSpPr/>
      </dsp:nvSpPr>
      <dsp:spPr>
        <a:xfrm>
          <a:off x="0" y="18951"/>
          <a:ext cx="10062169" cy="5990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a:t>Secondary trading can be executed on exchanges or in OTC markets as spot, forward, futures and options contracts.</a:t>
          </a:r>
        </a:p>
      </dsp:txBody>
      <dsp:txXfrm>
        <a:off x="29243" y="48194"/>
        <a:ext cx="10003683" cy="540554"/>
      </dsp:txXfrm>
    </dsp:sp>
    <dsp:sp modelId="{419F6265-24E3-5148-8B75-E23FEEC606F0}">
      <dsp:nvSpPr>
        <dsp:cNvPr id="0" name=""/>
        <dsp:cNvSpPr/>
      </dsp:nvSpPr>
      <dsp:spPr>
        <a:xfrm>
          <a:off x="0" y="710151"/>
          <a:ext cx="10062169" cy="599040"/>
        </a:xfrm>
        <a:prstGeom prst="roundRect">
          <a:avLst/>
        </a:prstGeom>
        <a:solidFill>
          <a:schemeClr val="accent5">
            <a:hueOff val="235482"/>
            <a:satOff val="5515"/>
            <a:lumOff val="12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a:t>OTC transactions, which are executed directly between counterparties, provide greater flexibility as transactions can be customized.</a:t>
          </a:r>
        </a:p>
      </dsp:txBody>
      <dsp:txXfrm>
        <a:off x="29243" y="739394"/>
        <a:ext cx="10003683" cy="540554"/>
      </dsp:txXfrm>
    </dsp:sp>
    <dsp:sp modelId="{193A07DB-2511-714E-8989-E430B2A51342}">
      <dsp:nvSpPr>
        <dsp:cNvPr id="0" name=""/>
        <dsp:cNvSpPr/>
      </dsp:nvSpPr>
      <dsp:spPr>
        <a:xfrm>
          <a:off x="0" y="1401351"/>
          <a:ext cx="10062169" cy="599040"/>
        </a:xfrm>
        <a:prstGeom prst="roundRect">
          <a:avLst/>
        </a:prstGeom>
        <a:solidFill>
          <a:schemeClr val="accent5">
            <a:hueOff val="470963"/>
            <a:satOff val="11030"/>
            <a:lumOff val="24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a:t>Exchanges provide standardized contracts, price transparency and act as a financial intermediary for the trade.</a:t>
          </a:r>
        </a:p>
      </dsp:txBody>
      <dsp:txXfrm>
        <a:off x="29243" y="1430594"/>
        <a:ext cx="10003683" cy="540554"/>
      </dsp:txXfrm>
    </dsp:sp>
    <dsp:sp modelId="{35943F94-5164-404F-8057-EED7DC257A0A}">
      <dsp:nvSpPr>
        <dsp:cNvPr id="0" name=""/>
        <dsp:cNvSpPr/>
      </dsp:nvSpPr>
      <dsp:spPr>
        <a:xfrm>
          <a:off x="0" y="2092551"/>
          <a:ext cx="10062169" cy="599040"/>
        </a:xfrm>
        <a:prstGeom prst="roundRect">
          <a:avLst/>
        </a:prstGeom>
        <a:solidFill>
          <a:schemeClr val="accent5">
            <a:hueOff val="706445"/>
            <a:satOff val="16545"/>
            <a:lumOff val="37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a:t>Cotracts on an exchange provide another avenue for market makers to hedge their positions.</a:t>
          </a:r>
        </a:p>
      </dsp:txBody>
      <dsp:txXfrm>
        <a:off x="29243" y="2121794"/>
        <a:ext cx="10003683" cy="5405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A16A5A-428A-934F-BB7C-9BD866F448C9}">
      <dsp:nvSpPr>
        <dsp:cNvPr id="0" name=""/>
        <dsp:cNvSpPr/>
      </dsp:nvSpPr>
      <dsp:spPr>
        <a:xfrm>
          <a:off x="0" y="324860"/>
          <a:ext cx="11252201" cy="5171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For the opening of any account, two account representatives are necessary that would enable that processes requiring two persons can be executed: one of them must have initiation rights and the other approval rights (accordingly, one or both of them may have the option of having both initiation and approval rights).</a:t>
          </a:r>
          <a:endParaRPr lang="it-IT" sz="1300" kern="1200"/>
        </a:p>
      </dsp:txBody>
      <dsp:txXfrm>
        <a:off x="25245" y="350105"/>
        <a:ext cx="11201711" cy="466650"/>
      </dsp:txXfrm>
    </dsp:sp>
    <dsp:sp modelId="{BF5DF5F3-FF93-5C40-BA19-59D8F112676C}">
      <dsp:nvSpPr>
        <dsp:cNvPr id="0" name=""/>
        <dsp:cNvSpPr/>
      </dsp:nvSpPr>
      <dsp:spPr>
        <a:xfrm>
          <a:off x="0" y="879440"/>
          <a:ext cx="11252201" cy="517140"/>
        </a:xfrm>
        <a:prstGeom prst="roundRect">
          <a:avLst/>
        </a:prstGeom>
        <a:solidFill>
          <a:schemeClr val="accent5">
            <a:hueOff val="353222"/>
            <a:satOff val="8272"/>
            <a:lumOff val="18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For the proper operation of an account, two account representatives are necessary, one that can initiate transactions and one that approves these transactions. In case, for any reason, the number of account representatives would be less than this, the processes requiring two persons cannot be performed.  </a:t>
          </a:r>
          <a:endParaRPr lang="it-IT" sz="1300" kern="1200"/>
        </a:p>
      </dsp:txBody>
      <dsp:txXfrm>
        <a:off x="25245" y="904685"/>
        <a:ext cx="11201711" cy="466650"/>
      </dsp:txXfrm>
    </dsp:sp>
    <dsp:sp modelId="{3B66786F-9A76-AC40-8979-6E465C134B14}">
      <dsp:nvSpPr>
        <dsp:cNvPr id="0" name=""/>
        <dsp:cNvSpPr/>
      </dsp:nvSpPr>
      <dsp:spPr>
        <a:xfrm>
          <a:off x="0" y="1434021"/>
          <a:ext cx="11252201" cy="517140"/>
        </a:xfrm>
        <a:prstGeom prst="roundRect">
          <a:avLst/>
        </a:prstGeom>
        <a:solidFill>
          <a:schemeClr val="accent5">
            <a:hueOff val="706445"/>
            <a:satOff val="16545"/>
            <a:lumOff val="37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These are:</a:t>
          </a:r>
          <a:endParaRPr lang="it-IT" sz="1300" kern="1200"/>
        </a:p>
      </dsp:txBody>
      <dsp:txXfrm>
        <a:off x="25245" y="1459266"/>
        <a:ext cx="11201711" cy="466650"/>
      </dsp:txXfrm>
    </dsp:sp>
    <dsp:sp modelId="{68F3318E-DB98-FA45-A812-7792C070A070}">
      <dsp:nvSpPr>
        <dsp:cNvPr id="0" name=""/>
        <dsp:cNvSpPr/>
      </dsp:nvSpPr>
      <dsp:spPr>
        <a:xfrm>
          <a:off x="0" y="1951161"/>
          <a:ext cx="11252201" cy="524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7257" tIns="16510" rIns="92456" bIns="16510" numCol="1" spcCol="1270" anchor="t" anchorCtr="0">
          <a:noAutofit/>
        </a:bodyPr>
        <a:lstStyle/>
        <a:p>
          <a:pPr marL="57150" lvl="1" indent="-57150" algn="l" defTabSz="444500">
            <a:lnSpc>
              <a:spcPct val="90000"/>
            </a:lnSpc>
            <a:spcBef>
              <a:spcPct val="0"/>
            </a:spcBef>
            <a:spcAft>
              <a:spcPct val="20000"/>
            </a:spcAft>
            <a:buChar char="•"/>
          </a:pPr>
          <a:r>
            <a:rPr lang="en-US" sz="1000" kern="1200"/>
            <a:t>All transactions in case no request was submitted for abolishing the approval of transactions to - accounts on the trusted account list;</a:t>
          </a:r>
          <a:endParaRPr lang="it-IT" sz="1000" kern="1200"/>
        </a:p>
        <a:p>
          <a:pPr marL="57150" lvl="1" indent="-57150" algn="l" defTabSz="444500">
            <a:lnSpc>
              <a:spcPct val="90000"/>
            </a:lnSpc>
            <a:spcBef>
              <a:spcPct val="0"/>
            </a:spcBef>
            <a:spcAft>
              <a:spcPct val="20000"/>
            </a:spcAft>
            <a:buChar char="•"/>
          </a:pPr>
          <a:r>
            <a:rPr lang="en-US" sz="1000" kern="1200"/>
            <a:t>Transactions to accounts that are not listed on the trusted account list (for (aircraft) operator holding accounts: a request is in place to enable transactions to accounts that are not on the trusted account list);</a:t>
          </a:r>
          <a:endParaRPr lang="it-IT" sz="1000" kern="1200"/>
        </a:p>
        <a:p>
          <a:pPr marL="57150" lvl="1" indent="-57150" algn="l" defTabSz="444500">
            <a:lnSpc>
              <a:spcPct val="90000"/>
            </a:lnSpc>
            <a:spcBef>
              <a:spcPct val="0"/>
            </a:spcBef>
            <a:spcAft>
              <a:spcPct val="20000"/>
            </a:spcAft>
            <a:buChar char="•"/>
          </a:pPr>
          <a:r>
            <a:rPr lang="en-US" sz="1000" kern="1200"/>
            <a:t>Additions of accounts to the trusted account list.</a:t>
          </a:r>
          <a:endParaRPr lang="it-IT" sz="1000" kern="1200"/>
        </a:p>
      </dsp:txBody>
      <dsp:txXfrm>
        <a:off x="0" y="1951161"/>
        <a:ext cx="11252201" cy="52474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091551-64D9-4A2C-9882-DE6E5E3E4B35}" type="datetimeFigureOut">
              <a:rPr lang="en-GB" smtClean="0"/>
              <a:t>24/02/2024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4D5E4-07A7-4306-B08B-4A19847C7F50}" type="slidenum">
              <a:rPr lang="en-GB" smtClean="0"/>
              <a:t>‹N›</a:t>
            </a:fld>
            <a:endParaRPr lang="en-GB"/>
          </a:p>
        </p:txBody>
      </p:sp>
    </p:spTree>
    <p:extLst>
      <p:ext uri="{BB962C8B-B14F-4D97-AF65-F5344CB8AC3E}">
        <p14:creationId xmlns:p14="http://schemas.microsoft.com/office/powerpoint/2010/main" val="2621508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deloitte.com/" TargetMode="External"/><Relationship Id="rId2" Type="http://schemas.openxmlformats.org/officeDocument/2006/relationships/hyperlink" Target="http://www.deloitte.com/about" TargetMode="Externa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5807058-1BE9-4D4B-90E8-AE091EB05F95}" type="datetimeFigureOut">
              <a:rPr lang="en-GB" smtClean="0"/>
              <a:t>24/02/2024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577429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807058-1BE9-4D4B-90E8-AE091EB05F95}" type="datetimeFigureOut">
              <a:rPr lang="en-GB" smtClean="0"/>
              <a:t>24/02/2024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825004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807058-1BE9-4D4B-90E8-AE091EB05F95}" type="datetimeFigureOut">
              <a:rPr lang="en-GB" smtClean="0"/>
              <a:t>24/02/2024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204495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E9ED29CA-6A60-490D-9D54-EA7CC7AF832C}"/>
              </a:ext>
            </a:extLst>
          </p:cNvPr>
          <p:cNvGrpSpPr>
            <a:grpSpLocks noChangeAspect="1"/>
          </p:cNvGrpSpPr>
          <p:nvPr userDrawn="1"/>
        </p:nvGrpSpPr>
        <p:grpSpPr>
          <a:xfrm>
            <a:off x="475325" y="457200"/>
            <a:ext cx="1998000" cy="374400"/>
            <a:chOff x="398463" y="404813"/>
            <a:chExt cx="1627187" cy="307976"/>
          </a:xfrm>
          <a:solidFill>
            <a:schemeClr val="tx1"/>
          </a:solidFill>
        </p:grpSpPr>
        <p:sp>
          <p:nvSpPr>
            <p:cNvPr id="31" name="Oval 5">
              <a:extLst>
                <a:ext uri="{FF2B5EF4-FFF2-40B4-BE49-F238E27FC236}">
                  <a16:creationId xmlns:a16="http://schemas.microsoft.com/office/drawing/2014/main" id="{119E2360-A688-44DF-A6BB-76D18177CCFF}"/>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Freeform 6">
              <a:extLst>
                <a:ext uri="{FF2B5EF4-FFF2-40B4-BE49-F238E27FC236}">
                  <a16:creationId xmlns:a16="http://schemas.microsoft.com/office/drawing/2014/main" id="{4265C3C7-34A9-47F1-AB5F-2771E187891E}"/>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7">
              <a:extLst>
                <a:ext uri="{FF2B5EF4-FFF2-40B4-BE49-F238E27FC236}">
                  <a16:creationId xmlns:a16="http://schemas.microsoft.com/office/drawing/2014/main" id="{A9400861-EDC5-4A80-9569-C20320CE006A}"/>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8">
              <a:extLst>
                <a:ext uri="{FF2B5EF4-FFF2-40B4-BE49-F238E27FC236}">
                  <a16:creationId xmlns:a16="http://schemas.microsoft.com/office/drawing/2014/main" id="{64DC9296-DBBC-4C4E-ACB4-7DA2607D524B}"/>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Rectangle 9">
              <a:extLst>
                <a:ext uri="{FF2B5EF4-FFF2-40B4-BE49-F238E27FC236}">
                  <a16:creationId xmlns:a16="http://schemas.microsoft.com/office/drawing/2014/main" id="{3E26591B-8E9F-4856-8284-BF3F8DB6ABC1}"/>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Rectangle 10">
              <a:extLst>
                <a:ext uri="{FF2B5EF4-FFF2-40B4-BE49-F238E27FC236}">
                  <a16:creationId xmlns:a16="http://schemas.microsoft.com/office/drawing/2014/main" id="{43F42271-5510-4D15-B07B-133237928BB4}"/>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1">
              <a:extLst>
                <a:ext uri="{FF2B5EF4-FFF2-40B4-BE49-F238E27FC236}">
                  <a16:creationId xmlns:a16="http://schemas.microsoft.com/office/drawing/2014/main" id="{00E9FD99-54D9-422B-9717-D0DD3442A0DF}"/>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8" name="Freeform 12">
              <a:extLst>
                <a:ext uri="{FF2B5EF4-FFF2-40B4-BE49-F238E27FC236}">
                  <a16:creationId xmlns:a16="http://schemas.microsoft.com/office/drawing/2014/main" id="{BAF30821-90D3-436A-8DDF-D130E66447E2}"/>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9" name="Freeform 13">
              <a:extLst>
                <a:ext uri="{FF2B5EF4-FFF2-40B4-BE49-F238E27FC236}">
                  <a16:creationId xmlns:a16="http://schemas.microsoft.com/office/drawing/2014/main" id="{5C1A565D-B22B-4EE2-ACC9-C993D581F00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40" name="Freeform 14">
              <a:extLst>
                <a:ext uri="{FF2B5EF4-FFF2-40B4-BE49-F238E27FC236}">
                  <a16:creationId xmlns:a16="http://schemas.microsoft.com/office/drawing/2014/main" id="{666738FD-9737-43F5-8E36-896FD725FE08}"/>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
        <p:nvSpPr>
          <p:cNvPr id="41" name="Picture Placeholder 8">
            <a:extLst>
              <a:ext uri="{FF2B5EF4-FFF2-40B4-BE49-F238E27FC236}">
                <a16:creationId xmlns:a16="http://schemas.microsoft.com/office/drawing/2014/main" id="{AC175F74-77C8-4969-BBF5-920619ED7628}"/>
              </a:ext>
            </a:extLst>
          </p:cNvPr>
          <p:cNvSpPr>
            <a:spLocks noGrp="1"/>
          </p:cNvSpPr>
          <p:nvPr>
            <p:ph type="pic" sz="quarter" idx="11"/>
          </p:nvPr>
        </p:nvSpPr>
        <p:spPr>
          <a:xfrm>
            <a:off x="3393716" y="727595"/>
            <a:ext cx="5400000" cy="5400000"/>
          </a:xfrm>
          <a:prstGeom prst="rect">
            <a:avLst/>
          </a:prstGeom>
        </p:spPr>
        <p:txBody>
          <a:bodyPr/>
          <a:lstStyle/>
          <a:p>
            <a:r>
              <a:rPr lang="en-US" noProof="0"/>
              <a:t>Click icon to add picture</a:t>
            </a:r>
          </a:p>
        </p:txBody>
      </p:sp>
      <p:sp>
        <p:nvSpPr>
          <p:cNvPr id="42" name="Title 1">
            <a:extLst>
              <a:ext uri="{FF2B5EF4-FFF2-40B4-BE49-F238E27FC236}">
                <a16:creationId xmlns:a16="http://schemas.microsoft.com/office/drawing/2014/main" id="{B345DB50-CB94-4421-9E14-33DABF973475}"/>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p>
        </p:txBody>
      </p:sp>
      <p:sp>
        <p:nvSpPr>
          <p:cNvPr id="43" name="Text Placeholder 4">
            <a:extLst>
              <a:ext uri="{FF2B5EF4-FFF2-40B4-BE49-F238E27FC236}">
                <a16:creationId xmlns:a16="http://schemas.microsoft.com/office/drawing/2014/main" id="{470C5F18-5824-4737-AA04-AA61C1FBBF1A}"/>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2008359475"/>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 - Black">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a16="http://schemas.microsoft.com/office/drawing/2014/main" id="{DEF77F0F-DE6A-48C9-92BD-013174DD643C}"/>
              </a:ext>
            </a:extLst>
          </p:cNvPr>
          <p:cNvSpPr>
            <a:spLocks noGrp="1"/>
          </p:cNvSpPr>
          <p:nvPr>
            <p:ph type="pic" sz="quarter" idx="11"/>
          </p:nvPr>
        </p:nvSpPr>
        <p:spPr>
          <a:xfrm>
            <a:off x="3393716" y="727595"/>
            <a:ext cx="5400000" cy="5400000"/>
          </a:xfrm>
          <a:prstGeom prst="rect">
            <a:avLst/>
          </a:prstGeom>
        </p:spPr>
        <p:txBody>
          <a:bodyPr/>
          <a:lstStyle>
            <a:lvl1pPr>
              <a:defRPr>
                <a:solidFill>
                  <a:schemeClr val="bg1"/>
                </a:solidFill>
              </a:defRPr>
            </a:lvl1pPr>
          </a:lstStyle>
          <a:p>
            <a:r>
              <a:rPr lang="en-US" noProof="0"/>
              <a:t>Click icon to add picture</a:t>
            </a:r>
          </a:p>
        </p:txBody>
      </p:sp>
      <p:grpSp>
        <p:nvGrpSpPr>
          <p:cNvPr id="18" name="Group 17">
            <a:extLst>
              <a:ext uri="{FF2B5EF4-FFF2-40B4-BE49-F238E27FC236}">
                <a16:creationId xmlns:a16="http://schemas.microsoft.com/office/drawing/2014/main" id="{2A695DEC-E9CB-4EE6-B6A0-35EA322D267E}"/>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30" name="Oval 5">
              <a:extLst>
                <a:ext uri="{FF2B5EF4-FFF2-40B4-BE49-F238E27FC236}">
                  <a16:creationId xmlns:a16="http://schemas.microsoft.com/office/drawing/2014/main" id="{156892DF-711C-4336-AEBF-762E1CB7CCD8}"/>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6">
              <a:extLst>
                <a:ext uri="{FF2B5EF4-FFF2-40B4-BE49-F238E27FC236}">
                  <a16:creationId xmlns:a16="http://schemas.microsoft.com/office/drawing/2014/main" id="{654BE607-CC12-452A-95BB-8AEB794BBEF6}"/>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7">
              <a:extLst>
                <a:ext uri="{FF2B5EF4-FFF2-40B4-BE49-F238E27FC236}">
                  <a16:creationId xmlns:a16="http://schemas.microsoft.com/office/drawing/2014/main" id="{AE06DD36-C381-4B3C-86D3-4123CCCA48EE}"/>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Freeform 8">
              <a:extLst>
                <a:ext uri="{FF2B5EF4-FFF2-40B4-BE49-F238E27FC236}">
                  <a16:creationId xmlns:a16="http://schemas.microsoft.com/office/drawing/2014/main" id="{20BC03DC-7852-47B1-9820-005DEBD76BF8}"/>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Rectangle 9">
              <a:extLst>
                <a:ext uri="{FF2B5EF4-FFF2-40B4-BE49-F238E27FC236}">
                  <a16:creationId xmlns:a16="http://schemas.microsoft.com/office/drawing/2014/main" id="{07652C2F-A141-4AB0-9E2F-202CA0F5FB93}"/>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Rectangle 10">
              <a:extLst>
                <a:ext uri="{FF2B5EF4-FFF2-40B4-BE49-F238E27FC236}">
                  <a16:creationId xmlns:a16="http://schemas.microsoft.com/office/drawing/2014/main" id="{5648F6A9-F4A7-4EA4-BEB8-6F1BB21E0FBB}"/>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1">
              <a:extLst>
                <a:ext uri="{FF2B5EF4-FFF2-40B4-BE49-F238E27FC236}">
                  <a16:creationId xmlns:a16="http://schemas.microsoft.com/office/drawing/2014/main" id="{1217BB3C-3B45-4FD5-A1F2-2A4B137E814A}"/>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2">
              <a:extLst>
                <a:ext uri="{FF2B5EF4-FFF2-40B4-BE49-F238E27FC236}">
                  <a16:creationId xmlns:a16="http://schemas.microsoft.com/office/drawing/2014/main" id="{2285CDEF-D8F9-4088-8EFE-11B02C6E1F4C}"/>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8" name="Freeform 13">
              <a:extLst>
                <a:ext uri="{FF2B5EF4-FFF2-40B4-BE49-F238E27FC236}">
                  <a16:creationId xmlns:a16="http://schemas.microsoft.com/office/drawing/2014/main" id="{8B4FB454-2D1E-4839-87E0-3E961CBE461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9" name="Freeform 14">
              <a:extLst>
                <a:ext uri="{FF2B5EF4-FFF2-40B4-BE49-F238E27FC236}">
                  <a16:creationId xmlns:a16="http://schemas.microsoft.com/office/drawing/2014/main" id="{95322F62-2CA7-4C72-BE20-8B93945A3273}"/>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
        <p:nvSpPr>
          <p:cNvPr id="40" name="Title 1">
            <a:extLst>
              <a:ext uri="{FF2B5EF4-FFF2-40B4-BE49-F238E27FC236}">
                <a16:creationId xmlns:a16="http://schemas.microsoft.com/office/drawing/2014/main" id="{D9B25E43-ACA5-4BFC-98CD-B96634D5AD4A}"/>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p>
        </p:txBody>
      </p:sp>
      <p:sp>
        <p:nvSpPr>
          <p:cNvPr id="41" name="Text Placeholder 4">
            <a:extLst>
              <a:ext uri="{FF2B5EF4-FFF2-40B4-BE49-F238E27FC236}">
                <a16:creationId xmlns:a16="http://schemas.microsoft.com/office/drawing/2014/main" id="{EE5D7BA0-7E63-4F55-8707-FB998AF96C8C}"/>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p14="http://schemas.microsoft.com/office/powerpoint/2010/main" val="1306401288"/>
      </p:ext>
    </p:extLst>
  </p:cSld>
  <p:clrMapOvr>
    <a:masterClrMapping/>
  </p:clrMapOvr>
  <p:transition>
    <p:fade/>
  </p:transition>
  <p:hf hdr="0" dt="0"/>
  <p:extLst>
    <p:ext uri="{DCECCB84-F9BA-43D5-87BE-67443E8EF086}">
      <p15:sldGuideLst xmlns:p15="http://schemas.microsoft.com/office/powerpoint/2012/main">
        <p15:guide id="1" orient="horz" pos="40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600" b="1">
                <a:solidFill>
                  <a:schemeClr val="tx1"/>
                </a:solidFill>
                <a:latin typeface="+mj-lt"/>
                <a:ea typeface="Open Sans" panose="020B0606030504020204" pitchFamily="34" charset="0"/>
                <a:cs typeface="Calibri" panose="020F050202020403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501651" y="3429000"/>
            <a:ext cx="10541000" cy="1566532"/>
          </a:xfrm>
        </p:spPr>
        <p:txBody>
          <a:bodyPr lIns="0" tIns="0" rIns="0" bIns="0">
            <a:noAutofit/>
          </a:bodyPr>
          <a:lstStyle>
            <a:lvl1pPr marL="0" indent="0">
              <a:lnSpc>
                <a:spcPct val="95000"/>
              </a:lnSpc>
              <a:spcAft>
                <a:spcPts val="0"/>
              </a:spcAft>
              <a:buNone/>
              <a:defRPr sz="36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Tree>
    <p:extLst>
      <p:ext uri="{BB962C8B-B14F-4D97-AF65-F5344CB8AC3E}">
        <p14:creationId xmlns:p14="http://schemas.microsoft.com/office/powerpoint/2010/main" val="2954658751"/>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rmAutofit/>
          </a:bodyPr>
          <a:lstStyle>
            <a:lvl1pPr>
              <a:spcBef>
                <a:spcPts val="3600"/>
              </a:spcBef>
              <a:defRPr sz="2200">
                <a:solidFill>
                  <a:schemeClr val="tx1"/>
                </a:solidFill>
              </a:defRPr>
            </a:lvl1pPr>
            <a:lvl2pPr marL="457200" indent="-457200">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Edit Master text styles</a:t>
            </a:r>
          </a:p>
        </p:txBody>
      </p:sp>
    </p:spTree>
    <p:extLst>
      <p:ext uri="{BB962C8B-B14F-4D97-AF65-F5344CB8AC3E}">
        <p14:creationId xmlns:p14="http://schemas.microsoft.com/office/powerpoint/2010/main" val="17874530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Letter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862256" y="405929"/>
            <a:ext cx="2804160" cy="1027760"/>
          </a:xfrm>
        </p:spPr>
        <p:txBody>
          <a:bodyPr/>
          <a:lstStyle>
            <a:lvl1pPr>
              <a:spcBef>
                <a:spcPts val="185"/>
              </a:spcBef>
              <a:defRPr sz="923">
                <a:solidFill>
                  <a:schemeClr val="tx1"/>
                </a:solidFill>
              </a:defRPr>
            </a:lvl1pPr>
            <a:lvl2pPr>
              <a:defRPr sz="969">
                <a:solidFill>
                  <a:schemeClr val="tx2"/>
                </a:solidFill>
              </a:defRPr>
            </a:lvl2pPr>
            <a:lvl3pPr>
              <a:defRPr sz="969">
                <a:solidFill>
                  <a:schemeClr val="tx2"/>
                </a:solidFill>
              </a:defRPr>
            </a:lvl3pPr>
            <a:lvl4pPr>
              <a:defRPr sz="923">
                <a:solidFill>
                  <a:schemeClr val="tx2"/>
                </a:solidFill>
              </a:defRPr>
            </a:lvl4pPr>
            <a:lvl5pPr>
              <a:defRPr sz="923">
                <a:solidFill>
                  <a:schemeClr val="tx2"/>
                </a:solidFill>
              </a:defRPr>
            </a:lvl5pPr>
          </a:lstStyle>
          <a:p>
            <a:pPr lvl="0"/>
            <a:r>
              <a:rPr lang="en-US"/>
              <a:t>Edit Master text styles</a:t>
            </a:r>
          </a:p>
        </p:txBody>
      </p:sp>
      <p:sp>
        <p:nvSpPr>
          <p:cNvPr id="7" name="Text Placeholder 6"/>
          <p:cNvSpPr>
            <a:spLocks noGrp="1"/>
          </p:cNvSpPr>
          <p:nvPr>
            <p:ph type="body" sz="quarter" idx="11"/>
          </p:nvPr>
        </p:nvSpPr>
        <p:spPr>
          <a:xfrm>
            <a:off x="525586" y="1700214"/>
            <a:ext cx="2766255" cy="4656835"/>
          </a:xfrm>
        </p:spPr>
        <p:txBody>
          <a:bodyPr>
            <a:normAutofit/>
          </a:bodyPr>
          <a:lstStyle>
            <a:lvl1pPr>
              <a:spcBef>
                <a:spcPts val="0"/>
              </a:spcBef>
              <a:spcAft>
                <a:spcPts val="554"/>
              </a:spcAft>
              <a:defRPr sz="1300"/>
            </a:lvl1pPr>
            <a:lvl2pPr>
              <a:spcBef>
                <a:spcPts val="277"/>
              </a:spcBef>
              <a:defRPr/>
            </a:lvl2pPr>
            <a:lvl3pPr>
              <a:spcBef>
                <a:spcPts val="277"/>
              </a:spcBef>
              <a:defRPr/>
            </a:lvl3pPr>
            <a:lvl4pPr>
              <a:spcBef>
                <a:spcPts val="277"/>
              </a:spcBef>
              <a:defRPr/>
            </a:lvl4pPr>
            <a:lvl5pPr>
              <a:spcBef>
                <a:spcPts val="277"/>
              </a:spcBef>
              <a:defRPr/>
            </a:lvl5pPr>
          </a:lstStyle>
          <a:p>
            <a:pPr lvl="0"/>
            <a:r>
              <a:rPr lang="en-US"/>
              <a:t>Edit Master text styles</a:t>
            </a:r>
          </a:p>
        </p:txBody>
      </p:sp>
      <p:sp>
        <p:nvSpPr>
          <p:cNvPr id="9" name="Text Placeholder 8"/>
          <p:cNvSpPr>
            <a:spLocks noGrp="1"/>
          </p:cNvSpPr>
          <p:nvPr>
            <p:ph type="body" sz="quarter" idx="12"/>
          </p:nvPr>
        </p:nvSpPr>
        <p:spPr>
          <a:xfrm>
            <a:off x="3780369" y="1700212"/>
            <a:ext cx="7886049" cy="4657726"/>
          </a:xfrm>
        </p:spPr>
        <p:txBody>
          <a:bodyPr/>
          <a:lstStyle>
            <a:lvl1pPr>
              <a:spcBef>
                <a:spcPts val="1662"/>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a:solidFill>
                  <a:schemeClr val="tx1"/>
                </a:solidFill>
                <a:latin typeface="Calibri" panose="020F0502020204030204" pitchFamily="34" charset="0"/>
                <a:cs typeface="Calibri" panose="020F0502020204030204" pitchFamily="34" charset="0"/>
              </a:rPr>
              <a:t>Confidential</a:t>
            </a:r>
          </a:p>
        </p:txBody>
      </p:sp>
      <p:sp>
        <p:nvSpPr>
          <p:cNvPr id="8" name="TextBox 7"/>
          <p:cNvSpPr txBox="1"/>
          <p:nvPr userDrawn="1"/>
        </p:nvSpPr>
        <p:spPr>
          <a:xfrm>
            <a:off x="501649" y="6477001"/>
            <a:ext cx="5355168" cy="123111"/>
          </a:xfrm>
          <a:prstGeom prst="rect">
            <a:avLst/>
          </a:prstGeom>
          <a:noFill/>
        </p:spPr>
        <p:txBody>
          <a:bodyPr wrap="square" lIns="0" tIns="0" rIns="0" bIns="0" rtlCol="0">
            <a:spAutoFit/>
          </a:bodyPr>
          <a:lstStyle/>
          <a:p>
            <a:r>
              <a:rPr lang="fr-FR" sz="800" kern="1200">
                <a:solidFill>
                  <a:schemeClr val="tx1"/>
                </a:solidFill>
                <a:effectLst/>
                <a:latin typeface="+mn-lt"/>
                <a:ea typeface="+mn-ea"/>
                <a:cs typeface="+mn-cs"/>
              </a:rPr>
              <a:t>© 2020,</a:t>
            </a:r>
            <a:r>
              <a:rPr lang="fr-FR" sz="800" kern="1200" baseline="0">
                <a:solidFill>
                  <a:schemeClr val="tx1"/>
                </a:solidFill>
                <a:effectLst/>
                <a:latin typeface="+mn-lt"/>
                <a:ea typeface="+mn-ea"/>
                <a:cs typeface="+mn-cs"/>
              </a:rPr>
              <a:t> Deloitte Tax &amp; Consulting, SARL</a:t>
            </a:r>
            <a:endParaRPr lang="en-GB" sz="800" kern="1200">
              <a:solidFill>
                <a:schemeClr val="tx1"/>
              </a:solidFill>
              <a:effectLst/>
              <a:latin typeface="+mn-lt"/>
              <a:ea typeface="+mn-ea"/>
              <a:cs typeface="+mn-cs"/>
            </a:endParaRPr>
          </a:p>
        </p:txBody>
      </p:sp>
      <p:sp>
        <p:nvSpPr>
          <p:cNvPr id="14" name="TextBox 13"/>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2619922"/>
      </p:ext>
    </p:extLst>
  </p:cSld>
  <p:clrMapOvr>
    <a:masterClrMapping/>
  </p:clrMapOvr>
  <p:transition>
    <p:fade/>
  </p:transition>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413" algn="r"/>
              </a:tabLst>
              <a:defRPr>
                <a:latin typeface="+mn-lt"/>
              </a:defRPr>
            </a:lvl1pPr>
            <a:lvl2pPr>
              <a:tabLst>
                <a:tab pos="6729413" algn="r"/>
              </a:tabLst>
              <a:defRPr>
                <a:latin typeface="+mj-lt"/>
              </a:defRPr>
            </a:lvl2pPr>
            <a:lvl3pPr>
              <a:tabLst>
                <a:tab pos="6729413" algn="r"/>
              </a:tabLst>
              <a:defRPr>
                <a:latin typeface="+mn-lt"/>
              </a:defRPr>
            </a:lvl3pPr>
            <a:lvl4pPr>
              <a:tabLst>
                <a:tab pos="6729413" algn="r"/>
              </a:tabLst>
              <a:defRPr>
                <a:latin typeface="+mn-lt"/>
              </a:defRPr>
            </a:lvl4pPr>
            <a:lvl5pPr>
              <a:tabLst>
                <a:tab pos="5029200" algn="r"/>
              </a:tabLst>
              <a:defRPr baseline="0">
                <a:latin typeface="+mn-lt"/>
              </a:defRPr>
            </a:lvl5pPr>
            <a:lvl6pPr>
              <a:tabLst>
                <a:tab pos="6729413" algn="r"/>
              </a:tabLst>
              <a:defRPr/>
            </a:lvl6pPr>
            <a:lvl7pPr>
              <a:tabLst>
                <a:tab pos="6729413" algn="r"/>
              </a:tabLst>
              <a:defRPr/>
            </a:lvl7pPr>
            <a:lvl8pPr>
              <a:tabLst>
                <a:tab pos="6729413" algn="r"/>
              </a:tabLst>
              <a:defRPr/>
            </a:lvl8pPr>
            <a:lvl9pPr>
              <a:tabLst>
                <a:tab pos="6729413" algn="r"/>
              </a:tabLs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a:t>Click to add title</a:t>
            </a:r>
          </a:p>
        </p:txBody>
      </p:sp>
    </p:spTree>
    <p:extLst>
      <p:ext uri="{BB962C8B-B14F-4D97-AF65-F5344CB8AC3E}">
        <p14:creationId xmlns:p14="http://schemas.microsoft.com/office/powerpoint/2010/main" val="206789287"/>
      </p:ext>
    </p:extLst>
  </p:cSld>
  <p:clrMapOvr>
    <a:masterClrMapping/>
  </p:clrMapOvr>
  <p:transition>
    <p:fade/>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a:t>Click icon to add picture</a:t>
            </a:r>
          </a:p>
        </p:txBody>
      </p:sp>
      <p:sp>
        <p:nvSpPr>
          <p:cNvPr id="6" name="Content Placeholder 3"/>
          <p:cNvSpPr>
            <a:spLocks noGrp="1"/>
          </p:cNvSpPr>
          <p:nvPr>
            <p:ph sz="quarter" idx="10"/>
          </p:nvPr>
        </p:nvSpPr>
        <p:spPr>
          <a:xfrm>
            <a:off x="501651" y="1665289"/>
            <a:ext cx="4456429" cy="4716463"/>
          </a:xfrm>
          <a:prstGeom prst="rect">
            <a:avLst/>
          </a:prstGeom>
        </p:spPr>
        <p:txBody>
          <a:bodyPr/>
          <a:lstStyle>
            <a:lvl1pPr>
              <a:tabLst>
                <a:tab pos="5029200" algn="r"/>
              </a:tabLst>
              <a:defRPr>
                <a:latin typeface="+mn-lt"/>
              </a:defRPr>
            </a:lvl1pPr>
            <a:lvl2pPr>
              <a:tabLst>
                <a:tab pos="5029200" algn="r"/>
              </a:tabLst>
              <a:defRPr>
                <a:latin typeface="+mj-lt"/>
              </a:defRPr>
            </a:lvl2pPr>
            <a:lvl3pPr>
              <a:tabLst>
                <a:tab pos="5029200" algn="r"/>
              </a:tabLst>
              <a:defRPr>
                <a:latin typeface="+mn-lt"/>
              </a:defRPr>
            </a:lvl3pPr>
            <a:lvl4pPr>
              <a:tabLst>
                <a:tab pos="5029200" algn="r"/>
              </a:tabLst>
              <a:defRPr>
                <a:latin typeface="+mn-lt"/>
              </a:defRPr>
            </a:lvl4pPr>
            <a:lvl5pPr>
              <a:tabLst>
                <a:tab pos="5029200" algn="r"/>
              </a:tabLst>
              <a:defRPr baseline="0">
                <a:latin typeface="+mn-lt"/>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68084315"/>
      </p:ext>
    </p:extLst>
  </p:cSld>
  <p:clrMapOvr>
    <a:masterClrMapping/>
  </p:clrMapOvr>
  <p:transition>
    <p:fade/>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a:t>Click to edit Master title style</a:t>
            </a:r>
          </a:p>
        </p:txBody>
      </p:sp>
      <p:sp>
        <p:nvSpPr>
          <p:cNvPr id="14" name="Text Placeholder 18"/>
          <p:cNvSpPr>
            <a:spLocks noGrp="1"/>
          </p:cNvSpPr>
          <p:nvPr>
            <p:ph idx="1"/>
          </p:nvPr>
        </p:nvSpPr>
        <p:spPr>
          <a:xfrm>
            <a:off x="501651" y="1665289"/>
            <a:ext cx="11165416" cy="4716463"/>
          </a:xfrm>
          <a:prstGeom prst="rect">
            <a:avLst/>
          </a:prstGeom>
        </p:spPr>
        <p:txBody>
          <a:bodyPr vert="horz" lIns="0" tIns="0" rIns="0" bIns="0" rtlCol="0">
            <a:normAutofit/>
          </a:bodyPr>
          <a:lstStyle>
            <a:lvl1pPr>
              <a:defRPr>
                <a:latin typeface="+mn-lt"/>
              </a:defRPr>
            </a:lvl1pPr>
            <a:lvl2pPr>
              <a:defRPr>
                <a:latin typeface="+mj-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3394628"/>
      </p:ext>
    </p:extLst>
  </p:cSld>
  <p:clrMapOvr>
    <a:masterClrMapping/>
  </p:clrMapOvr>
  <p:transition>
    <p:fade/>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B8E4483A-6BB8-4C8B-9277-2A25C7B17DDF}"/>
              </a:ext>
            </a:extLst>
          </p:cNvPr>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885684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578140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36843108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7" name="Chart Placeholder 3"/>
          <p:cNvSpPr>
            <a:spLocks noGrp="1"/>
          </p:cNvSpPr>
          <p:nvPr>
            <p:ph type="chart" sz="quarter" idx="15"/>
          </p:nvPr>
        </p:nvSpPr>
        <p:spPr>
          <a:xfrm>
            <a:off x="501652" y="2052000"/>
            <a:ext cx="11188699" cy="4069013"/>
          </a:xfrm>
          <a:prstGeom prst="rect">
            <a:avLst/>
          </a:prstGeom>
        </p:spPr>
        <p:txBody>
          <a:bodyPr/>
          <a:lstStyle/>
          <a:p>
            <a:r>
              <a:rPr lang="en-US"/>
              <a:t>Click icon to add chart</a:t>
            </a:r>
            <a:endParaRPr lang="en-GB"/>
          </a:p>
        </p:txBody>
      </p:sp>
      <p:sp>
        <p:nvSpPr>
          <p:cNvPr id="18" name="Text Placeholder 8"/>
          <p:cNvSpPr>
            <a:spLocks noGrp="1"/>
          </p:cNvSpPr>
          <p:nvPr>
            <p:ph type="body" sz="quarter" idx="18"/>
          </p:nvPr>
        </p:nvSpPr>
        <p:spPr>
          <a:xfrm>
            <a:off x="501652" y="1700214"/>
            <a:ext cx="11188699"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501651" y="6121014"/>
            <a:ext cx="11188700" cy="260737"/>
          </a:xfrm>
        </p:spPr>
        <p:txBody>
          <a:bodyPr>
            <a:normAutofit/>
          </a:bodyPr>
          <a:lstStyle>
            <a:lvl1pPr>
              <a:spcAft>
                <a:spcPts val="0"/>
              </a:spcAft>
              <a:defRPr sz="900"/>
            </a:lvl1pPr>
          </a:lstStyle>
          <a:p>
            <a:pPr lvl="0"/>
            <a:r>
              <a:rPr lang="en-US"/>
              <a:t>Edit Master text styles</a:t>
            </a:r>
          </a:p>
        </p:txBody>
      </p:sp>
    </p:spTree>
    <p:extLst>
      <p:ext uri="{BB962C8B-B14F-4D97-AF65-F5344CB8AC3E}">
        <p14:creationId xmlns:p14="http://schemas.microsoft.com/office/powerpoint/2010/main" val="146434782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a:t>Click icon to add chart</a:t>
            </a:r>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a:t>Click icon to add chart</a:t>
            </a:r>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a:t>Click icon to add chart</a:t>
            </a:r>
          </a:p>
        </p:txBody>
      </p:sp>
      <p:sp>
        <p:nvSpPr>
          <p:cNvPr id="10" name="Text Placeholder 8"/>
          <p:cNvSpPr>
            <a:spLocks noGrp="1"/>
          </p:cNvSpPr>
          <p:nvPr>
            <p:ph type="body" sz="quarter" idx="22"/>
          </p:nvPr>
        </p:nvSpPr>
        <p:spPr>
          <a:xfrm>
            <a:off x="8126396" y="1659145"/>
            <a:ext cx="3563955" cy="398256"/>
          </a:xfrm>
        </p:spPr>
        <p:txBody>
          <a:bodyPr/>
          <a:lstStyle/>
          <a:p>
            <a:pPr lvl="0"/>
            <a:r>
              <a:rPr lang="en-US" noProof="0"/>
              <a:t>Edit Master text styles</a:t>
            </a:r>
          </a:p>
        </p:txBody>
      </p:sp>
      <p:sp>
        <p:nvSpPr>
          <p:cNvPr id="12" name="Text Placeholder 7"/>
          <p:cNvSpPr>
            <a:spLocks noGrp="1"/>
          </p:cNvSpPr>
          <p:nvPr>
            <p:ph type="body" sz="quarter" idx="23"/>
          </p:nvPr>
        </p:nvSpPr>
        <p:spPr>
          <a:xfrm>
            <a:off x="501649" y="6121014"/>
            <a:ext cx="11165419" cy="260737"/>
          </a:xfrm>
        </p:spPr>
        <p:txBody>
          <a:bodyPr>
            <a:normAutofit/>
          </a:bodyPr>
          <a:lstStyle>
            <a:lvl1pPr>
              <a:spcAft>
                <a:spcPts val="0"/>
              </a:spcAft>
              <a:defRPr sz="900"/>
            </a:lvl1pPr>
          </a:lstStyle>
          <a:p>
            <a:pPr lvl="0"/>
            <a:r>
              <a:rPr lang="en-US" noProof="0"/>
              <a:t>Edit Master text styles</a:t>
            </a:r>
          </a:p>
        </p:txBody>
      </p:sp>
    </p:spTree>
    <p:extLst>
      <p:ext uri="{BB962C8B-B14F-4D97-AF65-F5344CB8AC3E}">
        <p14:creationId xmlns:p14="http://schemas.microsoft.com/office/powerpoint/2010/main" val="366852157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9" name="Text Placeholder 8"/>
          <p:cNvSpPr>
            <a:spLocks noGrp="1"/>
          </p:cNvSpPr>
          <p:nvPr>
            <p:ph type="body" sz="quarter" idx="13" hasCustomPrompt="1"/>
          </p:nvPr>
        </p:nvSpPr>
        <p:spPr>
          <a:xfrm>
            <a:off x="501651" y="651600"/>
            <a:ext cx="11202669"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3" name="Content Placeholder 3"/>
          <p:cNvSpPr>
            <a:spLocks noGrp="1"/>
          </p:cNvSpPr>
          <p:nvPr>
            <p:ph sz="quarter" idx="10"/>
          </p:nvPr>
        </p:nvSpPr>
        <p:spPr>
          <a:xfrm>
            <a:off x="501651" y="1665289"/>
            <a:ext cx="5305579"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381539" y="1665289"/>
            <a:ext cx="5322781"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45007733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8" name="Title Placeholder 1"/>
          <p:cNvSpPr>
            <a:spLocks noGrp="1"/>
          </p:cNvSpPr>
          <p:nvPr>
            <p:ph type="title" hasCustomPrompt="1"/>
          </p:nvPr>
        </p:nvSpPr>
        <p:spPr>
          <a:xfrm>
            <a:off x="501650" y="317500"/>
            <a:ext cx="11188700" cy="698500"/>
          </a:xfrm>
          <a:prstGeom prst="rect">
            <a:avLst/>
          </a:prstGeom>
        </p:spPr>
        <p:txBody>
          <a:bodyPr vert="horz" lIns="0" tIns="0" rIns="0" bIns="0" rtlCol="0" anchor="t" anchorCtr="0">
            <a:noAutofit/>
          </a:bodyPr>
          <a:lstStyle>
            <a:lvl1pPr>
              <a:defRPr/>
            </a:lvl1pPr>
          </a:lstStyle>
          <a:p>
            <a:r>
              <a:rPr lang="en-US"/>
              <a:t>Click to add title</a:t>
            </a:r>
          </a:p>
        </p:txBody>
      </p:sp>
      <p:sp>
        <p:nvSpPr>
          <p:cNvPr id="11" name="Content Placeholder 3"/>
          <p:cNvSpPr>
            <a:spLocks noGrp="1"/>
          </p:cNvSpPr>
          <p:nvPr>
            <p:ph sz="quarter" idx="10"/>
          </p:nvPr>
        </p:nvSpPr>
        <p:spPr>
          <a:xfrm>
            <a:off x="501650" y="1665289"/>
            <a:ext cx="5305580"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p:cNvSpPr>
            <a:spLocks noGrp="1"/>
          </p:cNvSpPr>
          <p:nvPr>
            <p:ph sz="quarter" idx="20"/>
          </p:nvPr>
        </p:nvSpPr>
        <p:spPr>
          <a:xfrm>
            <a:off x="6383999" y="1665289"/>
            <a:ext cx="5306351"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25172217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5" cy="4455725"/>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hart Placeholder 2"/>
          <p:cNvSpPr>
            <a:spLocks noGrp="1"/>
          </p:cNvSpPr>
          <p:nvPr>
            <p:ph type="chart" sz="quarter" idx="21"/>
          </p:nvPr>
        </p:nvSpPr>
        <p:spPr>
          <a:xfrm>
            <a:off x="6341223" y="2125013"/>
            <a:ext cx="5349128" cy="3996000"/>
          </a:xfrm>
        </p:spPr>
        <p:txBody>
          <a:bodyPr/>
          <a:lstStyle/>
          <a:p>
            <a:r>
              <a:rPr lang="en-US" noProof="0"/>
              <a:t>Click icon to add chart</a:t>
            </a:r>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1100"/>
            </a:lvl1pPr>
          </a:lstStyle>
          <a:p>
            <a:pPr lvl="0"/>
            <a:r>
              <a:rPr lang="en-US"/>
              <a:t>Edit Master text styles</a:t>
            </a:r>
          </a:p>
        </p:txBody>
      </p:sp>
    </p:spTree>
    <p:extLst>
      <p:ext uri="{BB962C8B-B14F-4D97-AF65-F5344CB8AC3E}">
        <p14:creationId xmlns:p14="http://schemas.microsoft.com/office/powerpoint/2010/main" val="351448225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a:t>Click icon to add chart</a:t>
            </a:r>
            <a:endParaRPr lang="en-GB"/>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1100"/>
            </a:lvl1pPr>
          </a:lstStyle>
          <a:p>
            <a:pPr lvl="0"/>
            <a:r>
              <a:rPr lang="en-US"/>
              <a:t>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a:t>Click icon to add chart</a:t>
            </a:r>
            <a:endParaRPr lang="en-GB"/>
          </a:p>
        </p:txBody>
      </p:sp>
      <p:sp>
        <p:nvSpPr>
          <p:cNvPr id="12" name="Text Placeholder 5"/>
          <p:cNvSpPr>
            <a:spLocks noGrp="1"/>
          </p:cNvSpPr>
          <p:nvPr>
            <p:ph type="body" sz="quarter" idx="25"/>
          </p:nvPr>
        </p:nvSpPr>
        <p:spPr>
          <a:xfrm>
            <a:off x="501649" y="1665288"/>
            <a:ext cx="5339064" cy="420687"/>
          </a:xfrm>
        </p:spPr>
        <p:txBody>
          <a:bodyPr/>
          <a:lstStyle/>
          <a:p>
            <a:pPr lvl="0"/>
            <a:r>
              <a:rPr lang="en-US" noProof="0"/>
              <a:t>Edit Master text styles</a:t>
            </a:r>
          </a:p>
        </p:txBody>
      </p:sp>
    </p:spTree>
    <p:extLst>
      <p:ext uri="{BB962C8B-B14F-4D97-AF65-F5344CB8AC3E}">
        <p14:creationId xmlns:p14="http://schemas.microsoft.com/office/powerpoint/2010/main" val="13346833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2" y="317500"/>
            <a:ext cx="11188699"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6" name="Content Placeholder 3"/>
          <p:cNvSpPr>
            <a:spLocks noGrp="1"/>
          </p:cNvSpPr>
          <p:nvPr>
            <p:ph sz="quarter" idx="10"/>
          </p:nvPr>
        </p:nvSpPr>
        <p:spPr>
          <a:xfrm>
            <a:off x="501650" y="1665289"/>
            <a:ext cx="4431857" cy="4716463"/>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Content Placeholder 3"/>
          <p:cNvSpPr>
            <a:spLocks noGrp="1"/>
          </p:cNvSpPr>
          <p:nvPr>
            <p:ph sz="quarter" idx="16"/>
          </p:nvPr>
        </p:nvSpPr>
        <p:spPr>
          <a:xfrm>
            <a:off x="5450349" y="1700214"/>
            <a:ext cx="6240000" cy="4681537"/>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Tree>
    <p:extLst>
      <p:ext uri="{BB962C8B-B14F-4D97-AF65-F5344CB8AC3E}">
        <p14:creationId xmlns:p14="http://schemas.microsoft.com/office/powerpoint/2010/main" val="27286002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698500"/>
          </a:xfrm>
          <a:prstGeom prst="rect">
            <a:avLst/>
          </a:prstGeom>
        </p:spPr>
        <p:txBody>
          <a:bodyPr vert="horz" lIns="0" tIns="0" rIns="0" bIns="0" rtlCol="0" anchor="t" anchorCtr="0">
            <a:noAutofit/>
          </a:bodyPr>
          <a:lstStyle>
            <a:lvl1pPr>
              <a:defRPr/>
            </a:lvl1pPr>
          </a:lstStyle>
          <a:p>
            <a:r>
              <a:rPr lang="en-US"/>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rmAutofit/>
          </a:bodyPr>
          <a:lstStyle>
            <a:lvl1pPr>
              <a:tabLst>
                <a:tab pos="5029200" algn="r"/>
              </a:tabLst>
              <a:defRPr sz="2100">
                <a:solidFill>
                  <a:schemeClr val="accent3"/>
                </a:solidFill>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1651" y="1665288"/>
            <a:ext cx="6506348" cy="4716462"/>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3" hasCustomPrompt="1"/>
          </p:nvPr>
        </p:nvSpPr>
        <p:spPr>
          <a:xfrm>
            <a:off x="501652" y="651600"/>
            <a:ext cx="11188699"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Tree>
    <p:extLst>
      <p:ext uri="{BB962C8B-B14F-4D97-AF65-F5344CB8AC3E}">
        <p14:creationId xmlns:p14="http://schemas.microsoft.com/office/powerpoint/2010/main" val="22681220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807058-1BE9-4D4B-90E8-AE091EB05F95}" type="datetimeFigureOut">
              <a:rPr lang="en-GB" smtClean="0"/>
              <a:t>24/02/2024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26078077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a:t>Click to edit Master title style</a:t>
            </a:r>
            <a:endParaRPr lang="en-GB"/>
          </a:p>
        </p:txBody>
      </p:sp>
      <p:sp>
        <p:nvSpPr>
          <p:cNvPr id="4" name="Picture Placeholder 6"/>
          <p:cNvSpPr>
            <a:spLocks noGrp="1"/>
          </p:cNvSpPr>
          <p:nvPr>
            <p:ph type="pic" sz="quarter" idx="13"/>
          </p:nvPr>
        </p:nvSpPr>
        <p:spPr>
          <a:xfrm>
            <a:off x="501649" y="1700213"/>
            <a:ext cx="2712000" cy="1260000"/>
          </a:xfrm>
        </p:spPr>
        <p:txBody>
          <a:bodyPr lIns="0" tIns="0" rIns="0" bIns="0">
            <a:noAutofit/>
          </a:bodyPr>
          <a:lstStyle/>
          <a:p>
            <a:r>
              <a:rPr lang="en-US" noProof="0"/>
              <a:t>Click icon to add picture</a:t>
            </a:r>
          </a:p>
        </p:txBody>
      </p:sp>
      <p:sp>
        <p:nvSpPr>
          <p:cNvPr id="5" name="Picture Placeholder 6"/>
          <p:cNvSpPr>
            <a:spLocks noGrp="1"/>
          </p:cNvSpPr>
          <p:nvPr>
            <p:ph type="pic" sz="quarter" idx="14"/>
          </p:nvPr>
        </p:nvSpPr>
        <p:spPr>
          <a:xfrm>
            <a:off x="3327216" y="1700213"/>
            <a:ext cx="2712000" cy="1260000"/>
          </a:xfrm>
        </p:spPr>
        <p:txBody>
          <a:bodyPr lIns="0" tIns="0" rIns="0" bIns="0">
            <a:noAutofit/>
          </a:bodyPr>
          <a:lstStyle/>
          <a:p>
            <a:r>
              <a:rPr lang="en-US" noProof="0"/>
              <a:t>Click icon to add picture</a:t>
            </a:r>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a:t>Click icon to add picture</a:t>
            </a:r>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a:t>Click icon to add picture</a:t>
            </a:r>
          </a:p>
        </p:txBody>
      </p:sp>
      <p:sp>
        <p:nvSpPr>
          <p:cNvPr id="9" name="Text Placeholder 8"/>
          <p:cNvSpPr>
            <a:spLocks noGrp="1"/>
          </p:cNvSpPr>
          <p:nvPr>
            <p:ph type="body" sz="quarter" idx="17"/>
          </p:nvPr>
        </p:nvSpPr>
        <p:spPr>
          <a:xfrm>
            <a:off x="501650" y="3124200"/>
            <a:ext cx="2720468" cy="325754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8"/>
          </p:nvPr>
        </p:nvSpPr>
        <p:spPr>
          <a:xfrm>
            <a:off x="6149963" y="3120551"/>
            <a:ext cx="2712000" cy="326119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9"/>
          </p:nvPr>
        </p:nvSpPr>
        <p:spPr>
          <a:xfrm>
            <a:off x="3330040" y="3124200"/>
            <a:ext cx="2712000" cy="325754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8"/>
          <p:cNvSpPr>
            <a:spLocks noGrp="1"/>
          </p:cNvSpPr>
          <p:nvPr>
            <p:ph type="body" sz="quarter" idx="20"/>
          </p:nvPr>
        </p:nvSpPr>
        <p:spPr>
          <a:xfrm>
            <a:off x="8993169" y="3108508"/>
            <a:ext cx="2697183" cy="3273240"/>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8"/>
          <p:cNvSpPr>
            <a:spLocks noGrp="1"/>
          </p:cNvSpPr>
          <p:nvPr>
            <p:ph type="body" sz="quarter" idx="21" hasCustomPrompt="1"/>
          </p:nvPr>
        </p:nvSpPr>
        <p:spPr>
          <a:xfrm>
            <a:off x="501650" y="651600"/>
            <a:ext cx="11188701"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Tree>
    <p:extLst>
      <p:ext uri="{BB962C8B-B14F-4D97-AF65-F5344CB8AC3E}">
        <p14:creationId xmlns:p14="http://schemas.microsoft.com/office/powerpoint/2010/main" val="392671847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noProof="0"/>
              <a:t>Click to edit Master title style</a:t>
            </a:r>
          </a:p>
        </p:txBody>
      </p:sp>
      <p:sp>
        <p:nvSpPr>
          <p:cNvPr id="4" name="Rectangle 3"/>
          <p:cNvSpPr/>
          <p:nvPr/>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a:solidFill>
                <a:schemeClr val="bg1"/>
              </a:solidFill>
            </a:endParaRPr>
          </a:p>
        </p:txBody>
      </p:sp>
      <p:sp>
        <p:nvSpPr>
          <p:cNvPr id="5" name="Rectangle 4"/>
          <p:cNvSpPr/>
          <p:nvPr/>
        </p:nvSpPr>
        <p:spPr>
          <a:xfrm>
            <a:off x="6224085" y="1700213"/>
            <a:ext cx="5475067"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a:solidFill>
                <a:schemeClr val="bg1"/>
              </a:solidFill>
            </a:endParaRPr>
          </a:p>
        </p:txBody>
      </p:sp>
      <p:sp>
        <p:nvSpPr>
          <p:cNvPr id="7" name="Rectangle 6"/>
          <p:cNvSpPr/>
          <p:nvPr/>
        </p:nvSpPr>
        <p:spPr>
          <a:xfrm>
            <a:off x="6224085" y="4065173"/>
            <a:ext cx="547506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a:t>Click icon to add picture</a:t>
            </a:r>
            <a:endParaRPr lang="en-GB"/>
          </a:p>
        </p:txBody>
      </p:sp>
      <p:sp>
        <p:nvSpPr>
          <p:cNvPr id="9" name="Picture Placeholder 11"/>
          <p:cNvSpPr>
            <a:spLocks noGrp="1"/>
          </p:cNvSpPr>
          <p:nvPr>
            <p:ph type="pic" sz="quarter" idx="27"/>
          </p:nvPr>
        </p:nvSpPr>
        <p:spPr>
          <a:xfrm>
            <a:off x="6224085" y="1880213"/>
            <a:ext cx="1968000" cy="1476000"/>
          </a:xfrm>
        </p:spPr>
        <p:txBody>
          <a:bodyPr/>
          <a:lstStyle>
            <a:lvl1pPr algn="ctr">
              <a:defRPr/>
            </a:lvl1pPr>
          </a:lstStyle>
          <a:p>
            <a:r>
              <a:rPr lang="en-US"/>
              <a:t>Click icon to add picture</a:t>
            </a:r>
            <a:endParaRPr lang="en-GB"/>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a:t>Click icon to add picture</a:t>
            </a:r>
            <a:endParaRPr lang="en-GB"/>
          </a:p>
        </p:txBody>
      </p:sp>
      <p:sp>
        <p:nvSpPr>
          <p:cNvPr id="11" name="Picture Placeholder 11"/>
          <p:cNvSpPr>
            <a:spLocks noGrp="1"/>
          </p:cNvSpPr>
          <p:nvPr>
            <p:ph type="pic" sz="quarter" idx="31"/>
          </p:nvPr>
        </p:nvSpPr>
        <p:spPr>
          <a:xfrm>
            <a:off x="6224085" y="4256213"/>
            <a:ext cx="1968000" cy="1476000"/>
          </a:xfrm>
        </p:spPr>
        <p:txBody>
          <a:bodyPr/>
          <a:lstStyle>
            <a:lvl1pPr algn="ctr">
              <a:defRPr/>
            </a:lvl1pPr>
          </a:lstStyle>
          <a:p>
            <a:r>
              <a:rPr lang="en-US"/>
              <a:t>Click icon to add picture</a:t>
            </a:r>
            <a:endParaRPr lang="en-GB"/>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4" name="Text Placeholder 12"/>
          <p:cNvSpPr>
            <a:spLocks noGrp="1"/>
          </p:cNvSpPr>
          <p:nvPr>
            <p:ph type="body" sz="quarter" idx="33"/>
          </p:nvPr>
        </p:nvSpPr>
        <p:spPr>
          <a:xfrm>
            <a:off x="8396560" y="1880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6" name="Text Placeholder 12"/>
          <p:cNvSpPr>
            <a:spLocks noGrp="1"/>
          </p:cNvSpPr>
          <p:nvPr>
            <p:ph type="body" sz="quarter" idx="35"/>
          </p:nvPr>
        </p:nvSpPr>
        <p:spPr>
          <a:xfrm>
            <a:off x="8396560" y="4256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7"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8" name="Rectangle 17">
            <a:extLst>
              <a:ext uri="{FF2B5EF4-FFF2-40B4-BE49-F238E27FC236}">
                <a16:creationId xmlns:a16="http://schemas.microsoft.com/office/drawing/2014/main" id="{59D67354-589A-4134-9BF4-49073EF6916F}"/>
              </a:ext>
            </a:extLst>
          </p:cNvPr>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19" name="Rectangle 18">
            <a:extLst>
              <a:ext uri="{FF2B5EF4-FFF2-40B4-BE49-F238E27FC236}">
                <a16:creationId xmlns:a16="http://schemas.microsoft.com/office/drawing/2014/main" id="{8508A8FC-38F0-4C2F-8341-81E110B7DDFA}"/>
              </a:ext>
            </a:extLst>
          </p:cNvPr>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20" name="Rectangle 19">
            <a:extLst>
              <a:ext uri="{FF2B5EF4-FFF2-40B4-BE49-F238E27FC236}">
                <a16:creationId xmlns:a16="http://schemas.microsoft.com/office/drawing/2014/main" id="{D65299EA-E622-4E9E-AFE3-61DB41B094B4}"/>
              </a:ext>
            </a:extLst>
          </p:cNvPr>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21" name="Rectangle 20">
            <a:extLst>
              <a:ext uri="{FF2B5EF4-FFF2-40B4-BE49-F238E27FC236}">
                <a16:creationId xmlns:a16="http://schemas.microsoft.com/office/drawing/2014/main" id="{E897B3BB-FEAA-48F4-A091-7980D1AB72E6}"/>
              </a:ext>
            </a:extLst>
          </p:cNvPr>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Tree>
    <p:extLst>
      <p:ext uri="{BB962C8B-B14F-4D97-AF65-F5344CB8AC3E}">
        <p14:creationId xmlns:p14="http://schemas.microsoft.com/office/powerpoint/2010/main" val="84374192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698499"/>
          </a:xfrm>
        </p:spPr>
        <p:txBody>
          <a:bodyPr/>
          <a:lstStyle/>
          <a:p>
            <a:r>
              <a:rPr lang="en-US" noProof="0"/>
              <a:t>Click to edit Master title style</a:t>
            </a:r>
          </a:p>
        </p:txBody>
      </p:sp>
      <p:sp>
        <p:nvSpPr>
          <p:cNvPr id="4" name="Picture Placeholder 7"/>
          <p:cNvSpPr>
            <a:spLocks noGrp="1"/>
          </p:cNvSpPr>
          <p:nvPr>
            <p:ph type="pic" sz="quarter" idx="13"/>
          </p:nvPr>
        </p:nvSpPr>
        <p:spPr>
          <a:xfrm>
            <a:off x="501651" y="1700214"/>
            <a:ext cx="3695700" cy="1971675"/>
          </a:xfrm>
        </p:spPr>
        <p:txBody>
          <a:bodyPr/>
          <a:lstStyle/>
          <a:p>
            <a:r>
              <a:rPr lang="en-US" noProof="0"/>
              <a:t>Click icon to add picture</a:t>
            </a:r>
          </a:p>
        </p:txBody>
      </p:sp>
      <p:sp>
        <p:nvSpPr>
          <p:cNvPr id="5" name="Picture Placeholder 7"/>
          <p:cNvSpPr>
            <a:spLocks noGrp="1"/>
          </p:cNvSpPr>
          <p:nvPr>
            <p:ph type="pic" sz="quarter" idx="14"/>
          </p:nvPr>
        </p:nvSpPr>
        <p:spPr>
          <a:xfrm>
            <a:off x="8006398" y="1700214"/>
            <a:ext cx="3683953" cy="1971675"/>
          </a:xfrm>
        </p:spPr>
        <p:txBody>
          <a:bodyPr/>
          <a:lstStyle/>
          <a:p>
            <a:r>
              <a:rPr lang="en-US" noProof="0"/>
              <a:t>Click icon to add picture</a:t>
            </a:r>
          </a:p>
        </p:txBody>
      </p:sp>
      <p:sp>
        <p:nvSpPr>
          <p:cNvPr id="6" name="Picture Placeholder 7"/>
          <p:cNvSpPr>
            <a:spLocks noGrp="1"/>
          </p:cNvSpPr>
          <p:nvPr>
            <p:ph type="pic" sz="quarter" idx="15"/>
          </p:nvPr>
        </p:nvSpPr>
        <p:spPr>
          <a:xfrm>
            <a:off x="4273075" y="1700214"/>
            <a:ext cx="3657600" cy="1971675"/>
          </a:xfrm>
        </p:spPr>
        <p:txBody>
          <a:bodyPr/>
          <a:lstStyle/>
          <a:p>
            <a:r>
              <a:rPr lang="en-US" noProof="0"/>
              <a:t>Click icon to add picture</a:t>
            </a:r>
          </a:p>
        </p:txBody>
      </p:sp>
      <p:sp>
        <p:nvSpPr>
          <p:cNvPr id="9" name="Text Placeholder 18"/>
          <p:cNvSpPr>
            <a:spLocks noGrp="1"/>
          </p:cNvSpPr>
          <p:nvPr>
            <p:ph idx="1" hasCustomPrompt="1"/>
          </p:nvPr>
        </p:nvSpPr>
        <p:spPr>
          <a:xfrm>
            <a:off x="501651" y="3832225"/>
            <a:ext cx="3683949" cy="2095200"/>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8"/>
          <p:cNvSpPr>
            <a:spLocks noGrp="1"/>
          </p:cNvSpPr>
          <p:nvPr>
            <p:ph idx="16" hasCustomPrompt="1"/>
          </p:nvPr>
        </p:nvSpPr>
        <p:spPr>
          <a:xfrm>
            <a:off x="4267200" y="3832225"/>
            <a:ext cx="3657600" cy="2095200"/>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18"/>
          <p:cNvSpPr>
            <a:spLocks noGrp="1"/>
          </p:cNvSpPr>
          <p:nvPr>
            <p:ph idx="17" hasCustomPrompt="1"/>
          </p:nvPr>
        </p:nvSpPr>
        <p:spPr>
          <a:xfrm>
            <a:off x="8006398" y="3832225"/>
            <a:ext cx="3683953" cy="2095200"/>
          </a:xfrm>
          <a:prstGeom prst="rect">
            <a:avLst/>
          </a:prstGeom>
        </p:spPr>
        <p:txBody>
          <a:bodyPr vert="horz" lIns="0" tIns="0" rIns="0" bIns="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8"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Tree>
    <p:extLst>
      <p:ext uri="{BB962C8B-B14F-4D97-AF65-F5344CB8AC3E}">
        <p14:creationId xmlns:p14="http://schemas.microsoft.com/office/powerpoint/2010/main" val="393125812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1"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Tree>
    <p:extLst>
      <p:ext uri="{BB962C8B-B14F-4D97-AF65-F5344CB8AC3E}">
        <p14:creationId xmlns:p14="http://schemas.microsoft.com/office/powerpoint/2010/main" val="111361524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21"/>
          </p:nvPr>
        </p:nvSpPr>
        <p:spPr>
          <a:xfrm>
            <a:off x="6246195" y="1857892"/>
            <a:ext cx="5444156"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1"/>
          <p:cNvSpPr>
            <a:spLocks noGrp="1"/>
          </p:cNvSpPr>
          <p:nvPr>
            <p:ph type="title"/>
          </p:nvPr>
        </p:nvSpPr>
        <p:spPr>
          <a:xfrm>
            <a:off x="501651" y="317502"/>
            <a:ext cx="11188700" cy="698499"/>
          </a:xfrm>
        </p:spPr>
        <p:txBody>
          <a:bodyPr/>
          <a:lstStyle/>
          <a:p>
            <a:r>
              <a:rPr lang="en-US" noProof="0"/>
              <a:t>Click to edit Master title style</a:t>
            </a:r>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a:solidFill>
                <a:schemeClr val="bg1"/>
              </a:solidFill>
            </a:endParaRPr>
          </a:p>
        </p:txBody>
      </p:sp>
      <p:sp>
        <p:nvSpPr>
          <p:cNvPr id="6"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a:solidFill>
                  <a:schemeClr val="bg1"/>
                </a:solidFill>
              </a:rPr>
              <a:t>Co-brand</a:t>
            </a:r>
            <a:br>
              <a:rPr lang="en-US" sz="1200" noProof="0">
                <a:solidFill>
                  <a:schemeClr val="bg1"/>
                </a:solidFill>
              </a:rPr>
            </a:br>
            <a:r>
              <a:rPr lang="en-US" sz="1200" noProof="0">
                <a:solidFill>
                  <a:schemeClr val="bg1"/>
                </a:solidFill>
              </a:rPr>
              <a:t>Logo</a:t>
            </a:r>
          </a:p>
          <a:p>
            <a:endParaRPr lang="en-US" noProof="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a:solidFill>
                  <a:schemeClr val="bg1"/>
                </a:solidFill>
              </a:rPr>
              <a:t>Co-brand</a:t>
            </a:r>
            <a:br>
              <a:rPr lang="en-US" sz="1200" noProof="0">
                <a:solidFill>
                  <a:schemeClr val="bg1"/>
                </a:solidFill>
              </a:rPr>
            </a:br>
            <a:r>
              <a:rPr lang="en-US" sz="1200" noProof="0">
                <a:solidFill>
                  <a:schemeClr val="bg1"/>
                </a:solidFill>
              </a:rPr>
              <a:t>Logo</a:t>
            </a:r>
          </a:p>
          <a:p>
            <a:endParaRPr lang="en-US" noProof="0"/>
          </a:p>
        </p:txBody>
      </p:sp>
      <p:sp>
        <p:nvSpPr>
          <p:cNvPr id="16"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0" name="Rectangle 9">
            <a:extLst>
              <a:ext uri="{FF2B5EF4-FFF2-40B4-BE49-F238E27FC236}">
                <a16:creationId xmlns:a16="http://schemas.microsoft.com/office/drawing/2014/main" id="{FE6CB728-6065-4211-9B5B-36BB7061087A}"/>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
        <p:nvSpPr>
          <p:cNvPr id="11" name="Rectangle 10">
            <a:extLst>
              <a:ext uri="{FF2B5EF4-FFF2-40B4-BE49-F238E27FC236}">
                <a16:creationId xmlns:a16="http://schemas.microsoft.com/office/drawing/2014/main" id="{D5A45E81-7BCD-47BF-8332-21EC55FAE8C3}"/>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Tree>
    <p:extLst>
      <p:ext uri="{BB962C8B-B14F-4D97-AF65-F5344CB8AC3E}">
        <p14:creationId xmlns:p14="http://schemas.microsoft.com/office/powerpoint/2010/main" val="13645182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8941"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21"/>
          </p:nvPr>
        </p:nvSpPr>
        <p:spPr>
          <a:xfrm>
            <a:off x="6246195" y="1857892"/>
            <a:ext cx="5454668"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01651" y="317501"/>
            <a:ext cx="11188700" cy="697888"/>
          </a:xfrm>
        </p:spPr>
        <p:txBody>
          <a:bodyPr/>
          <a:lstStyle/>
          <a:p>
            <a:r>
              <a:rPr lang="en-US"/>
              <a:t>Click to edit Master title style</a:t>
            </a:r>
            <a:endParaRPr lang="en-GB"/>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a:solidFill>
                  <a:schemeClr val="bg1"/>
                </a:solidFill>
              </a:rPr>
              <a:t>Co-brand</a:t>
            </a:r>
            <a:br>
              <a:rPr lang="en-US" sz="1200">
                <a:solidFill>
                  <a:schemeClr val="bg1"/>
                </a:solidFill>
              </a:rPr>
            </a:br>
            <a:r>
              <a:rPr lang="en-US" sz="1200">
                <a:solidFill>
                  <a:schemeClr val="bg1"/>
                </a:solidFill>
              </a:rPr>
              <a:t>Logo</a:t>
            </a:r>
          </a:p>
          <a:p>
            <a:endParaRPr lang="en-GB"/>
          </a:p>
        </p:txBody>
      </p:sp>
      <p:sp>
        <p:nvSpPr>
          <p:cNvPr id="10" name="Text Placeholder 8"/>
          <p:cNvSpPr>
            <a:spLocks noGrp="1"/>
          </p:cNvSpPr>
          <p:nvPr>
            <p:ph type="body" sz="quarter" idx="22"/>
          </p:nvPr>
        </p:nvSpPr>
        <p:spPr>
          <a:xfrm>
            <a:off x="504000" y="424968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23"/>
          </p:nvPr>
        </p:nvSpPr>
        <p:spPr>
          <a:xfrm>
            <a:off x="6246194" y="4249682"/>
            <a:ext cx="5452959"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Rectangle 11"/>
          <p:cNvSpPr/>
          <p:nvPr/>
        </p:nvSpPr>
        <p:spPr>
          <a:xfrm>
            <a:off x="504001" y="4103518"/>
            <a:ext cx="546894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a:solidFill>
                <a:schemeClr val="bg1"/>
              </a:solidFill>
            </a:endParaRPr>
          </a:p>
        </p:txBody>
      </p:sp>
      <p:sp>
        <p:nvSpPr>
          <p:cNvPr id="13" name="Rectangle 12"/>
          <p:cNvSpPr/>
          <p:nvPr/>
        </p:nvSpPr>
        <p:spPr>
          <a:xfrm>
            <a:off x="6246194"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a:solidFill>
                <a:schemeClr val="bg1"/>
              </a:solidFill>
            </a:endParaRPr>
          </a:p>
        </p:txBody>
      </p:sp>
      <p:sp>
        <p:nvSpPr>
          <p:cNvPr id="14" name="Picture Placeholder 29"/>
          <p:cNvSpPr>
            <a:spLocks noGrp="1"/>
          </p:cNvSpPr>
          <p:nvPr>
            <p:ph type="pic" sz="quarter" idx="24" hasCustomPrompt="1"/>
          </p:nvPr>
        </p:nvSpPr>
        <p:spPr>
          <a:xfrm>
            <a:off x="4754494" y="4255707"/>
            <a:ext cx="123938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a:solidFill>
                  <a:schemeClr val="bg1"/>
                </a:solidFill>
              </a:rPr>
              <a:t>Co-brand</a:t>
            </a:r>
            <a:br>
              <a:rPr lang="en-US" sz="1200">
                <a:solidFill>
                  <a:schemeClr val="bg1"/>
                </a:solidFill>
              </a:rPr>
            </a:br>
            <a:r>
              <a:rPr lang="en-US" sz="1200">
                <a:solidFill>
                  <a:schemeClr val="bg1"/>
                </a:solidFill>
              </a:rPr>
              <a:t>Logo</a:t>
            </a:r>
          </a:p>
          <a:p>
            <a:endParaRPr lang="en-GB"/>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a:solidFill>
                  <a:schemeClr val="bg1"/>
                </a:solidFill>
              </a:rPr>
              <a:t>Co-brand</a:t>
            </a:r>
            <a:br>
              <a:rPr lang="en-US" sz="1200">
                <a:solidFill>
                  <a:schemeClr val="bg1"/>
                </a:solidFill>
              </a:rPr>
            </a:br>
            <a:r>
              <a:rPr lang="en-US" sz="1200">
                <a:solidFill>
                  <a:schemeClr val="bg1"/>
                </a:solidFill>
              </a:rPr>
              <a:t>Logo</a:t>
            </a:r>
          </a:p>
          <a:p>
            <a:endParaRPr lang="en-GB"/>
          </a:p>
        </p:txBody>
      </p:sp>
      <p:sp>
        <p:nvSpPr>
          <p:cNvPr id="16" name="Text Placeholder 8"/>
          <p:cNvSpPr>
            <a:spLocks noGrp="1"/>
          </p:cNvSpPr>
          <p:nvPr>
            <p:ph type="body" sz="quarter" idx="13" hasCustomPrompt="1"/>
          </p:nvPr>
        </p:nvSpPr>
        <p:spPr>
          <a:xfrm>
            <a:off x="501651" y="651600"/>
            <a:ext cx="11197501"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17"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a:solidFill>
                  <a:schemeClr val="bg1"/>
                </a:solidFill>
              </a:rPr>
              <a:t>Co-brand</a:t>
            </a:r>
            <a:br>
              <a:rPr lang="en-US" sz="1200">
                <a:solidFill>
                  <a:schemeClr val="bg1"/>
                </a:solidFill>
              </a:rPr>
            </a:br>
            <a:r>
              <a:rPr lang="en-US" sz="1200">
                <a:solidFill>
                  <a:schemeClr val="bg1"/>
                </a:solidFill>
              </a:rPr>
              <a:t>Logo</a:t>
            </a:r>
          </a:p>
          <a:p>
            <a:endParaRPr lang="en-GB"/>
          </a:p>
        </p:txBody>
      </p:sp>
      <p:sp>
        <p:nvSpPr>
          <p:cNvPr id="18" name="Rectangle 17">
            <a:extLst>
              <a:ext uri="{FF2B5EF4-FFF2-40B4-BE49-F238E27FC236}">
                <a16:creationId xmlns:a16="http://schemas.microsoft.com/office/drawing/2014/main" id="{B458C70C-38AA-41B8-857D-2E80BDDEEE7B}"/>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19" name="Rectangle 18">
            <a:extLst>
              <a:ext uri="{FF2B5EF4-FFF2-40B4-BE49-F238E27FC236}">
                <a16:creationId xmlns:a16="http://schemas.microsoft.com/office/drawing/2014/main" id="{6F97A482-F480-4FC9-89FA-30A1D342305A}"/>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20" name="Rectangle 19">
            <a:extLst>
              <a:ext uri="{FF2B5EF4-FFF2-40B4-BE49-F238E27FC236}">
                <a16:creationId xmlns:a16="http://schemas.microsoft.com/office/drawing/2014/main" id="{43BBAB48-2058-4E95-A60B-2E1C9F63F370}"/>
              </a:ext>
            </a:extLst>
          </p:cNvPr>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21" name="Rectangle 20">
            <a:extLst>
              <a:ext uri="{FF2B5EF4-FFF2-40B4-BE49-F238E27FC236}">
                <a16:creationId xmlns:a16="http://schemas.microsoft.com/office/drawing/2014/main" id="{EC9CCB69-A035-447D-BC34-A5F5BC7D949A}"/>
              </a:ext>
            </a:extLst>
          </p:cNvPr>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Tree>
    <p:extLst>
      <p:ext uri="{BB962C8B-B14F-4D97-AF65-F5344CB8AC3E}">
        <p14:creationId xmlns:p14="http://schemas.microsoft.com/office/powerpoint/2010/main" val="216176035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4" name="Rectangle 3"/>
          <p:cNvSpPr/>
          <p:nvPr/>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a:solidFill>
                <a:schemeClr val="bg1"/>
              </a:solidFill>
            </a:endParaRPr>
          </a:p>
        </p:txBody>
      </p:sp>
      <p:sp>
        <p:nvSpPr>
          <p:cNvPr id="5" name="Rectangle 4"/>
          <p:cNvSpPr/>
          <p:nvPr/>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a:solidFill>
                <a:schemeClr val="bg1"/>
              </a:solidFill>
            </a:endParaRPr>
          </a:p>
        </p:txBody>
      </p:sp>
      <p:sp>
        <p:nvSpPr>
          <p:cNvPr id="6" name="Rectangle 5"/>
          <p:cNvSpPr/>
          <p:nvPr/>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9"/>
          </p:nvPr>
        </p:nvSpPr>
        <p:spPr>
          <a:xfrm>
            <a:off x="8128000" y="1851441"/>
            <a:ext cx="3571153"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1" name="Rectangle 10">
            <a:extLst>
              <a:ext uri="{FF2B5EF4-FFF2-40B4-BE49-F238E27FC236}">
                <a16:creationId xmlns:a16="http://schemas.microsoft.com/office/drawing/2014/main" id="{9BDBA2A0-079F-412F-A73A-75B5BF79EE89}"/>
              </a:ext>
            </a:extLst>
          </p:cNvPr>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12" name="Rectangle 11">
            <a:extLst>
              <a:ext uri="{FF2B5EF4-FFF2-40B4-BE49-F238E27FC236}">
                <a16:creationId xmlns:a16="http://schemas.microsoft.com/office/drawing/2014/main" id="{859B26C1-E233-44AD-B9EC-FA94D6DBF298}"/>
              </a:ext>
            </a:extLst>
          </p:cNvPr>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13" name="Rectangle 12">
            <a:extLst>
              <a:ext uri="{FF2B5EF4-FFF2-40B4-BE49-F238E27FC236}">
                <a16:creationId xmlns:a16="http://schemas.microsoft.com/office/drawing/2014/main" id="{7F367FCF-B4F9-4FB7-A8BD-27363E526B49}"/>
              </a:ext>
            </a:extLst>
          </p:cNvPr>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Tree>
    <p:extLst>
      <p:ext uri="{BB962C8B-B14F-4D97-AF65-F5344CB8AC3E}">
        <p14:creationId xmlns:p14="http://schemas.microsoft.com/office/powerpoint/2010/main" val="270230363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705184"/>
          </a:xfrm>
        </p:spPr>
        <p:txBody>
          <a:bodyPr/>
          <a:lstStyle/>
          <a:p>
            <a:r>
              <a:rPr lang="en-US" noProof="0"/>
              <a:t>Click to edit Master title style</a:t>
            </a:r>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68279"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32557"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Tree>
    <p:extLst>
      <p:ext uri="{BB962C8B-B14F-4D97-AF65-F5344CB8AC3E}">
        <p14:creationId xmlns:p14="http://schemas.microsoft.com/office/powerpoint/2010/main" val="38786692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a:t>Click to add subtitle</a:t>
            </a:r>
          </a:p>
        </p:txBody>
      </p:sp>
      <p:sp>
        <p:nvSpPr>
          <p:cNvPr id="9"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a:t>Click to add title</a:t>
            </a:r>
          </a:p>
        </p:txBody>
      </p:sp>
      <p:sp>
        <p:nvSpPr>
          <p:cNvPr id="10" name="Text Placeholder 18"/>
          <p:cNvSpPr>
            <a:spLocks noGrp="1"/>
          </p:cNvSpPr>
          <p:nvPr>
            <p:ph idx="1"/>
          </p:nvPr>
        </p:nvSpPr>
        <p:spPr>
          <a:xfrm>
            <a:off x="501650" y="1665289"/>
            <a:ext cx="5594351" cy="471646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748936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854686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807058-1BE9-4D4B-90E8-AE091EB05F95}" type="datetimeFigureOut">
              <a:rPr lang="en-GB" smtClean="0"/>
              <a:t>24/02/2024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20816065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14055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a:solidFill>
                  <a:schemeClr val="bg1"/>
                </a:solidFill>
                <a:effectLst/>
                <a:latin typeface="+mn-lt"/>
                <a:ea typeface="+mn-ea"/>
                <a:cs typeface="+mn-cs"/>
              </a:rPr>
              <a:t>© 2020,</a:t>
            </a:r>
            <a:r>
              <a:rPr lang="fr-FR" sz="800" kern="1200" baseline="0">
                <a:solidFill>
                  <a:schemeClr val="bg1"/>
                </a:solidFill>
                <a:effectLst/>
                <a:latin typeface="+mn-lt"/>
                <a:ea typeface="+mn-ea"/>
                <a:cs typeface="+mn-cs"/>
              </a:rPr>
              <a:t> Deloitte Tax &amp; Consulting, SARL</a:t>
            </a:r>
            <a:endParaRPr lang="en-GB" sz="800" kern="120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05489445"/>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a:solidFill>
                  <a:schemeClr val="bg1"/>
                </a:solidFill>
                <a:effectLst/>
                <a:latin typeface="+mn-lt"/>
                <a:ea typeface="+mn-ea"/>
                <a:cs typeface="+mn-cs"/>
              </a:rPr>
              <a:t>© 2020,</a:t>
            </a:r>
            <a:r>
              <a:rPr lang="fr-FR" sz="800" kern="1200" baseline="0">
                <a:solidFill>
                  <a:schemeClr val="bg1"/>
                </a:solidFill>
                <a:effectLst/>
                <a:latin typeface="+mn-lt"/>
                <a:ea typeface="+mn-ea"/>
                <a:cs typeface="+mn-cs"/>
              </a:rPr>
              <a:t> Deloitte Tax &amp; Consulting, SARL</a:t>
            </a:r>
            <a:endParaRPr lang="en-GB" sz="800" kern="120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5745918"/>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600"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Text Placeholder 2"/>
          <p:cNvSpPr>
            <a:spLocks noGrp="1"/>
          </p:cNvSpPr>
          <p:nvPr>
            <p:ph type="body" idx="1"/>
          </p:nvPr>
        </p:nvSpPr>
        <p:spPr bwMode="gray">
          <a:xfrm>
            <a:off x="469900" y="3429000"/>
            <a:ext cx="10541000" cy="1566532"/>
          </a:xfrm>
        </p:spPr>
        <p:txBody>
          <a:bodyPr lIns="0" tIns="0" rIns="0" bIns="0">
            <a:noAutofit/>
          </a:bodyPr>
          <a:lstStyle>
            <a:lvl1pPr marL="0" indent="0">
              <a:lnSpc>
                <a:spcPct val="95000"/>
              </a:lnSpc>
              <a:spcAft>
                <a:spcPts val="0"/>
              </a:spcAft>
              <a:buNone/>
              <a:defRPr sz="36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Tree>
    <p:extLst>
      <p:ext uri="{BB962C8B-B14F-4D97-AF65-F5344CB8AC3E}">
        <p14:creationId xmlns:p14="http://schemas.microsoft.com/office/powerpoint/2010/main" val="2303240639"/>
      </p:ext>
    </p:extLst>
  </p:cSld>
  <p:clrMapOvr>
    <a:masterClrMapping/>
  </p:clrMapOvr>
  <p:transition>
    <p:fade/>
  </p:transition>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36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Edit Master text styles</a:t>
            </a:r>
          </a:p>
        </p:txBody>
      </p:sp>
    </p:spTree>
    <p:extLst>
      <p:ext uri="{BB962C8B-B14F-4D97-AF65-F5344CB8AC3E}">
        <p14:creationId xmlns:p14="http://schemas.microsoft.com/office/powerpoint/2010/main" val="35234597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
        <p:nvSpPr>
          <p:cNvPr id="8" name="Text Placeholder 18"/>
          <p:cNvSpPr>
            <a:spLocks noGrp="1"/>
          </p:cNvSpPr>
          <p:nvPr>
            <p:ph idx="1"/>
          </p:nvPr>
        </p:nvSpPr>
        <p:spPr>
          <a:xfrm>
            <a:off x="502920" y="1665818"/>
            <a:ext cx="1125220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50204290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50292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423293453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4581"/>
            <a:ext cx="11252200" cy="3928209"/>
          </a:xfrm>
          <a:prstGeom prst="rect">
            <a:avLst/>
          </a:prstGeom>
        </p:spPr>
        <p:txBody>
          <a:bodyPr/>
          <a:lstStyle/>
          <a:p>
            <a:r>
              <a:rPr lang="en-US" noProof="0"/>
              <a:t>Click icon to add chart</a:t>
            </a:r>
          </a:p>
        </p:txBody>
      </p:sp>
      <p:sp>
        <p:nvSpPr>
          <p:cNvPr id="18" name="Text Placeholder 8"/>
          <p:cNvSpPr>
            <a:spLocks noGrp="1"/>
          </p:cNvSpPr>
          <p:nvPr>
            <p:ph type="body" sz="quarter" idx="18"/>
          </p:nvPr>
        </p:nvSpPr>
        <p:spPr>
          <a:xfrm>
            <a:off x="502920" y="1659816"/>
            <a:ext cx="11252200"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7"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8"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36073293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1999"/>
            <a:ext cx="3600000" cy="3930791"/>
          </a:xfrm>
          <a:prstGeom prst="rect">
            <a:avLst/>
          </a:prstGeom>
        </p:spPr>
        <p:txBody>
          <a:bodyPr/>
          <a:lstStyle/>
          <a:p>
            <a:r>
              <a:rPr lang="en-US" noProof="0"/>
              <a:t>Click icon to add chart</a:t>
            </a:r>
          </a:p>
        </p:txBody>
      </p:sp>
      <p:sp>
        <p:nvSpPr>
          <p:cNvPr id="18" name="Text Placeholder 8"/>
          <p:cNvSpPr>
            <a:spLocks noGrp="1"/>
          </p:cNvSpPr>
          <p:nvPr>
            <p:ph type="body" sz="quarter" idx="18"/>
          </p:nvPr>
        </p:nvSpPr>
        <p:spPr>
          <a:xfrm>
            <a:off x="502920" y="1665289"/>
            <a:ext cx="3600000"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US" noProof="0"/>
              <a:t>Click icon to add chart</a:t>
            </a:r>
          </a:p>
        </p:txBody>
      </p:sp>
      <p:sp>
        <p:nvSpPr>
          <p:cNvPr id="8" name="Text Placeholder 8"/>
          <p:cNvSpPr>
            <a:spLocks noGrp="1"/>
          </p:cNvSpPr>
          <p:nvPr>
            <p:ph type="body" sz="quarter" idx="20"/>
          </p:nvPr>
        </p:nvSpPr>
        <p:spPr>
          <a:xfrm>
            <a:off x="4296003" y="1665288"/>
            <a:ext cx="3600000"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US" noProof="0"/>
              <a:t>Click icon to add chart</a:t>
            </a:r>
          </a:p>
        </p:txBody>
      </p:sp>
      <p:sp>
        <p:nvSpPr>
          <p:cNvPr id="10" name="Text Placeholder 8"/>
          <p:cNvSpPr>
            <a:spLocks noGrp="1"/>
          </p:cNvSpPr>
          <p:nvPr>
            <p:ph type="body" sz="quarter" idx="22"/>
          </p:nvPr>
        </p:nvSpPr>
        <p:spPr>
          <a:xfrm>
            <a:off x="8086959" y="1659145"/>
            <a:ext cx="3600000" cy="398256"/>
          </a:xfrm>
        </p:spPr>
        <p:txBody>
          <a:bodyPr/>
          <a:lstStyle/>
          <a:p>
            <a:pPr lvl="0"/>
            <a:r>
              <a:rPr lang="en-US" noProof="0"/>
              <a:t>Edit Master text styles</a:t>
            </a:r>
          </a:p>
        </p:txBody>
      </p:sp>
      <p:sp>
        <p:nvSpPr>
          <p:cNvPr id="11"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3"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58774439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50292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04179980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807058-1BE9-4D4B-90E8-AE091EB05F95}" type="datetimeFigureOut">
              <a:rPr lang="en-GB" smtClean="0"/>
              <a:t>24/02/2024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19848397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50292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53812500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292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p>
        </p:txBody>
      </p:sp>
      <p:sp>
        <p:nvSpPr>
          <p:cNvPr id="6" name="Text Placeholder 5"/>
          <p:cNvSpPr>
            <a:spLocks noGrp="1"/>
          </p:cNvSpPr>
          <p:nvPr>
            <p:ph type="body" sz="quarter" idx="22"/>
          </p:nvPr>
        </p:nvSpPr>
        <p:spPr>
          <a:xfrm>
            <a:off x="6239584" y="1655763"/>
            <a:ext cx="5482516" cy="420687"/>
          </a:xfrm>
        </p:spPr>
        <p:txBody>
          <a:bodyPr>
            <a:noAutofit/>
          </a:bodyPr>
          <a:lstStyle/>
          <a:p>
            <a:pPr lvl="0"/>
            <a:r>
              <a:rPr lang="en-US" noProof="0"/>
              <a:t>Edit Master text styles</a:t>
            </a:r>
          </a:p>
        </p:txBody>
      </p:sp>
      <p:sp>
        <p:nvSpPr>
          <p:cNvPr id="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2"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305854938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p>
        </p:txBody>
      </p:sp>
      <p:sp>
        <p:nvSpPr>
          <p:cNvPr id="6" name="Text Placeholder 5"/>
          <p:cNvSpPr>
            <a:spLocks noGrp="1"/>
          </p:cNvSpPr>
          <p:nvPr>
            <p:ph type="body" sz="quarter" idx="22"/>
          </p:nvPr>
        </p:nvSpPr>
        <p:spPr>
          <a:xfrm>
            <a:off x="6239585" y="1654028"/>
            <a:ext cx="5482516" cy="420687"/>
          </a:xfrm>
        </p:spPr>
        <p:txBody>
          <a:bodyPr>
            <a:noAutofit/>
          </a:bodyPr>
          <a:lstStyle/>
          <a:p>
            <a:pPr lvl="0"/>
            <a:r>
              <a:rPr lang="en-US" noProof="0"/>
              <a:t>Edit Master text styles</a:t>
            </a:r>
          </a:p>
        </p:txBody>
      </p:sp>
      <p:sp>
        <p:nvSpPr>
          <p:cNvPr id="9" name="Chart Placeholder 2"/>
          <p:cNvSpPr>
            <a:spLocks noGrp="1"/>
          </p:cNvSpPr>
          <p:nvPr>
            <p:ph type="chart" sz="quarter" idx="24"/>
          </p:nvPr>
        </p:nvSpPr>
        <p:spPr>
          <a:xfrm>
            <a:off x="502920" y="2125013"/>
            <a:ext cx="5482517" cy="3857777"/>
          </a:xfrm>
        </p:spPr>
        <p:txBody>
          <a:bodyPr>
            <a:noAutofit/>
          </a:bodyPr>
          <a:lstStyle/>
          <a:p>
            <a:r>
              <a:rPr lang="en-US" noProof="0"/>
              <a:t>Click icon to add chart</a:t>
            </a:r>
          </a:p>
        </p:txBody>
      </p:sp>
      <p:sp>
        <p:nvSpPr>
          <p:cNvPr id="12" name="Text Placeholder 5"/>
          <p:cNvSpPr>
            <a:spLocks noGrp="1"/>
          </p:cNvSpPr>
          <p:nvPr>
            <p:ph type="body" sz="quarter" idx="25"/>
          </p:nvPr>
        </p:nvSpPr>
        <p:spPr>
          <a:xfrm>
            <a:off x="502920" y="1665288"/>
            <a:ext cx="5534662" cy="409427"/>
          </a:xfrm>
        </p:spPr>
        <p:txBody>
          <a:bodyPr>
            <a:noAutofit/>
          </a:bodyPr>
          <a:lstStyle/>
          <a:p>
            <a:pPr lvl="0"/>
            <a:r>
              <a:rPr lang="en-US" noProof="0"/>
              <a:t>Edit Master text styles</a:t>
            </a:r>
          </a:p>
        </p:txBody>
      </p:sp>
      <p:sp>
        <p:nvSpPr>
          <p:cNvPr id="14"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2742424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50292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206907048"/>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292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73697790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eam profile">
    <p:spTree>
      <p:nvGrpSpPr>
        <p:cNvPr id="1" name=""/>
        <p:cNvGrpSpPr/>
        <p:nvPr/>
      </p:nvGrpSpPr>
      <p:grpSpPr>
        <a:xfrm>
          <a:off x="0" y="0"/>
          <a:ext cx="0" cy="0"/>
          <a:chOff x="0" y="0"/>
          <a:chExt cx="0" cy="0"/>
        </a:xfrm>
      </p:grpSpPr>
      <p:sp>
        <p:nvSpPr>
          <p:cNvPr id="4" name="Picture Placeholder 6"/>
          <p:cNvSpPr>
            <a:spLocks noGrp="1"/>
          </p:cNvSpPr>
          <p:nvPr>
            <p:ph type="pic" sz="quarter" idx="13"/>
          </p:nvPr>
        </p:nvSpPr>
        <p:spPr>
          <a:xfrm>
            <a:off x="502920" y="1700213"/>
            <a:ext cx="2664000" cy="1260000"/>
          </a:xfrm>
        </p:spPr>
        <p:txBody>
          <a:bodyPr lIns="0" tIns="0" rIns="0" bIns="0">
            <a:noAutofit/>
          </a:bodyPr>
          <a:lstStyle/>
          <a:p>
            <a:r>
              <a:rPr lang="en-US" noProof="0"/>
              <a:t>Click icon to add picture</a:t>
            </a:r>
          </a:p>
        </p:txBody>
      </p:sp>
      <p:sp>
        <p:nvSpPr>
          <p:cNvPr id="5" name="Picture Placeholder 6"/>
          <p:cNvSpPr>
            <a:spLocks noGrp="1"/>
          </p:cNvSpPr>
          <p:nvPr>
            <p:ph type="pic" sz="quarter" idx="14"/>
          </p:nvPr>
        </p:nvSpPr>
        <p:spPr>
          <a:xfrm>
            <a:off x="3341040" y="1700212"/>
            <a:ext cx="2664000" cy="1260000"/>
          </a:xfrm>
        </p:spPr>
        <p:txBody>
          <a:bodyPr lIns="0" tIns="0" rIns="0" bIns="0">
            <a:noAutofit/>
          </a:bodyPr>
          <a:lstStyle/>
          <a:p>
            <a:r>
              <a:rPr lang="en-US" noProof="0"/>
              <a:t>Click icon to add picture</a:t>
            </a:r>
          </a:p>
        </p:txBody>
      </p:sp>
      <p:sp>
        <p:nvSpPr>
          <p:cNvPr id="6" name="Picture Placeholder 6"/>
          <p:cNvSpPr>
            <a:spLocks noGrp="1"/>
          </p:cNvSpPr>
          <p:nvPr>
            <p:ph type="pic" sz="quarter" idx="15"/>
          </p:nvPr>
        </p:nvSpPr>
        <p:spPr>
          <a:xfrm>
            <a:off x="6193338" y="1700212"/>
            <a:ext cx="2664000" cy="1260000"/>
          </a:xfrm>
        </p:spPr>
        <p:txBody>
          <a:bodyPr lIns="0" tIns="0" rIns="0" bIns="0">
            <a:noAutofit/>
          </a:bodyPr>
          <a:lstStyle/>
          <a:p>
            <a:r>
              <a:rPr lang="en-US" noProof="0"/>
              <a:t>Click icon to add picture</a:t>
            </a:r>
          </a:p>
        </p:txBody>
      </p:sp>
      <p:sp>
        <p:nvSpPr>
          <p:cNvPr id="7" name="Picture Placeholder 6"/>
          <p:cNvSpPr>
            <a:spLocks noGrp="1"/>
          </p:cNvSpPr>
          <p:nvPr>
            <p:ph type="pic" sz="quarter" idx="16"/>
          </p:nvPr>
        </p:nvSpPr>
        <p:spPr>
          <a:xfrm>
            <a:off x="9045636" y="1700212"/>
            <a:ext cx="2664000" cy="1260000"/>
          </a:xfrm>
        </p:spPr>
        <p:txBody>
          <a:bodyPr lIns="0" tIns="0" rIns="0" bIns="0">
            <a:noAutofit/>
          </a:bodyPr>
          <a:lstStyle/>
          <a:p>
            <a:r>
              <a:rPr lang="en-US" noProof="0"/>
              <a:t>Click icon to add picture</a:t>
            </a:r>
          </a:p>
        </p:txBody>
      </p:sp>
      <p:sp>
        <p:nvSpPr>
          <p:cNvPr id="9" name="Text Placeholder 8"/>
          <p:cNvSpPr>
            <a:spLocks noGrp="1"/>
          </p:cNvSpPr>
          <p:nvPr>
            <p:ph type="body" sz="quarter" idx="17"/>
          </p:nvPr>
        </p:nvSpPr>
        <p:spPr>
          <a:xfrm>
            <a:off x="502920" y="3076573"/>
            <a:ext cx="2640000" cy="322262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8"/>
          <p:cNvSpPr>
            <a:spLocks noGrp="1"/>
          </p:cNvSpPr>
          <p:nvPr>
            <p:ph type="body" sz="quarter" idx="18"/>
          </p:nvPr>
        </p:nvSpPr>
        <p:spPr>
          <a:xfrm>
            <a:off x="6207211"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9"/>
          </p:nvPr>
        </p:nvSpPr>
        <p:spPr>
          <a:xfrm>
            <a:off x="3344787"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8"/>
          <p:cNvSpPr>
            <a:spLocks noGrp="1"/>
          </p:cNvSpPr>
          <p:nvPr>
            <p:ph type="body" sz="quarter" idx="20"/>
          </p:nvPr>
        </p:nvSpPr>
        <p:spPr>
          <a:xfrm>
            <a:off x="9069636"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8"/>
          <p:cNvSpPr>
            <a:spLocks noGrp="1"/>
          </p:cNvSpPr>
          <p:nvPr>
            <p:ph type="body" sz="quarter" idx="21"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37265168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8" name="Picture Placeholder 11"/>
          <p:cNvSpPr>
            <a:spLocks noGrp="1"/>
          </p:cNvSpPr>
          <p:nvPr>
            <p:ph type="pic" sz="quarter" idx="25"/>
          </p:nvPr>
        </p:nvSpPr>
        <p:spPr>
          <a:xfrm>
            <a:off x="476780" y="1880213"/>
            <a:ext cx="2116800" cy="1591200"/>
          </a:xfrm>
        </p:spPr>
        <p:txBody>
          <a:bodyPr/>
          <a:lstStyle>
            <a:lvl1pPr algn="ctr">
              <a:defRPr/>
            </a:lvl1pPr>
          </a:lstStyle>
          <a:p>
            <a:r>
              <a:rPr lang="en-US" noProof="0"/>
              <a:t>Click icon to add picture</a:t>
            </a:r>
          </a:p>
        </p:txBody>
      </p:sp>
      <p:sp>
        <p:nvSpPr>
          <p:cNvPr id="9" name="Picture Placeholder 11"/>
          <p:cNvSpPr>
            <a:spLocks noGrp="1"/>
          </p:cNvSpPr>
          <p:nvPr>
            <p:ph type="pic" sz="quarter" idx="27"/>
          </p:nvPr>
        </p:nvSpPr>
        <p:spPr>
          <a:xfrm>
            <a:off x="6204097" y="1880212"/>
            <a:ext cx="2116800" cy="1591200"/>
          </a:xfrm>
        </p:spPr>
        <p:txBody>
          <a:bodyPr/>
          <a:lstStyle>
            <a:lvl1pPr algn="ctr">
              <a:defRPr/>
            </a:lvl1pPr>
          </a:lstStyle>
          <a:p>
            <a:r>
              <a:rPr lang="en-US" noProof="0"/>
              <a:t>Click icon to add picture</a:t>
            </a:r>
          </a:p>
        </p:txBody>
      </p:sp>
      <p:sp>
        <p:nvSpPr>
          <p:cNvPr id="10" name="Picture Placeholder 11"/>
          <p:cNvSpPr>
            <a:spLocks noGrp="1"/>
          </p:cNvSpPr>
          <p:nvPr>
            <p:ph type="pic" sz="quarter" idx="29"/>
          </p:nvPr>
        </p:nvSpPr>
        <p:spPr>
          <a:xfrm>
            <a:off x="481779" y="4256211"/>
            <a:ext cx="2116800" cy="1591200"/>
          </a:xfrm>
        </p:spPr>
        <p:txBody>
          <a:bodyPr/>
          <a:lstStyle>
            <a:lvl1pPr algn="ctr">
              <a:defRPr/>
            </a:lvl1pPr>
          </a:lstStyle>
          <a:p>
            <a:r>
              <a:rPr lang="en-US" noProof="0"/>
              <a:t>Click icon to add picture</a:t>
            </a:r>
          </a:p>
        </p:txBody>
      </p:sp>
      <p:sp>
        <p:nvSpPr>
          <p:cNvPr id="11" name="Picture Placeholder 11"/>
          <p:cNvSpPr>
            <a:spLocks noGrp="1"/>
          </p:cNvSpPr>
          <p:nvPr>
            <p:ph type="pic" sz="quarter" idx="31"/>
          </p:nvPr>
        </p:nvSpPr>
        <p:spPr>
          <a:xfrm>
            <a:off x="6204097" y="4256211"/>
            <a:ext cx="2116800" cy="1591200"/>
          </a:xfrm>
        </p:spPr>
        <p:txBody>
          <a:bodyPr/>
          <a:lstStyle>
            <a:lvl1pPr algn="ctr">
              <a:defRPr/>
            </a:lvl1pPr>
          </a:lstStyle>
          <a:p>
            <a:r>
              <a:rPr lang="en-US" noProof="0"/>
              <a:t>Click icon to add picture</a:t>
            </a:r>
          </a:p>
        </p:txBody>
      </p:sp>
      <p:sp>
        <p:nvSpPr>
          <p:cNvPr id="13" name="Text Placeholder 12"/>
          <p:cNvSpPr>
            <a:spLocks noGrp="1"/>
          </p:cNvSpPr>
          <p:nvPr>
            <p:ph type="body" sz="quarter" idx="32"/>
          </p:nvPr>
        </p:nvSpPr>
        <p:spPr>
          <a:xfrm>
            <a:off x="2840780" y="1880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4" name="Text Placeholder 12"/>
          <p:cNvSpPr>
            <a:spLocks noGrp="1"/>
          </p:cNvSpPr>
          <p:nvPr>
            <p:ph type="body" sz="quarter" idx="33"/>
          </p:nvPr>
        </p:nvSpPr>
        <p:spPr>
          <a:xfrm>
            <a:off x="8550676" y="1880213"/>
            <a:ext cx="3171024"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5" name="Text Placeholder 12"/>
          <p:cNvSpPr>
            <a:spLocks noGrp="1"/>
          </p:cNvSpPr>
          <p:nvPr>
            <p:ph type="body" sz="quarter" idx="34"/>
          </p:nvPr>
        </p:nvSpPr>
        <p:spPr>
          <a:xfrm>
            <a:off x="2802551" y="4256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6" name="Text Placeholder 12"/>
          <p:cNvSpPr>
            <a:spLocks noGrp="1"/>
          </p:cNvSpPr>
          <p:nvPr>
            <p:ph type="body" sz="quarter" idx="35"/>
          </p:nvPr>
        </p:nvSpPr>
        <p:spPr>
          <a:xfrm>
            <a:off x="8548900" y="4256212"/>
            <a:ext cx="3172800"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240676570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502920" y="1700213"/>
            <a:ext cx="3627438" cy="2052830"/>
          </a:xfrm>
        </p:spPr>
        <p:txBody>
          <a:bodyPr/>
          <a:lstStyle/>
          <a:p>
            <a:r>
              <a:rPr lang="en-US" noProof="0"/>
              <a:t>Click icon to add picture</a:t>
            </a:r>
          </a:p>
        </p:txBody>
      </p:sp>
      <p:sp>
        <p:nvSpPr>
          <p:cNvPr id="5" name="Picture Placeholder 7"/>
          <p:cNvSpPr>
            <a:spLocks noGrp="1"/>
          </p:cNvSpPr>
          <p:nvPr>
            <p:ph type="pic" sz="quarter" idx="14"/>
          </p:nvPr>
        </p:nvSpPr>
        <p:spPr>
          <a:xfrm>
            <a:off x="8082784" y="1700213"/>
            <a:ext cx="3639316" cy="2059099"/>
          </a:xfrm>
        </p:spPr>
        <p:txBody>
          <a:bodyPr/>
          <a:lstStyle/>
          <a:p>
            <a:r>
              <a:rPr lang="en-US" noProof="0"/>
              <a:t>Click icon to add picture</a:t>
            </a:r>
          </a:p>
        </p:txBody>
      </p:sp>
      <p:sp>
        <p:nvSpPr>
          <p:cNvPr id="6" name="Picture Placeholder 7"/>
          <p:cNvSpPr>
            <a:spLocks noGrp="1"/>
          </p:cNvSpPr>
          <p:nvPr>
            <p:ph type="pic" sz="quarter" idx="15"/>
          </p:nvPr>
        </p:nvSpPr>
        <p:spPr>
          <a:xfrm>
            <a:off x="4284188" y="1700212"/>
            <a:ext cx="3636962" cy="2057767"/>
          </a:xfrm>
        </p:spPr>
        <p:txBody>
          <a:bodyPr/>
          <a:lstStyle/>
          <a:p>
            <a:r>
              <a:rPr lang="en-US" noProof="0"/>
              <a:t>Click icon to add picture</a:t>
            </a:r>
          </a:p>
        </p:txBody>
      </p:sp>
      <p:sp>
        <p:nvSpPr>
          <p:cNvPr id="9" name="Text Placeholder 18"/>
          <p:cNvSpPr>
            <a:spLocks noGrp="1"/>
          </p:cNvSpPr>
          <p:nvPr>
            <p:ph idx="1" hasCustomPrompt="1"/>
          </p:nvPr>
        </p:nvSpPr>
        <p:spPr>
          <a:xfrm>
            <a:off x="502920" y="3832225"/>
            <a:ext cx="3627438" cy="218144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8"/>
          <p:cNvSpPr>
            <a:spLocks noGrp="1"/>
          </p:cNvSpPr>
          <p:nvPr>
            <p:ph idx="16" hasCustomPrompt="1"/>
          </p:nvPr>
        </p:nvSpPr>
        <p:spPr>
          <a:xfrm>
            <a:off x="4278313" y="3832224"/>
            <a:ext cx="3636962" cy="2186686"/>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18"/>
          <p:cNvSpPr>
            <a:spLocks noGrp="1"/>
          </p:cNvSpPr>
          <p:nvPr>
            <p:ph idx="17" hasCustomPrompt="1"/>
          </p:nvPr>
        </p:nvSpPr>
        <p:spPr>
          <a:xfrm>
            <a:off x="8082784" y="3832224"/>
            <a:ext cx="3639316" cy="218810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8"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301149710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06184515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
        <p:nvSpPr>
          <p:cNvPr id="14" name="Text Placeholder 8"/>
          <p:cNvSpPr>
            <a:spLocks noGrp="1"/>
          </p:cNvSpPr>
          <p:nvPr>
            <p:ph type="body" sz="quarter" idx="17"/>
          </p:nvPr>
        </p:nvSpPr>
        <p:spPr>
          <a:xfrm>
            <a:off x="502920" y="1857892"/>
            <a:ext cx="5544000" cy="1695451"/>
          </a:xfrm>
        </p:spPr>
        <p:txBody>
          <a:bodyPr/>
          <a:lstStyle>
            <a:lvl1pPr>
              <a:spcAft>
                <a:spcPts val="1333"/>
              </a:spcAft>
              <a:defRPr b="1">
                <a:solidFill>
                  <a:schemeClr val="accent1"/>
                </a:solidFill>
                <a:latin typeface="+mj-lt"/>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ext Placeholder 8"/>
          <p:cNvSpPr>
            <a:spLocks noGrp="1"/>
          </p:cNvSpPr>
          <p:nvPr>
            <p:ph type="body" sz="quarter" idx="21"/>
          </p:nvPr>
        </p:nvSpPr>
        <p:spPr>
          <a:xfrm>
            <a:off x="6177462"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Rectangle 16"/>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20" name="Picture Placeholder 29"/>
          <p:cNvSpPr>
            <a:spLocks noGrp="1"/>
          </p:cNvSpPr>
          <p:nvPr>
            <p:ph type="pic" sz="quarter" idx="19" hasCustomPrompt="1"/>
          </p:nvPr>
        </p:nvSpPr>
        <p:spPr>
          <a:xfrm>
            <a:off x="4734795" y="1863917"/>
            <a:ext cx="1244906"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Tree>
    <p:extLst>
      <p:ext uri="{BB962C8B-B14F-4D97-AF65-F5344CB8AC3E}">
        <p14:creationId xmlns:p14="http://schemas.microsoft.com/office/powerpoint/2010/main" val="304108637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807058-1BE9-4D4B-90E8-AE091EB05F95}" type="datetimeFigureOut">
              <a:rPr lang="en-GB" smtClean="0"/>
              <a:t>24/02/2024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35775929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2920"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21"/>
          </p:nvPr>
        </p:nvSpPr>
        <p:spPr>
          <a:xfrm>
            <a:off x="6177462"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ectangle 3"/>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0" name="Text Placeholder 8"/>
          <p:cNvSpPr>
            <a:spLocks noGrp="1"/>
          </p:cNvSpPr>
          <p:nvPr>
            <p:ph type="body" sz="quarter" idx="22"/>
          </p:nvPr>
        </p:nvSpPr>
        <p:spPr>
          <a:xfrm>
            <a:off x="50292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23"/>
          </p:nvPr>
        </p:nvSpPr>
        <p:spPr>
          <a:xfrm>
            <a:off x="617746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Rectangle 11"/>
          <p:cNvSpPr/>
          <p:nvPr userDrawn="1"/>
        </p:nvSpPr>
        <p:spPr>
          <a:xfrm>
            <a:off x="502920"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5" name="Picture Placeholder 29"/>
          <p:cNvSpPr>
            <a:spLocks noGrp="1"/>
          </p:cNvSpPr>
          <p:nvPr>
            <p:ph type="pic" sz="quarter" idx="25" hasCustomPrompt="1"/>
          </p:nvPr>
        </p:nvSpPr>
        <p:spPr>
          <a:xfrm>
            <a:off x="10459036" y="4248209"/>
            <a:ext cx="1244160"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7" name="Picture Placeholder 29"/>
          <p:cNvSpPr>
            <a:spLocks noGrp="1"/>
          </p:cNvSpPr>
          <p:nvPr>
            <p:ph type="pic" sz="quarter" idx="19" hasCustomPrompt="1"/>
          </p:nvPr>
        </p:nvSpPr>
        <p:spPr>
          <a:xfrm>
            <a:off x="4734795" y="1863917"/>
            <a:ext cx="124490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70467319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5" name="Rectangle 4"/>
          <p:cNvSpPr/>
          <p:nvPr userDrawn="1"/>
        </p:nvSpPr>
        <p:spPr>
          <a:xfrm>
            <a:off x="50292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7" name="Text Placeholder 8"/>
          <p:cNvSpPr>
            <a:spLocks noGrp="1"/>
          </p:cNvSpPr>
          <p:nvPr>
            <p:ph type="body" sz="quarter" idx="17"/>
          </p:nvPr>
        </p:nvSpPr>
        <p:spPr>
          <a:xfrm>
            <a:off x="4278313" y="1851441"/>
            <a:ext cx="3636962"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8"/>
          <p:cNvSpPr>
            <a:spLocks noGrp="1"/>
          </p:cNvSpPr>
          <p:nvPr>
            <p:ph type="body" sz="quarter" idx="18"/>
          </p:nvPr>
        </p:nvSpPr>
        <p:spPr>
          <a:xfrm>
            <a:off x="502920" y="1851441"/>
            <a:ext cx="3627438"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9"/>
          </p:nvPr>
        </p:nvSpPr>
        <p:spPr>
          <a:xfrm>
            <a:off x="8093075" y="1851441"/>
            <a:ext cx="3629025"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26232968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50292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Text Placeholder 8"/>
          <p:cNvSpPr>
            <a:spLocks noGrp="1"/>
          </p:cNvSpPr>
          <p:nvPr>
            <p:ph type="body" sz="quarter" idx="19"/>
          </p:nvPr>
        </p:nvSpPr>
        <p:spPr>
          <a:xfrm>
            <a:off x="3356633"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Text Placeholder 8"/>
          <p:cNvSpPr>
            <a:spLocks noGrp="1"/>
          </p:cNvSpPr>
          <p:nvPr>
            <p:ph type="body" sz="quarter" idx="20"/>
          </p:nvPr>
        </p:nvSpPr>
        <p:spPr>
          <a:xfrm>
            <a:off x="6243366"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10"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389793496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502920" y="1665817"/>
            <a:ext cx="553773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8401773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502920" y="320040"/>
            <a:ext cx="11252200" cy="698501"/>
          </a:xfrm>
          <a:prstGeom prst="rect">
            <a:avLst/>
          </a:prstGeom>
        </p:spPr>
        <p:txBody>
          <a:bodyPr vert="horz" lIns="0" tIns="0" rIns="0" bIns="0" rtlCol="0" anchor="t" anchorCtr="0">
            <a:noAutofit/>
          </a:bodyPr>
          <a:lstStyle>
            <a:lvl1pPr>
              <a:defRPr sz="2100"/>
            </a:lvl1pPr>
          </a:lstStyle>
          <a:p>
            <a:r>
              <a:rPr lang="en-US" noProof="0"/>
              <a:t>Click to edit Master title style</a:t>
            </a:r>
          </a:p>
        </p:txBody>
      </p:sp>
    </p:spTree>
    <p:extLst>
      <p:ext uri="{BB962C8B-B14F-4D97-AF65-F5344CB8AC3E}">
        <p14:creationId xmlns:p14="http://schemas.microsoft.com/office/powerpoint/2010/main" val="121861922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4" hasCustomPrompt="1"/>
          </p:nvPr>
        </p:nvSpPr>
        <p:spPr>
          <a:xfrm>
            <a:off x="9370847" y="4211955"/>
            <a:ext cx="2319503" cy="1725448"/>
          </a:xfrm>
        </p:spPr>
        <p:txBody>
          <a:bodyPr anchor="ctr" anchorCtr="0"/>
          <a:lstStyle>
            <a:lvl1pPr algn="ctr">
              <a:defRPr sz="900">
                <a:solidFill>
                  <a:schemeClr val="bg1"/>
                </a:solidFill>
              </a:defRPr>
            </a:lvl1pPr>
          </a:lstStyle>
          <a:p>
            <a:r>
              <a:rPr lang="en-GB" sz="900"/>
              <a:t>Insert sponsorship mark here</a:t>
            </a:r>
            <a:endParaRPr lang="en-GB"/>
          </a:p>
        </p:txBody>
      </p:sp>
      <p:sp>
        <p:nvSpPr>
          <p:cNvPr id="8" name="Text Placeholder 7"/>
          <p:cNvSpPr>
            <a:spLocks noGrp="1"/>
          </p:cNvSpPr>
          <p:nvPr>
            <p:ph type="body" sz="quarter" idx="15"/>
          </p:nvPr>
        </p:nvSpPr>
        <p:spPr>
          <a:xfrm>
            <a:off x="9370850" y="6018028"/>
            <a:ext cx="2319501" cy="363722"/>
          </a:xfrm>
        </p:spPr>
        <p:txBody>
          <a:bodyPr anchor="b" anchorCtr="0"/>
          <a:lstStyle>
            <a:lvl1pPr>
              <a:lnSpc>
                <a:spcPct val="100000"/>
              </a:lnSpc>
              <a:defRPr sz="950">
                <a:solidFill>
                  <a:schemeClr val="bg1"/>
                </a:solidFill>
              </a:defRPr>
            </a:lvl1pPr>
          </a:lstStyle>
          <a:p>
            <a:pPr lvl="0"/>
            <a:r>
              <a:rPr lang="en-US"/>
              <a:t>Edit Master text styles</a:t>
            </a:r>
          </a:p>
        </p:txBody>
      </p:sp>
      <p:grpSp>
        <p:nvGrpSpPr>
          <p:cNvPr id="20" name="Group 19">
            <a:extLst>
              <a:ext uri="{FF2B5EF4-FFF2-40B4-BE49-F238E27FC236}">
                <a16:creationId xmlns:a16="http://schemas.microsoft.com/office/drawing/2014/main" id="{42709ED3-84FD-4AF8-92AD-CD005917B5F3}"/>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21" name="Oval 5">
              <a:extLst>
                <a:ext uri="{FF2B5EF4-FFF2-40B4-BE49-F238E27FC236}">
                  <a16:creationId xmlns:a16="http://schemas.microsoft.com/office/drawing/2014/main" id="{1F1E0114-F0A7-467B-8A1A-C9A59C2AA2E0}"/>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2" name="Freeform 6">
              <a:extLst>
                <a:ext uri="{FF2B5EF4-FFF2-40B4-BE49-F238E27FC236}">
                  <a16:creationId xmlns:a16="http://schemas.microsoft.com/office/drawing/2014/main" id="{A8FCE242-F1D4-4297-8428-C83E0124989A}"/>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3" name="Rectangle 7">
              <a:extLst>
                <a:ext uri="{FF2B5EF4-FFF2-40B4-BE49-F238E27FC236}">
                  <a16:creationId xmlns:a16="http://schemas.microsoft.com/office/drawing/2014/main" id="{597DD4B4-42AB-452A-A6D6-A8FD20B67557}"/>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4" name="Freeform 8">
              <a:extLst>
                <a:ext uri="{FF2B5EF4-FFF2-40B4-BE49-F238E27FC236}">
                  <a16:creationId xmlns:a16="http://schemas.microsoft.com/office/drawing/2014/main" id="{CAD1AAB6-7E99-4C8E-B4C5-BDE096522D2F}"/>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5" name="Rectangle 9">
              <a:extLst>
                <a:ext uri="{FF2B5EF4-FFF2-40B4-BE49-F238E27FC236}">
                  <a16:creationId xmlns:a16="http://schemas.microsoft.com/office/drawing/2014/main" id="{7910799C-DC81-4B0E-ADDD-5E686F39AF7D}"/>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6" name="Rectangle 10">
              <a:extLst>
                <a:ext uri="{FF2B5EF4-FFF2-40B4-BE49-F238E27FC236}">
                  <a16:creationId xmlns:a16="http://schemas.microsoft.com/office/drawing/2014/main" id="{199BCC0F-2DCD-4F3F-8BE6-577A494B1596}"/>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7" name="Freeform 11">
              <a:extLst>
                <a:ext uri="{FF2B5EF4-FFF2-40B4-BE49-F238E27FC236}">
                  <a16:creationId xmlns:a16="http://schemas.microsoft.com/office/drawing/2014/main" id="{5D7D2CB3-5327-4C8E-B736-C34180802BA5}"/>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8" name="Freeform 12">
              <a:extLst>
                <a:ext uri="{FF2B5EF4-FFF2-40B4-BE49-F238E27FC236}">
                  <a16:creationId xmlns:a16="http://schemas.microsoft.com/office/drawing/2014/main" id="{9A1B8BFD-4FD1-4E20-90DA-ED1431F44A41}"/>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9" name="Freeform 13">
              <a:extLst>
                <a:ext uri="{FF2B5EF4-FFF2-40B4-BE49-F238E27FC236}">
                  <a16:creationId xmlns:a16="http://schemas.microsoft.com/office/drawing/2014/main" id="{287FC850-A3B0-49E6-B45F-D82F1736743F}"/>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Freeform 14">
              <a:extLst>
                <a:ext uri="{FF2B5EF4-FFF2-40B4-BE49-F238E27FC236}">
                  <a16:creationId xmlns:a16="http://schemas.microsoft.com/office/drawing/2014/main" id="{03A54152-E7D9-47BA-81F0-736C9BC5E98D}"/>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
        <p:nvSpPr>
          <p:cNvPr id="19" name="Rectangle 18"/>
          <p:cNvSpPr/>
          <p:nvPr userDrawn="1"/>
        </p:nvSpPr>
        <p:spPr>
          <a:xfrm>
            <a:off x="401742" y="4305052"/>
            <a:ext cx="8825386" cy="193899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800" kern="1200">
                <a:solidFill>
                  <a:schemeClr val="bg1"/>
                </a:solidFill>
                <a:effectLst/>
                <a:latin typeface="+mn-lt"/>
                <a:ea typeface="+mn-ea"/>
                <a:cs typeface="+mn-cs"/>
              </a:rPr>
              <a:t>Deloitte refers to one or more of Deloitte </a:t>
            </a:r>
            <a:r>
              <a:rPr lang="en-US" sz="800" kern="1200" err="1">
                <a:solidFill>
                  <a:schemeClr val="bg1"/>
                </a:solidFill>
                <a:effectLst/>
                <a:latin typeface="+mn-lt"/>
                <a:ea typeface="+mn-ea"/>
                <a:cs typeface="+mn-cs"/>
              </a:rPr>
              <a:t>Touche</a:t>
            </a:r>
            <a:r>
              <a:rPr lang="en-US" sz="800" kern="1200">
                <a:solidFill>
                  <a:schemeClr val="bg1"/>
                </a:solidFill>
                <a:effectLst/>
                <a:latin typeface="+mn-lt"/>
                <a:ea typeface="+mn-ea"/>
                <a:cs typeface="+mn-cs"/>
              </a:rPr>
              <a:t> Tohmatsu Limited (“DTTL”), its global network of member firms, and their related entities (collectively, the “Deloitte organization”). DTTL (also referred to as “Deloitte Global”) and each of its member firms and related entities are legally separate and independent entities, which cannot obligate or bind each other in respect of third parties. DTTL and each DTTL member firm and related entity is liable only for its own acts and omissions, and not those of each other. DTTL does not provide services to clients. Please see </a:t>
            </a:r>
            <a:r>
              <a:rPr lang="en-US" sz="800" kern="1200">
                <a:solidFill>
                  <a:schemeClr val="tx1"/>
                </a:solidFill>
                <a:effectLst/>
                <a:latin typeface="+mn-lt"/>
                <a:ea typeface="+mn-ea"/>
                <a:cs typeface="+mn-cs"/>
                <a:hlinkClick r:id="rId2"/>
              </a:rPr>
              <a:t>www.deloitte.com/about</a:t>
            </a:r>
            <a:r>
              <a:rPr lang="en-US" sz="800" kern="1200">
                <a:solidFill>
                  <a:schemeClr val="tx1"/>
                </a:solidFill>
                <a:effectLst/>
                <a:latin typeface="+mn-lt"/>
                <a:ea typeface="+mn-ea"/>
                <a:cs typeface="+mn-cs"/>
              </a:rPr>
              <a:t> </a:t>
            </a:r>
            <a:r>
              <a:rPr lang="en-US" sz="800" kern="1200">
                <a:solidFill>
                  <a:schemeClr val="bg1"/>
                </a:solidFill>
                <a:effectLst/>
                <a:latin typeface="+mn-lt"/>
                <a:ea typeface="+mn-ea"/>
                <a:cs typeface="+mn-cs"/>
              </a:rPr>
              <a:t>to learn more.</a:t>
            </a:r>
          </a:p>
          <a:p>
            <a:endParaRPr lang="en-US" sz="800" kern="1200">
              <a:solidFill>
                <a:schemeClr val="bg1"/>
              </a:solidFill>
              <a:effectLst/>
              <a:latin typeface="+mn-lt"/>
              <a:ea typeface="+mn-ea"/>
              <a:cs typeface="+mn-cs"/>
            </a:endParaRPr>
          </a:p>
          <a:p>
            <a:r>
              <a:rPr lang="en-US" sz="800" kern="1200">
                <a:solidFill>
                  <a:schemeClr val="bg1"/>
                </a:solidFill>
                <a:effectLst/>
                <a:latin typeface="+mn-lt"/>
                <a:ea typeface="+mn-ea"/>
                <a:cs typeface="+mn-cs"/>
              </a:rPr>
              <a:t>Deloitte is a leading global provider of audit and assurance, consulting, financial advisory, risk advisory, tax and related services. Our global network of member firms and related entities in more than 150 countries and territories (collectively, the “Deloitte organization”) serves four out of five Fortune Global 500® companies. Learn how Deloitte’s approximately 312,000 people make an impact tha</a:t>
            </a:r>
            <a:r>
              <a:rPr lang="en-US" sz="800" kern="1200">
                <a:solidFill>
                  <a:schemeClr val="tx1"/>
                </a:solidFill>
                <a:effectLst/>
                <a:latin typeface="+mn-lt"/>
                <a:ea typeface="+mn-ea"/>
                <a:cs typeface="+mn-cs"/>
              </a:rPr>
              <a:t>t matters at </a:t>
            </a:r>
            <a:r>
              <a:rPr lang="en-US" sz="800" kern="1200">
                <a:solidFill>
                  <a:schemeClr val="tx1"/>
                </a:solidFill>
                <a:effectLst/>
                <a:latin typeface="+mn-lt"/>
                <a:ea typeface="+mn-ea"/>
                <a:cs typeface="+mn-cs"/>
                <a:hlinkClick r:id="rId3"/>
              </a:rPr>
              <a:t>www.deloitte.com</a:t>
            </a:r>
            <a:r>
              <a:rPr lang="en-US" sz="800" kern="1200">
                <a:solidFill>
                  <a:schemeClr val="tx1"/>
                </a:solidFill>
                <a:effectLst/>
                <a:latin typeface="+mn-lt"/>
                <a:ea typeface="+mn-ea"/>
                <a:cs typeface="+mn-cs"/>
              </a:rPr>
              <a:t>.</a:t>
            </a:r>
            <a:endParaRPr lang="en-US" sz="800" kern="1200">
              <a:solidFill>
                <a:schemeClr val="bg1"/>
              </a:solidFill>
              <a:effectLst/>
              <a:latin typeface="+mn-lt"/>
              <a:ea typeface="+mn-ea"/>
              <a:cs typeface="+mn-cs"/>
            </a:endParaRPr>
          </a:p>
          <a:p>
            <a:endParaRPr lang="en-US" sz="800" kern="1200">
              <a:solidFill>
                <a:schemeClr val="bg1"/>
              </a:solidFill>
              <a:effectLst/>
              <a:latin typeface="+mn-lt"/>
              <a:ea typeface="+mn-ea"/>
              <a:cs typeface="+mn-cs"/>
            </a:endParaRPr>
          </a:p>
          <a:p>
            <a:r>
              <a:rPr lang="en-US" sz="800" kern="1200">
                <a:solidFill>
                  <a:schemeClr val="bg1"/>
                </a:solidFill>
                <a:effectLst/>
                <a:latin typeface="+mn-lt"/>
                <a:ea typeface="+mn-ea"/>
                <a:cs typeface="+mn-cs"/>
              </a:rPr>
              <a:t>This communication contains general information only, and none of Deloitte </a:t>
            </a:r>
            <a:r>
              <a:rPr lang="en-US" sz="800" kern="1200" err="1">
                <a:solidFill>
                  <a:schemeClr val="bg1"/>
                </a:solidFill>
                <a:effectLst/>
                <a:latin typeface="+mn-lt"/>
                <a:ea typeface="+mn-ea"/>
                <a:cs typeface="+mn-cs"/>
              </a:rPr>
              <a:t>Touche</a:t>
            </a:r>
            <a:r>
              <a:rPr lang="en-US" sz="800" kern="1200">
                <a:solidFill>
                  <a:schemeClr val="bg1"/>
                </a:solidFill>
                <a:effectLst/>
                <a:latin typeface="+mn-lt"/>
                <a:ea typeface="+mn-ea"/>
                <a:cs typeface="+mn-cs"/>
              </a:rPr>
              <a:t> Tohmatsu Limited (“DTTL”), its global network of member firms or their related entities (collectively, the “Deloitte organization”) is, by means of this communication, rendering professional advice or services. Before making any decision or taking any action that may affect your finances or your business, you should consult a qualified professional adviser. </a:t>
            </a:r>
          </a:p>
          <a:p>
            <a:endParaRPr lang="en-US" sz="800" kern="1200">
              <a:solidFill>
                <a:schemeClr val="bg1"/>
              </a:solidFill>
              <a:effectLst/>
              <a:latin typeface="+mn-lt"/>
              <a:ea typeface="+mn-ea"/>
              <a:cs typeface="+mn-cs"/>
            </a:endParaRPr>
          </a:p>
          <a:p>
            <a:r>
              <a:rPr lang="en-US" sz="800" kern="1200">
                <a:solidFill>
                  <a:schemeClr val="bg1"/>
                </a:solidFill>
                <a:effectLst/>
                <a:latin typeface="+mn-lt"/>
                <a:ea typeface="+mn-ea"/>
                <a:cs typeface="+mn-cs"/>
              </a:rPr>
              <a:t>No representations, warranties or undertakings (express or implied) are given as to the accuracy or completeness of the information in this communication, and none of DTTL, its member firms, related entities, employees or agents shall be liable or responsible for any loss or damage whatsoever arising directly or indirectly in connection with any person relying on this communication. DTTL and each of its member firms, and their related entities, are legally separate and independent entities.</a:t>
            </a:r>
          </a:p>
        </p:txBody>
      </p:sp>
      <p:sp>
        <p:nvSpPr>
          <p:cNvPr id="33" name="TextBox 32"/>
          <p:cNvSpPr txBox="1"/>
          <p:nvPr userDrawn="1"/>
        </p:nvSpPr>
        <p:spPr>
          <a:xfrm>
            <a:off x="6327786" y="6469605"/>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a:solidFill>
                  <a:schemeClr val="bg1"/>
                </a:solidFill>
                <a:latin typeface="Calibri" panose="020F0502020204030204" pitchFamily="34" charset="0"/>
                <a:cs typeface="Calibri" panose="020F0502020204030204" pitchFamily="34" charset="0"/>
              </a:rPr>
              <a:t>Confidential</a:t>
            </a:r>
          </a:p>
        </p:txBody>
      </p:sp>
      <p:sp>
        <p:nvSpPr>
          <p:cNvPr id="34" name="TextBox 33"/>
          <p:cNvSpPr txBox="1"/>
          <p:nvPr userDrawn="1"/>
        </p:nvSpPr>
        <p:spPr>
          <a:xfrm>
            <a:off x="494251" y="6469606"/>
            <a:ext cx="5355168" cy="123111"/>
          </a:xfrm>
          <a:prstGeom prst="rect">
            <a:avLst/>
          </a:prstGeom>
          <a:noFill/>
        </p:spPr>
        <p:txBody>
          <a:bodyPr wrap="square" lIns="0" tIns="0" rIns="0" bIns="0" rtlCol="0">
            <a:spAutoFit/>
          </a:bodyPr>
          <a:lstStyle/>
          <a:p>
            <a:r>
              <a:rPr lang="fr-FR" sz="800" kern="1200">
                <a:solidFill>
                  <a:schemeClr val="bg1"/>
                </a:solidFill>
                <a:effectLst/>
                <a:latin typeface="+mn-lt"/>
                <a:ea typeface="+mn-ea"/>
                <a:cs typeface="+mn-cs"/>
              </a:rPr>
              <a:t>© 2020,</a:t>
            </a:r>
            <a:r>
              <a:rPr lang="fr-FR" sz="800" kern="1200" baseline="0">
                <a:solidFill>
                  <a:schemeClr val="bg1"/>
                </a:solidFill>
                <a:effectLst/>
                <a:latin typeface="+mn-lt"/>
                <a:ea typeface="+mn-ea"/>
                <a:cs typeface="+mn-cs"/>
              </a:rPr>
              <a:t> Deloitte Tax &amp; Consulting, SARL</a:t>
            </a:r>
            <a:endParaRPr lang="en-GB" sz="800" kern="1200">
              <a:solidFill>
                <a:schemeClr val="bg1"/>
              </a:solidFill>
              <a:effectLst/>
              <a:latin typeface="+mn-lt"/>
              <a:ea typeface="+mn-ea"/>
              <a:cs typeface="+mn-cs"/>
            </a:endParaRPr>
          </a:p>
        </p:txBody>
      </p:sp>
    </p:spTree>
    <p:extLst>
      <p:ext uri="{BB962C8B-B14F-4D97-AF65-F5344CB8AC3E}">
        <p14:creationId xmlns:p14="http://schemas.microsoft.com/office/powerpoint/2010/main" val="1555430604"/>
      </p:ext>
    </p:extLst>
  </p:cSld>
  <p:clrMapOvr>
    <a:masterClrMapping/>
  </p:clrMapOvr>
  <p:hf hd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p14="http://schemas.microsoft.com/office/powerpoint/2010/main" val="1801334463"/>
      </p:ext>
    </p:extLst>
  </p:cSld>
  <p:clrMapOvr>
    <a:masterClrMapping/>
  </p:clrMapOvr>
  <p:transition>
    <p:fade/>
  </p:transition>
  <p:extLst>
    <p:ext uri="{DCECCB84-F9BA-43D5-87BE-67443E8EF086}">
      <p15:sldGuideLst xmlns:p15="http://schemas.microsoft.com/office/powerpoint/2012/main">
        <p15:guide id="1" orient="horz" pos="4088">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24/02/24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366786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07058-1BE9-4D4B-90E8-AE091EB05F95}" type="datetimeFigureOut">
              <a:rPr lang="en-GB" smtClean="0"/>
              <a:t>24/02/2024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282166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t>24/02/2024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3366157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t>24/02/2024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t>‹N›</a:t>
            </a:fld>
            <a:endParaRPr lang="en-GB"/>
          </a:p>
        </p:txBody>
      </p:sp>
    </p:spTree>
    <p:extLst>
      <p:ext uri="{BB962C8B-B14F-4D97-AF65-F5344CB8AC3E}">
        <p14:creationId xmlns:p14="http://schemas.microsoft.com/office/powerpoint/2010/main" val="570111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tags" Target="../tags/tag1.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oleObject" Target="../embeddings/oleObject1.bin"/><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theme" Target="../theme/theme2.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807058-1BE9-4D4B-90E8-AE091EB05F95}" type="datetimeFigureOut">
              <a:rPr lang="en-GB" smtClean="0"/>
              <a:t>24/02/2024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C7105C-7040-487A-863A-78565C0ED3C8}" type="slidenum">
              <a:rPr lang="en-GB" smtClean="0"/>
              <a:t>‹N›</a:t>
            </a:fld>
            <a:endParaRPr lang="en-GB"/>
          </a:p>
        </p:txBody>
      </p:sp>
    </p:spTree>
    <p:extLst>
      <p:ext uri="{BB962C8B-B14F-4D97-AF65-F5344CB8AC3E}">
        <p14:creationId xmlns:p14="http://schemas.microsoft.com/office/powerpoint/2010/main" val="3306578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58"/>
            </p:custDataLst>
            <p:extLst>
              <p:ext uri="{D42A27DB-BD31-4B8C-83A1-F6EECF244321}">
                <p14:modId xmlns:p14="http://schemas.microsoft.com/office/powerpoint/2010/main" val="249801886"/>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59" imgW="270" imgH="270" progId="TCLayout.ActiveDocument.1">
                  <p:embed/>
                </p:oleObj>
              </mc:Choice>
              <mc:Fallback>
                <p:oleObj name="think-cell Slide" r:id="rId59" imgW="270" imgH="270" progId="TCLayout.ActiveDocument.1">
                  <p:embed/>
                  <p:pic>
                    <p:nvPicPr>
                      <p:cNvPr id="4" name="Object 3" hidden="1"/>
                      <p:cNvPicPr/>
                      <p:nvPr/>
                    </p:nvPicPr>
                    <p:blipFill>
                      <a:blip r:embed="rId60"/>
                      <a:stretch>
                        <a:fillRect/>
                      </a:stretch>
                    </p:blipFill>
                    <p:spPr>
                      <a:xfrm>
                        <a:off x="2118"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501651" y="317501"/>
            <a:ext cx="11188700" cy="309820"/>
          </a:xfrm>
          <a:prstGeom prst="rect">
            <a:avLst/>
          </a:prstGeom>
        </p:spPr>
        <p:txBody>
          <a:bodyPr vert="horz" lIns="0" tIns="0" rIns="0" bIns="0" rtlCol="0" anchor="t" anchorCtr="0">
            <a:noAutofit/>
          </a:bodyPr>
          <a:lstStyle/>
          <a:p>
            <a:r>
              <a:rPr lang="en-US" noProof="0"/>
              <a:t>Click to edit Master title style</a:t>
            </a:r>
          </a:p>
        </p:txBody>
      </p:sp>
      <p:sp>
        <p:nvSpPr>
          <p:cNvPr id="19" name="Text Placeholder 18"/>
          <p:cNvSpPr>
            <a:spLocks noGrp="1"/>
          </p:cNvSpPr>
          <p:nvPr>
            <p:ph type="body" idx="1"/>
          </p:nvPr>
        </p:nvSpPr>
        <p:spPr>
          <a:xfrm>
            <a:off x="501650" y="1665289"/>
            <a:ext cx="11188700" cy="4716462"/>
          </a:xfrm>
          <a:prstGeom prst="rect">
            <a:avLst/>
          </a:prstGeom>
        </p:spPr>
        <p:txBody>
          <a:bodyPr vert="horz" lIns="0" tIns="0" rIns="0" bIns="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TextBox 2"/>
          <p:cNvSpPr txBox="1"/>
          <p:nvPr/>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71446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953" r:id="rId56"/>
  </p:sldLayoutIdLst>
  <p:transition>
    <p:fade/>
  </p:transition>
  <p:hf hdr="0" dt="0"/>
  <p:txStyles>
    <p:title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p:titleStyle>
    <p:bodyStyle>
      <a:lvl1pPr marL="0" indent="0" algn="l" defTabSz="914400" rtl="0" eaLnBrk="1" latinLnBrk="0" hangingPunct="1">
        <a:spcBef>
          <a:spcPts val="0"/>
        </a:spcBef>
        <a:spcAft>
          <a:spcPts val="1000"/>
        </a:spcAft>
        <a:buSzPct val="100000"/>
        <a:buFont typeface="Arial" panose="020B0604020202020204" pitchFamily="34" charset="0"/>
        <a:buNone/>
        <a:defRPr sz="1300" b="0" kern="1200">
          <a:solidFill>
            <a:schemeClr val="tx1"/>
          </a:solidFill>
          <a:latin typeface="+mn-lt"/>
          <a:ea typeface="+mn-ea"/>
          <a:cs typeface="Calibri Light" panose="020F0302020204030204" pitchFamily="34" charset="0"/>
        </a:defRPr>
      </a:lvl1pPr>
      <a:lvl2pPr marL="0" indent="0" algn="l" defTabSz="914400" rtl="0" eaLnBrk="1" latinLnBrk="0" hangingPunct="1">
        <a:spcBef>
          <a:spcPts val="0"/>
        </a:spcBef>
        <a:spcAft>
          <a:spcPts val="1000"/>
        </a:spcAft>
        <a:buClrTx/>
        <a:buSzPct val="100000"/>
        <a:buFont typeface="Arial"/>
        <a:buNone/>
        <a:defRPr lang="en-US" sz="1300" b="1" kern="1200" dirty="0" smtClean="0">
          <a:solidFill>
            <a:schemeClr val="tx1"/>
          </a:solidFill>
          <a:latin typeface="+mj-lt"/>
          <a:ea typeface="+mn-ea"/>
          <a:cs typeface="Calibri Light" panose="020F0302020204030204" pitchFamily="34" charset="0"/>
        </a:defRPr>
      </a:lvl2pPr>
      <a:lvl3pPr marL="176400" indent="-176400" algn="l" defTabSz="914400" rtl="0" eaLnBrk="1" latinLnBrk="0" hangingPunct="1">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4">
          <p15:clr>
            <a:srgbClr val="F26B43"/>
          </p15:clr>
        </p15:guide>
        <p15:guide id="3" orient="horz" pos="4020">
          <p15:clr>
            <a:srgbClr val="F26B43"/>
          </p15:clr>
        </p15:guide>
        <p15:guide id="4" pos="237">
          <p15:clr>
            <a:srgbClr val="F26B43"/>
          </p15:clr>
        </p15:guide>
        <p15:guide id="5" pos="5523">
          <p15:clr>
            <a:srgbClr val="F26B43"/>
          </p15:clr>
        </p15:guide>
        <p15:guide id="7" orient="horz" pos="200">
          <p15:clr>
            <a:srgbClr val="F26B43"/>
          </p15:clr>
        </p15:guide>
        <p15:guide id="8" orient="horz" pos="4080">
          <p15:clr>
            <a:srgbClr val="F26B43"/>
          </p15:clr>
        </p15:guide>
        <p15:guide id="10" pos="3721">
          <p15:clr>
            <a:srgbClr val="F26B43"/>
          </p15:clr>
        </p15:guide>
        <p15:guide id="11" orient="horz" pos="236">
          <p15:clr>
            <a:srgbClr val="F26B43"/>
          </p15:clr>
        </p15:guide>
        <p15:guide id="12" pos="1022">
          <p15:clr>
            <a:srgbClr val="F26B43"/>
          </p15:clr>
        </p15:guide>
        <p15:guide id="13" pos="1137">
          <p15:clr>
            <a:srgbClr val="F26B43"/>
          </p15:clr>
        </p15:guide>
        <p15:guide id="14" pos="1920">
          <p15:clr>
            <a:srgbClr val="F26B43"/>
          </p15:clr>
        </p15:guide>
        <p15:guide id="15" pos="2033">
          <p15:clr>
            <a:srgbClr val="F26B43"/>
          </p15:clr>
        </p15:guide>
        <p15:guide id="16" pos="4620">
          <p15:clr>
            <a:srgbClr val="F26B43"/>
          </p15:clr>
        </p15:guide>
        <p15:guide id="17" pos="2823">
          <p15:clr>
            <a:srgbClr val="F26B43"/>
          </p15:clr>
        </p15:guide>
        <p15:guide id="18" pos="2937">
          <p15:clr>
            <a:srgbClr val="F26B43"/>
          </p15:clr>
        </p15:guide>
        <p15:guide id="19" pos="2880">
          <p15:clr>
            <a:srgbClr val="F26B43"/>
          </p15:clr>
        </p15:guide>
        <p15:guide id="20" pos="4734">
          <p15:clr>
            <a:srgbClr val="F26B43"/>
          </p15:clr>
        </p15:guide>
        <p15:guide id="22" orient="horz" pos="640">
          <p15:clr>
            <a:srgbClr val="F26B43"/>
          </p15:clr>
        </p15:guide>
        <p15:guide id="23" pos="5098">
          <p15:clr>
            <a:srgbClr val="F26B43"/>
          </p15:clr>
        </p15:guide>
        <p15:guide id="24" orient="horz" pos="2160">
          <p15:clr>
            <a:srgbClr val="F26B43"/>
          </p15:clr>
        </p15:guide>
        <p15:guide id="25" orient="horz" pos="3968">
          <p15:clr>
            <a:srgbClr val="F26B43"/>
          </p15:clr>
        </p15:guide>
        <p15:guide id="26" pos="296">
          <p15:clr>
            <a:srgbClr val="F26B43"/>
          </p15:clr>
        </p15:guide>
        <p15:guide id="27" pos="7384">
          <p15:clr>
            <a:srgbClr val="F26B43"/>
          </p15:clr>
        </p15:guide>
        <p15:guide id="28" orient="horz" pos="1071">
          <p15:clr>
            <a:srgbClr val="F26B43"/>
          </p15:clr>
        </p15:guide>
        <p15:guide id="29" orient="horz" pos="245">
          <p15:clr>
            <a:srgbClr val="F26B43"/>
          </p15:clr>
        </p15:guide>
        <p15:guide id="30" orient="horz" pos="4081">
          <p15:clr>
            <a:srgbClr val="F26B43"/>
          </p15:clr>
        </p15:guide>
        <p15:guide id="31" pos="4986">
          <p15:clr>
            <a:srgbClr val="F26B43"/>
          </p15:clr>
        </p15:guide>
        <p15:guide id="32" pos="1382">
          <p15:clr>
            <a:srgbClr val="F26B43"/>
          </p15:clr>
        </p15:guide>
        <p15:guide id="33" pos="1496">
          <p15:clr>
            <a:srgbClr val="F26B43"/>
          </p15:clr>
        </p15:guide>
        <p15:guide id="34" pos="2581">
          <p15:clr>
            <a:srgbClr val="F26B43"/>
          </p15:clr>
        </p15:guide>
        <p15:guide id="35" pos="2695">
          <p15:clr>
            <a:srgbClr val="F26B43"/>
          </p15:clr>
        </p15:guide>
        <p15:guide id="36" pos="6185">
          <p15:clr>
            <a:srgbClr val="F26B43"/>
          </p15:clr>
        </p15:guide>
        <p15:guide id="37" pos="3783">
          <p15:clr>
            <a:srgbClr val="F26B43"/>
          </p15:clr>
        </p15:guide>
        <p15:guide id="38" pos="3896">
          <p15:clr>
            <a:srgbClr val="F26B43"/>
          </p15:clr>
        </p15:guide>
        <p15:guide id="39" pos="3840">
          <p15:clr>
            <a:srgbClr val="F26B43"/>
          </p15:clr>
        </p15:guide>
        <p15:guide id="40" pos="6299">
          <p15:clr>
            <a:srgbClr val="F26B43"/>
          </p15:clr>
        </p15:guide>
        <p15:guide id="41" orient="horz" pos="1049">
          <p15:clr>
            <a:srgbClr val="F26B43"/>
          </p15:clr>
        </p15:guide>
        <p15:guide id="42" orient="horz" pos="641">
          <p15:clr>
            <a:srgbClr val="F26B43"/>
          </p15:clr>
        </p15:guide>
        <p15:guide id="43" orient="horz" pos="2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jpeg"/><Relationship Id="rId7" Type="http://schemas.openxmlformats.org/officeDocument/2006/relationships/hyperlink" Target="https://climate.ec.europa.eu/eu-action/european-green-deal/european-climate-law_en"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jpeg"/><Relationship Id="rId7" Type="http://schemas.openxmlformats.org/officeDocument/2006/relationships/diagramData" Target="../diagrams/data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microsoft.com/office/2007/relationships/diagramDrawing" Target="../diagrams/drawing1.xml"/><Relationship Id="rId5" Type="http://schemas.openxmlformats.org/officeDocument/2006/relationships/image" Target="../media/image4.png"/><Relationship Id="rId10" Type="http://schemas.openxmlformats.org/officeDocument/2006/relationships/diagramColors" Target="../diagrams/colors1.xml"/><Relationship Id="rId4" Type="http://schemas.openxmlformats.org/officeDocument/2006/relationships/image" Target="../media/image3.jpeg"/><Relationship Id="rId9"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5.svg"/><Relationship Id="rId4" Type="http://schemas.openxmlformats.org/officeDocument/2006/relationships/image" Target="../media/image3.jpeg"/><Relationship Id="rId9"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jpeg"/><Relationship Id="rId7"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10" Type="http://schemas.openxmlformats.org/officeDocument/2006/relationships/image" Target="../media/image15.svg"/><Relationship Id="rId4" Type="http://schemas.openxmlformats.org/officeDocument/2006/relationships/image" Target="../media/image4.pn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2.jpeg"/><Relationship Id="rId7" Type="http://schemas.openxmlformats.org/officeDocument/2006/relationships/diagramData" Target="../diagrams/data2.xml"/><Relationship Id="rId12"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microsoft.com/office/2007/relationships/diagramDrawing" Target="../diagrams/drawing2.xml"/><Relationship Id="rId5" Type="http://schemas.openxmlformats.org/officeDocument/2006/relationships/image" Target="../media/image4.png"/><Relationship Id="rId10" Type="http://schemas.openxmlformats.org/officeDocument/2006/relationships/diagramColors" Target="../diagrams/colors2.xml"/><Relationship Id="rId4" Type="http://schemas.openxmlformats.org/officeDocument/2006/relationships/image" Target="../media/image3.jpeg"/><Relationship Id="rId9"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eg"/><Relationship Id="rId7" Type="http://schemas.openxmlformats.org/officeDocument/2006/relationships/hyperlink" Target="file:///C:/Users/CRESANA/AppData/Local/Microsoft/Windows/INetCache/Content.Outlook/I750B3UI/0https:/eur-lex.europa.eu/legal-content/EN/TXT/%3furi=CELEX:52021DC0800"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image" Target="../media/image22.png"/><Relationship Id="rId3" Type="http://schemas.openxmlformats.org/officeDocument/2006/relationships/image" Target="../media/image2.jpeg"/><Relationship Id="rId7" Type="http://schemas.openxmlformats.org/officeDocument/2006/relationships/diagramData" Target="../diagrams/data3.xml"/><Relationship Id="rId12"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microsoft.com/office/2007/relationships/diagramDrawing" Target="../diagrams/drawing3.xml"/><Relationship Id="rId5" Type="http://schemas.openxmlformats.org/officeDocument/2006/relationships/image" Target="../media/image4.png"/><Relationship Id="rId10" Type="http://schemas.openxmlformats.org/officeDocument/2006/relationships/diagramColors" Target="../diagrams/colors3.xml"/><Relationship Id="rId4" Type="http://schemas.openxmlformats.org/officeDocument/2006/relationships/image" Target="../media/image3.jpeg"/><Relationship Id="rId9"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image" Target="../media/image2.jpeg"/><Relationship Id="rId7" Type="http://schemas.openxmlformats.org/officeDocument/2006/relationships/diagramData" Target="../diagrams/data4.xm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11" Type="http://schemas.microsoft.com/office/2007/relationships/diagramDrawing" Target="../diagrams/drawing4.xml"/><Relationship Id="rId5" Type="http://schemas.openxmlformats.org/officeDocument/2006/relationships/image" Target="../media/image4.png"/><Relationship Id="rId10" Type="http://schemas.openxmlformats.org/officeDocument/2006/relationships/diagramColors" Target="../diagrams/colors4.xml"/><Relationship Id="rId4" Type="http://schemas.openxmlformats.org/officeDocument/2006/relationships/image" Target="../media/image3.jpeg"/><Relationship Id="rId9" Type="http://schemas.openxmlformats.org/officeDocument/2006/relationships/diagramQuickStyle" Target="../diagrams/quickStyle4.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image" Target="../media/image2.jpeg"/><Relationship Id="rId7" Type="http://schemas.openxmlformats.org/officeDocument/2006/relationships/diagramData" Target="../diagrams/data5.xm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11" Type="http://schemas.microsoft.com/office/2007/relationships/diagramDrawing" Target="../diagrams/drawing5.xml"/><Relationship Id="rId5" Type="http://schemas.openxmlformats.org/officeDocument/2006/relationships/image" Target="../media/image4.png"/><Relationship Id="rId10" Type="http://schemas.openxmlformats.org/officeDocument/2006/relationships/diagramColors" Target="../diagrams/colors5.xml"/><Relationship Id="rId4" Type="http://schemas.openxmlformats.org/officeDocument/2006/relationships/image" Target="../media/image3.jpeg"/><Relationship Id="rId9"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image" Target="../media/image2.jpeg"/><Relationship Id="rId7" Type="http://schemas.openxmlformats.org/officeDocument/2006/relationships/diagramData" Target="../diagrams/data6.xm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11" Type="http://schemas.microsoft.com/office/2007/relationships/diagramDrawing" Target="../diagrams/drawing6.xml"/><Relationship Id="rId5" Type="http://schemas.openxmlformats.org/officeDocument/2006/relationships/image" Target="../media/image4.png"/><Relationship Id="rId10" Type="http://schemas.openxmlformats.org/officeDocument/2006/relationships/diagramColors" Target="../diagrams/colors6.xml"/><Relationship Id="rId4" Type="http://schemas.openxmlformats.org/officeDocument/2006/relationships/image" Target="../media/image3.jpeg"/><Relationship Id="rId9" Type="http://schemas.openxmlformats.org/officeDocument/2006/relationships/diagramQuickStyle" Target="../diagrams/quickStyle6.xml"/></Relationships>
</file>

<file path=ppt/slides/_rels/slide34.xml.rels><?xml version="1.0" encoding="UTF-8" standalone="yes"?>
<Relationships xmlns="http://schemas.openxmlformats.org/package/2006/relationships"><Relationship Id="rId8" Type="http://schemas.openxmlformats.org/officeDocument/2006/relationships/hyperlink" Target="https://www.isda.org/book/eu-uk-emissions-allowance-transaction-documents/" TargetMode="External"/><Relationship Id="rId3" Type="http://schemas.openxmlformats.org/officeDocument/2006/relationships/image" Target="../media/image2.jpeg"/><Relationship Id="rId7"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hyperlink" Target="https://www.isda.org/book/revised-us-emissions-allowance-transaction-document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image" Target="../media/image2.jpeg"/><Relationship Id="rId7" Type="http://schemas.openxmlformats.org/officeDocument/2006/relationships/diagramData" Target="../diagrams/data7.xm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11" Type="http://schemas.microsoft.com/office/2007/relationships/diagramDrawing" Target="../diagrams/drawing7.xml"/><Relationship Id="rId5" Type="http://schemas.openxmlformats.org/officeDocument/2006/relationships/image" Target="../media/image4.png"/><Relationship Id="rId10" Type="http://schemas.openxmlformats.org/officeDocument/2006/relationships/diagramColors" Target="../diagrams/colors7.xml"/><Relationship Id="rId4" Type="http://schemas.openxmlformats.org/officeDocument/2006/relationships/image" Target="../media/image3.jpeg"/><Relationship Id="rId9"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8" Type="http://schemas.openxmlformats.org/officeDocument/2006/relationships/hyperlink" Target="https://www.theice.com/products/219/Brent-Crude-Futures" TargetMode="External"/><Relationship Id="rId3" Type="http://schemas.openxmlformats.org/officeDocument/2006/relationships/image" Target="../media/image2.jpeg"/><Relationship Id="rId7" Type="http://schemas.openxmlformats.org/officeDocument/2006/relationships/hyperlink" Target="https://www.theice.com/products/Futures-Options" TargetMode="External"/><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25.png"/><Relationship Id="rId4" Type="http://schemas.openxmlformats.org/officeDocument/2006/relationships/image" Target="../media/image3.jpeg"/><Relationship Id="rId9"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jpeg"/><Relationship Id="rId7"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jpeg"/><Relationship Id="rId7"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8" Type="http://schemas.openxmlformats.org/officeDocument/2006/relationships/hyperlink" Target="https://ec.europa.eu/clima/eu-action/eu-emissions-trading-system-eu-ets_en" TargetMode="External"/><Relationship Id="rId13" Type="http://schemas.openxmlformats.org/officeDocument/2006/relationships/hyperlink" Target="https://www.refinitiv.com/content/dam/marketing/en_us/documents/reports/carbon-market-survey-2021.pdf" TargetMode="External"/><Relationship Id="rId3" Type="http://schemas.openxmlformats.org/officeDocument/2006/relationships/image" Target="../media/image2.jpeg"/><Relationship Id="rId7" Type="http://schemas.openxmlformats.org/officeDocument/2006/relationships/hyperlink" Target="https://ec.europa.eu/clima/eu-action/climate-strategies-targets_en" TargetMode="External"/><Relationship Id="rId12" Type="http://schemas.openxmlformats.org/officeDocument/2006/relationships/hyperlink" Target="https://www.iaee.org/en/publications/newsletterdl.aspx?id=282" TargetMode="External"/><Relationship Id="rId17" Type="http://schemas.openxmlformats.org/officeDocument/2006/relationships/hyperlink" Target="https://www.theice.com/index" TargetMode="External"/><Relationship Id="rId2" Type="http://schemas.openxmlformats.org/officeDocument/2006/relationships/image" Target="../media/image5.png"/><Relationship Id="rId16" Type="http://schemas.openxmlformats.org/officeDocument/2006/relationships/hyperlink" Target="https://www.eex.com/en/" TargetMode="External"/><Relationship Id="rId1" Type="http://schemas.openxmlformats.org/officeDocument/2006/relationships/slideLayout" Target="../slideLayouts/slideLayout67.xml"/><Relationship Id="rId6" Type="http://schemas.openxmlformats.org/officeDocument/2006/relationships/image" Target="../media/image7.png"/><Relationship Id="rId11" Type="http://schemas.openxmlformats.org/officeDocument/2006/relationships/hyperlink" Target="https://www.ieta.org/resources/MarketOversightWG/MiFID%20II%20Briefing_final_29_10.pdf" TargetMode="External"/><Relationship Id="rId5" Type="http://schemas.openxmlformats.org/officeDocument/2006/relationships/image" Target="../media/image4.png"/><Relationship Id="rId15" Type="http://schemas.openxmlformats.org/officeDocument/2006/relationships/hyperlink" Target="https://www.bankingsupervision.europa.eu/ecb/pub/pdf/ssm.202011finalguideonclimate-relatedandenvironmentalrisks~58213f6564.en.pdf" TargetMode="External"/><Relationship Id="rId10" Type="http://schemas.openxmlformats.org/officeDocument/2006/relationships/hyperlink" Target="https://www.isda.org/a/soigE/Role-of-Derivatives-in-Carbon-Markets.pdf" TargetMode="External"/><Relationship Id="rId4" Type="http://schemas.openxmlformats.org/officeDocument/2006/relationships/image" Target="../media/image3.jpeg"/><Relationship Id="rId9" Type="http://schemas.openxmlformats.org/officeDocument/2006/relationships/hyperlink" Target="https://ec.europa.eu/clima/system/files/2017-03/ets_handbook_en.pdf" TargetMode="External"/><Relationship Id="rId14" Type="http://schemas.openxmlformats.org/officeDocument/2006/relationships/hyperlink" Target="https://www.ecologic.eu/11022"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jpeg"/><Relationship Id="rId7"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2.jpeg"/><Relationship Id="rId7" Type="http://schemas.openxmlformats.org/officeDocument/2006/relationships/image" Target="../media/image37.png"/><Relationship Id="rId12" Type="http://schemas.openxmlformats.org/officeDocument/2006/relationships/image" Target="../media/image42.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41.png"/><Relationship Id="rId5" Type="http://schemas.openxmlformats.org/officeDocument/2006/relationships/image" Target="../media/image4.png"/><Relationship Id="rId10" Type="http://schemas.openxmlformats.org/officeDocument/2006/relationships/image" Target="../media/image40.svg"/><Relationship Id="rId4" Type="http://schemas.openxmlformats.org/officeDocument/2006/relationships/image" Target="../media/image3.jpeg"/><Relationship Id="rId9"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jpeg"/><Relationship Id="rId7" Type="http://schemas.openxmlformats.org/officeDocument/2006/relationships/image" Target="../media/image4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46.svg"/></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1.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2.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69.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2.jpeg"/><Relationship Id="rId7"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hyperlink" Target="https://icapcarbonaction.com/en/news/updated-european-council-agrees-55-2030-target-commission-propose-ets-revisions-june-2021"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71.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2.jpeg"/><Relationship Id="rId7"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58.svg"/><Relationship Id="rId4" Type="http://schemas.openxmlformats.org/officeDocument/2006/relationships/image" Target="../media/image3.jpeg"/><Relationship Id="rId9" Type="http://schemas.openxmlformats.org/officeDocument/2006/relationships/image" Target="../media/image57.png"/></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7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0.png"/></Relationships>
</file>

<file path=ppt/slides/_rels/slide7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62.png"/><Relationship Id="rId4" Type="http://schemas.openxmlformats.org/officeDocument/2006/relationships/image" Target="../media/image3.jpeg"/><Relationship Id="rId9" Type="http://schemas.openxmlformats.org/officeDocument/2006/relationships/image" Target="../media/image61.png"/></Relationships>
</file>

<file path=ppt/slides/_rels/slide7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3.png"/></Relationships>
</file>

<file path=ppt/slides/_rels/slide7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4.png"/></Relationships>
</file>

<file path=ppt/slides/_rels/slide7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5.png"/></Relationships>
</file>

<file path=ppt/slides/_rels/slide7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hyperlink" Target="https://climate.ec.europa.eu/eu-action/european-green-deal/delivering-european-green-deal/social-climate-fund_en" TargetMode="External"/><Relationship Id="rId3" Type="http://schemas.openxmlformats.org/officeDocument/2006/relationships/image" Target="../media/image2.jpeg"/><Relationship Id="rId7" Type="http://schemas.openxmlformats.org/officeDocument/2006/relationships/hyperlink" Target="https://icapcarbonaction.com/ets_system/118"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hyperlink" Target="https://cinea.ec.europa.eu/programmes/innovation-fund_en" TargetMode="External"/></Relationships>
</file>

<file path=ppt/slides/_rels/slide8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6.png"/></Relationships>
</file>

<file path=ppt/slides/_rels/slide8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7.png"/></Relationships>
</file>

<file path=ppt/slides/_rels/slide8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68.png"/></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84.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2.jpeg"/><Relationship Id="rId7" Type="http://schemas.openxmlformats.org/officeDocument/2006/relationships/image" Target="../media/image69.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8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8" Type="http://schemas.openxmlformats.org/officeDocument/2006/relationships/hyperlink" Target="https://icapcarbonaction.com/en/news/eu-adopts-landmark-ets-reforms-and-new-policies-meet-2030-target" TargetMode="External"/><Relationship Id="rId3" Type="http://schemas.openxmlformats.org/officeDocument/2006/relationships/image" Target="../media/image2.jpeg"/><Relationship Id="rId7" Type="http://schemas.openxmlformats.org/officeDocument/2006/relationships/hyperlink" Target="https://taxation-customs.ec.europa.eu/system/files/2023-08/C_2023_5512_1_EN_ACT_part1_v6.pdf"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ec.europa.eu/clima/system/files/2021-10/policy_ets_allowances_bm_curve_factsheets_en.pdf" TargetMode="External"/><Relationship Id="rId5" Type="http://schemas.openxmlformats.org/officeDocument/2006/relationships/image" Target="../media/image4.png"/><Relationship Id="rId10" Type="http://schemas.openxmlformats.org/officeDocument/2006/relationships/hyperlink" Target="https://www.consilium.europa.eu/en/press/press-releases/2023/04/25/fit-for-55-council-adopts-key-pieces-of-legislation-delivering-on-2030-climate-targets/" TargetMode="External"/><Relationship Id="rId4" Type="http://schemas.openxmlformats.org/officeDocument/2006/relationships/image" Target="../media/image3.jpeg"/><Relationship Id="rId9" Type="http://schemas.openxmlformats.org/officeDocument/2006/relationships/hyperlink" Target="https://www.consilium.europa.eu/en/infographics/fit-for-55-social-climate-fun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486355F-3005-4F04-805F-557D6A1547EE}"/>
              </a:ext>
            </a:extLst>
          </p:cNvPr>
          <p:cNvSpPr txBox="1">
            <a:spLocks/>
          </p:cNvSpPr>
          <p:nvPr/>
        </p:nvSpPr>
        <p:spPr>
          <a:xfrm>
            <a:off x="765544" y="3444483"/>
            <a:ext cx="10668236" cy="88242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t>Technical session on EU-ETS revision, CBAM, carbon pricing </a:t>
            </a:r>
          </a:p>
          <a:p>
            <a:pPr algn="ctr"/>
            <a:r>
              <a:rPr lang="en-US" sz="2400" b="1" dirty="0"/>
              <a:t>and  Art. 6 Paris Agreement</a:t>
            </a:r>
            <a:br>
              <a:rPr lang="en-US" sz="2400" dirty="0"/>
            </a:br>
            <a:r>
              <a:rPr lang="en-US" sz="2400" i="1" dirty="0"/>
              <a:t>EU-ETS: expected development  revision</a:t>
            </a:r>
            <a:r>
              <a:rPr lang="it-IT" sz="1050" b="1" dirty="0">
                <a:effectLst/>
                <a:latin typeface="Helvetica Neue" panose="02000503000000020004" pitchFamily="2" charset="0"/>
              </a:rPr>
              <a:t> </a:t>
            </a:r>
            <a:endParaRPr lang="it-IT" sz="1050" dirty="0">
              <a:effectLst/>
              <a:latin typeface="Helvetica Neue" panose="02000503000000020004" pitchFamily="2" charset="0"/>
            </a:endParaRPr>
          </a:p>
          <a:p>
            <a:pPr algn="ctr"/>
            <a:endParaRPr lang="it-IT" sz="2400" i="1" dirty="0"/>
          </a:p>
        </p:txBody>
      </p:sp>
      <p:sp>
        <p:nvSpPr>
          <p:cNvPr id="5" name="Sottotitolo 2">
            <a:extLst>
              <a:ext uri="{FF2B5EF4-FFF2-40B4-BE49-F238E27FC236}">
                <a16:creationId xmlns:a16="http://schemas.microsoft.com/office/drawing/2014/main" id="{4734F9A8-1B6E-44C0-8490-B906F2127A77}"/>
              </a:ext>
            </a:extLst>
          </p:cNvPr>
          <p:cNvSpPr txBox="1">
            <a:spLocks/>
          </p:cNvSpPr>
          <p:nvPr/>
        </p:nvSpPr>
        <p:spPr>
          <a:xfrm>
            <a:off x="1613330" y="4586751"/>
            <a:ext cx="9144000" cy="717872"/>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dirty="0"/>
              <a:t>Pietro Valaguzza</a:t>
            </a:r>
          </a:p>
          <a:p>
            <a:pPr marL="0" indent="0" algn="ctr">
              <a:buNone/>
            </a:pPr>
            <a:r>
              <a:rPr lang="it-IT" dirty="0"/>
              <a:t>1° of March 2024</a:t>
            </a:r>
          </a:p>
          <a:p>
            <a:pPr marL="0" indent="0" algn="ctr">
              <a:buNone/>
            </a:pPr>
            <a:endParaRPr lang="it-IT" dirty="0"/>
          </a:p>
          <a:p>
            <a:endParaRPr lang="it-IT" dirty="0"/>
          </a:p>
        </p:txBody>
      </p:sp>
      <p:pic>
        <p:nvPicPr>
          <p:cNvPr id="6" name="Immagine 16" descr="ISPRA - Istituto Superiore per la Protezione e la Ricerca Ambientale">
            <a:extLst>
              <a:ext uri="{FF2B5EF4-FFF2-40B4-BE49-F238E27FC236}">
                <a16:creationId xmlns:a16="http://schemas.microsoft.com/office/drawing/2014/main" id="{290D8130-2141-4CBB-B01B-4E8C48F4B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4024" y="5991626"/>
            <a:ext cx="1331246" cy="606783"/>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04811766-8AFA-445A-87CC-637B9F3E4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9953" y="6110420"/>
            <a:ext cx="2661960" cy="518564"/>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53A19AF1-D323-4533-9FBC-9F1449958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5894" y="6110420"/>
            <a:ext cx="1685307" cy="479441"/>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a:extLst>
              <a:ext uri="{FF2B5EF4-FFF2-40B4-BE49-F238E27FC236}">
                <a16:creationId xmlns:a16="http://schemas.microsoft.com/office/drawing/2014/main" id="{AAAA6272-A321-4098-88E2-A6631CCBDE4A}"/>
              </a:ext>
            </a:extLst>
          </p:cNvPr>
          <p:cNvSpPr txBox="1">
            <a:spLocks/>
          </p:cNvSpPr>
          <p:nvPr/>
        </p:nvSpPr>
        <p:spPr>
          <a:xfrm>
            <a:off x="1487639" y="1251303"/>
            <a:ext cx="9144000" cy="1933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71755">
              <a:spcAft>
                <a:spcPts val="0"/>
              </a:spcAft>
            </a:pPr>
            <a:r>
              <a:rPr lang="en-GB" sz="3200" b="1" err="1"/>
              <a:t>Türkiye</a:t>
            </a:r>
            <a:r>
              <a:rPr lang="en-GB" sz="3200" b="1"/>
              <a:t>: Advancing EU-</a:t>
            </a:r>
            <a:r>
              <a:rPr lang="en-GB" sz="3200" b="1" err="1"/>
              <a:t>Türkiye</a:t>
            </a:r>
            <a:r>
              <a:rPr lang="en-GB" sz="3200" b="1"/>
              <a:t> high-level dialogue </a:t>
            </a:r>
          </a:p>
          <a:p>
            <a:pPr marR="71755">
              <a:spcAft>
                <a:spcPts val="0"/>
              </a:spcAft>
            </a:pPr>
            <a:r>
              <a:rPr lang="en-GB" sz="3200" b="1"/>
              <a:t>on climate action including technical exchanges and trainings on EU ETS</a:t>
            </a:r>
          </a:p>
          <a:p>
            <a:pPr marR="71755">
              <a:spcAft>
                <a:spcPts val="0"/>
              </a:spcAft>
            </a:pPr>
            <a:r>
              <a:rPr lang="en-US" sz="1800" i="1"/>
              <a:t>This activity is part of the European Union Climate Dialogues Project (EUCDs)</a:t>
            </a:r>
            <a:endParaRPr lang="fr-FR" sz="1800" i="1"/>
          </a:p>
        </p:txBody>
      </p:sp>
      <p:pic>
        <p:nvPicPr>
          <p:cNvPr id="11" name="Immagine 7">
            <a:extLst>
              <a:ext uri="{FF2B5EF4-FFF2-40B4-BE49-F238E27FC236}">
                <a16:creationId xmlns:a16="http://schemas.microsoft.com/office/drawing/2014/main" id="{6E82DA52-E5F4-4AF4-B68D-C51A2402B5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3738" y="206977"/>
            <a:ext cx="2907798" cy="914402"/>
          </a:xfrm>
          <a:prstGeom prst="rect">
            <a:avLst/>
          </a:prstGeom>
        </p:spPr>
      </p:pic>
      <p:pic>
        <p:nvPicPr>
          <p:cNvPr id="12" name="Immagine 3">
            <a:extLst>
              <a:ext uri="{FF2B5EF4-FFF2-40B4-BE49-F238E27FC236}">
                <a16:creationId xmlns:a16="http://schemas.microsoft.com/office/drawing/2014/main" id="{EF794C6E-E38B-49A4-8D50-5A39AE633022}"/>
              </a:ext>
            </a:extLst>
          </p:cNvPr>
          <p:cNvPicPr>
            <a:picLocks noChangeAspect="1"/>
          </p:cNvPicPr>
          <p:nvPr/>
        </p:nvPicPr>
        <p:blipFill>
          <a:blip r:embed="rId6"/>
          <a:stretch>
            <a:fillRect/>
          </a:stretch>
        </p:blipFill>
        <p:spPr>
          <a:xfrm>
            <a:off x="0" y="151001"/>
            <a:ext cx="4100788" cy="854200"/>
          </a:xfrm>
          <a:prstGeom prst="rect">
            <a:avLst/>
          </a:prstGeom>
        </p:spPr>
      </p:pic>
      <p:sp>
        <p:nvSpPr>
          <p:cNvPr id="13" name="Sottotitolo 2">
            <a:extLst>
              <a:ext uri="{FF2B5EF4-FFF2-40B4-BE49-F238E27FC236}">
                <a16:creationId xmlns:a16="http://schemas.microsoft.com/office/drawing/2014/main" id="{4734F9A8-1B6E-44C0-8490-B906F2127A77}"/>
              </a:ext>
            </a:extLst>
          </p:cNvPr>
          <p:cNvSpPr txBox="1">
            <a:spLocks/>
          </p:cNvSpPr>
          <p:nvPr/>
        </p:nvSpPr>
        <p:spPr>
          <a:xfrm>
            <a:off x="50051" y="5562244"/>
            <a:ext cx="12019176" cy="2905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i="1"/>
              <a:t>This publication was funded by the European Union. Its contents are the sole responsibility of the author and do not necessarily reflect the views of the European Union</a:t>
            </a:r>
            <a:endParaRPr lang="it-IT" sz="1400" i="1"/>
          </a:p>
          <a:p>
            <a:pPr marL="0" indent="0" algn="ctr">
              <a:buNone/>
            </a:pPr>
            <a:endParaRPr lang="it-IT" sz="1400" i="1"/>
          </a:p>
          <a:p>
            <a:endParaRPr lang="it-IT"/>
          </a:p>
        </p:txBody>
      </p:sp>
    </p:spTree>
    <p:extLst>
      <p:ext uri="{BB962C8B-B14F-4D97-AF65-F5344CB8AC3E}">
        <p14:creationId xmlns:p14="http://schemas.microsoft.com/office/powerpoint/2010/main" val="1240431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93500" y="2556236"/>
            <a:ext cx="7874358"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fontAlgn="base"/>
            <a:r>
              <a:rPr lang="en-US" sz="1400" b="1" i="0" dirty="0">
                <a:effectLst/>
                <a:latin typeface="Calibri" panose="020F0502020204030204" pitchFamily="34" charset="0"/>
                <a:cs typeface="Calibri" panose="020F0502020204030204" pitchFamily="34" charset="0"/>
              </a:rPr>
              <a:t>EU ETS cap, trajectory, and rebasing</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To achieve the target of at least 55% net reduction in greenhouse gas emissions below 1990 levels by 2030, as outlined in the </a:t>
            </a:r>
            <a:r>
              <a:rPr lang="en-US" sz="1400" b="0" i="0" u="none" strike="noStrike" dirty="0">
                <a:effectLst/>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European Climate Law</a:t>
            </a:r>
            <a:r>
              <a:rPr lang="en-US" sz="1400" b="0" i="0" dirty="0">
                <a:effectLst/>
                <a:latin typeface="Calibri" panose="020F0502020204030204" pitchFamily="34" charset="0"/>
                <a:cs typeface="Calibri" panose="020F0502020204030204" pitchFamily="34" charset="0"/>
              </a:rPr>
              <a:t>, co-legislators committed to greater emissions reductions under the EU ETS, setting a target of 62% below 2005 levels by 2030. This is an increase compared to the 61% target originally proposed by the European Commission in the “Fit for 55” proposal, and a significant increase from the previous 43% target. To accomplish this, the reform raises the linear reduction factor (LRF) from 2.2% to 4.3% from 2024-2027 and to 4.4% from 2028-2030. Furthermore, the reform includes two one-off ‘</a:t>
            </a:r>
            <a:r>
              <a:rPr lang="en-US" sz="1400" b="0" i="0" dirty="0" err="1">
                <a:effectLst/>
                <a:latin typeface="Calibri" panose="020F0502020204030204" pitchFamily="34" charset="0"/>
                <a:cs typeface="Calibri" panose="020F0502020204030204" pitchFamily="34" charset="0"/>
              </a:rPr>
              <a:t>rebasings</a:t>
            </a:r>
            <a:r>
              <a:rPr lang="en-US" sz="1400" b="0" i="0" dirty="0">
                <a:effectLst/>
                <a:latin typeface="Calibri" panose="020F0502020204030204" pitchFamily="34" charset="0"/>
                <a:cs typeface="Calibri" panose="020F0502020204030204" pitchFamily="34" charset="0"/>
              </a:rPr>
              <a:t>’ of the cap, reducing it by 90 million allowances in 2024 and an additional 27 million in 2026.</a:t>
            </a:r>
          </a:p>
          <a:p>
            <a:pPr algn="just" fontAlgn="base"/>
            <a:endParaRPr lang="en-US" sz="1400" b="0" i="0" dirty="0">
              <a:effectLst/>
              <a:latin typeface="Calibri" panose="020F0502020204030204" pitchFamily="34" charset="0"/>
              <a:cs typeface="Calibri" panose="020F0502020204030204" pitchFamily="34" charset="0"/>
            </a:endParaRPr>
          </a:p>
          <a:p>
            <a:pPr algn="just" fontAlgn="base"/>
            <a:r>
              <a:rPr lang="en-US" sz="1400" b="1" i="0" dirty="0">
                <a:effectLst/>
                <a:latin typeface="Calibri" panose="020F0502020204030204" pitchFamily="34" charset="0"/>
                <a:cs typeface="Calibri" panose="020F0502020204030204" pitchFamily="34" charset="0"/>
              </a:rPr>
              <a:t>Carbon Border Adjustment Mechanism (CBAM)</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To address higher risks of carbon leakage in light of increased climate ambition within the EU, the Council and Parliament agreed on a phase-in plan for CBAM to price imported goods based on their embedded emissions. Starting in 2026, importers in sectors covered by CBAM (cement, aluminum, fertilizers, electricity, hydrogen, iron and steel, along with some precursors and downstream products) will be required to surrender newly created CBAM certificates equivalent to the embedded emissions of their products. In contrast to the original Commission proposal, indirect emissions from electricity and heat will also be covered for cement and fertilizers.</a:t>
            </a:r>
          </a:p>
          <a:p>
            <a:pPr algn="just" fontAlgn="base"/>
            <a:r>
              <a:rPr lang="en-US" sz="1400" b="0" i="0" dirty="0">
                <a:effectLst/>
                <a:latin typeface="Calibri" panose="020F0502020204030204" pitchFamily="34" charset="0"/>
                <a:cs typeface="Calibri" panose="020F0502020204030204" pitchFamily="34" charset="0"/>
              </a:rPr>
              <a:t>The CBAM phase-in plan gradually ceases the free allocation of EU ETS allowances over a nine-year period (from 2026 to 2034) for sectors covered by CBAM. The phase-out of free allocation will begin at a slow rate before accelerating towards the end of the period. It will also correspond directly to the CBAM phase-in, so that during the transition period CBAM will only apply to the proportion of emissions that are not subject to free allocation under the EU ETS.</a:t>
            </a:r>
          </a:p>
        </p:txBody>
      </p:sp>
      <p:pic>
        <p:nvPicPr>
          <p:cNvPr id="6" name="Immagine 5" descr="Immagine che contiene testo, design, schermata&#10;&#10;Descrizione generata automaticamente">
            <a:extLst>
              <a:ext uri="{FF2B5EF4-FFF2-40B4-BE49-F238E27FC236}">
                <a16:creationId xmlns:a16="http://schemas.microsoft.com/office/drawing/2014/main" id="{70D118FA-2B57-75EE-0D26-0F6E5947E6B7}"/>
              </a:ext>
            </a:extLst>
          </p:cNvPr>
          <p:cNvPicPr>
            <a:picLocks noChangeAspect="1"/>
          </p:cNvPicPr>
          <p:nvPr/>
        </p:nvPicPr>
        <p:blipFill rotWithShape="1">
          <a:blip r:embed="rId8">
            <a:extLst>
              <a:ext uri="{28A0092B-C50C-407E-A947-70E740481C1C}">
                <a14:useLocalDpi xmlns:a14="http://schemas.microsoft.com/office/drawing/2010/main" val="0"/>
              </a:ext>
            </a:extLst>
          </a:blip>
          <a:srcRect t="20209" b="60836"/>
          <a:stretch/>
        </p:blipFill>
        <p:spPr>
          <a:xfrm>
            <a:off x="8657731" y="741459"/>
            <a:ext cx="2701522" cy="3052018"/>
          </a:xfrm>
          <a:prstGeom prst="rect">
            <a:avLst/>
          </a:prstGeom>
        </p:spPr>
      </p:pic>
      <p:sp>
        <p:nvSpPr>
          <p:cNvPr id="9" name="Title 1">
            <a:extLst>
              <a:ext uri="{FF2B5EF4-FFF2-40B4-BE49-F238E27FC236}">
                <a16:creationId xmlns:a16="http://schemas.microsoft.com/office/drawing/2014/main" id="{C3EC0619-A8B5-A5ED-AC13-0564C962E2EA}"/>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p>
          <a:p>
            <a:pPr marL="88900">
              <a:defRPr/>
            </a:pPr>
            <a:r>
              <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EU ETS</a:t>
            </a:r>
          </a:p>
          <a:p>
            <a:pPr marL="88900">
              <a:defRPr/>
            </a:pPr>
            <a:endParaRPr lang="it-IT" sz="240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425024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CasellaDiTesto 2">
            <a:extLst>
              <a:ext uri="{FF2B5EF4-FFF2-40B4-BE49-F238E27FC236}">
                <a16:creationId xmlns:a16="http://schemas.microsoft.com/office/drawing/2014/main" id="{B918DA26-BAF3-8DD4-F07F-548831AB5B0A}"/>
              </a:ext>
            </a:extLst>
          </p:cNvPr>
          <p:cNvSpPr txBox="1"/>
          <p:nvPr/>
        </p:nvSpPr>
        <p:spPr>
          <a:xfrm>
            <a:off x="217323" y="1577465"/>
            <a:ext cx="11509105" cy="4154984"/>
          </a:xfrm>
          <a:prstGeom prst="rect">
            <a:avLst/>
          </a:prstGeom>
          <a:noFill/>
        </p:spPr>
        <p:txBody>
          <a:bodyPr wrap="square">
            <a:spAutoFit/>
          </a:bodyPr>
          <a:lstStyle/>
          <a:p>
            <a:pPr algn="just">
              <a:spcBef>
                <a:spcPts val="600"/>
              </a:spcBef>
              <a:spcAft>
                <a:spcPts val="600"/>
              </a:spcAft>
              <a:tabLst>
                <a:tab pos="540385" algn="l"/>
              </a:tabLst>
            </a:pPr>
            <a:r>
              <a:rPr lang="en-US" sz="1400" u="sng" dirty="0">
                <a:effectLst/>
                <a:latin typeface="Calibri" panose="020F0502020204030204" pitchFamily="34" charset="0"/>
                <a:ea typeface="Malgun Gothic" panose="020B0503020000020004" pitchFamily="34" charset="-127"/>
                <a:cs typeface="Calibri" panose="020F0502020204030204" pitchFamily="34" charset="0"/>
              </a:rPr>
              <a:t>PHASE FOUR (2021-2030)</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b="1" dirty="0">
                <a:effectLst/>
                <a:latin typeface="Calibri" panose="020F0502020204030204" pitchFamily="34" charset="0"/>
                <a:ea typeface="Malgun Gothic" panose="020B0503020000020004" pitchFamily="34" charset="-127"/>
                <a:cs typeface="Calibri" panose="020F0502020204030204" pitchFamily="34" charset="0"/>
              </a:rPr>
              <a:t>CAP</a:t>
            </a:r>
            <a:r>
              <a:rPr lang="en-US" sz="1400" dirty="0">
                <a:effectLst/>
                <a:latin typeface="Calibri" panose="020F0502020204030204" pitchFamily="34" charset="0"/>
                <a:ea typeface="Malgun Gothic" panose="020B0503020000020004" pitchFamily="34" charset="-127"/>
                <a:cs typeface="Calibri" panose="020F0502020204030204" pitchFamily="34" charset="0"/>
              </a:rPr>
              <a:t>: A single EU-wide cap for stationary installations set for 2021 at 1,572 MtCO2e</a:t>
            </a:r>
            <a:r>
              <a:rPr lang="en-US" sz="1400" i="1" dirty="0">
                <a:effectLst/>
                <a:latin typeface="Calibri" panose="020F0502020204030204" pitchFamily="34" charset="0"/>
                <a:ea typeface="Malgun Gothic" panose="020B0503020000020004" pitchFamily="34" charset="-127"/>
                <a:cs typeface="Calibri" panose="020F0502020204030204" pitchFamily="34" charset="0"/>
              </a:rPr>
              <a:t>. A linear cap reduction factor of 2,2% (of 2008-2012 baseline emissions) applies to both stationary sources and the aviation sector each year. This translates into a year-on-year reduction of the cap by 43 million allowances. </a:t>
            </a:r>
            <a:r>
              <a:rPr lang="en-US" sz="1400" dirty="0">
                <a:effectLst/>
                <a:latin typeface="Calibri" panose="020F0502020204030204" pitchFamily="34" charset="0"/>
                <a:ea typeface="Malgun Gothic" panose="020B0503020000020004" pitchFamily="34" charset="-127"/>
                <a:cs typeface="Calibri" panose="020F0502020204030204" pitchFamily="34" charset="0"/>
              </a:rPr>
              <a:t>The linear reduction factor does not have a sunset clause and the cap will continue to decline beyond 2030. Starting 2021, emissions from UK entities previously covered by the EU ETS are no longer considered in the cap. However, pursuant to Article 9 and Annex 4 of the Protocol on Ireland/Northern Ireland, the cap trajectory in Phase 4 does account for emissions from electricity generators in Northern Ireland and decreases thereafter. </a:t>
            </a:r>
          </a:p>
          <a:p>
            <a:pPr algn="just">
              <a:spcBef>
                <a:spcPts val="600"/>
              </a:spcBef>
              <a:spcAft>
                <a:spcPts val="600"/>
              </a:spcAft>
              <a:tabLst>
                <a:tab pos="540385" algn="l"/>
              </a:tabLst>
            </a:pPr>
            <a:r>
              <a:rPr lang="en-US" sz="1400" b="1" i="0" dirty="0">
                <a:effectLst/>
                <a:latin typeface="Calibri" panose="020F0502020204030204" pitchFamily="34" charset="0"/>
                <a:cs typeface="Calibri" panose="020F0502020204030204" pitchFamily="34" charset="0"/>
              </a:rPr>
              <a:t>REFORM: To accomplish this, the reform raises the linear reduction factor (LRF) from 2.2% to 4.3% from 2024-2027 and to 4.4% from 2028-2030. Furthermore, the reform includes two one-off ‘</a:t>
            </a:r>
            <a:r>
              <a:rPr lang="en-US" sz="1400" b="1" i="0" dirty="0" err="1">
                <a:effectLst/>
                <a:latin typeface="Calibri" panose="020F0502020204030204" pitchFamily="34" charset="0"/>
                <a:cs typeface="Calibri" panose="020F0502020204030204" pitchFamily="34" charset="0"/>
              </a:rPr>
              <a:t>rebasings</a:t>
            </a:r>
            <a:r>
              <a:rPr lang="en-US" sz="1400" b="1" i="0" dirty="0">
                <a:effectLst/>
                <a:latin typeface="Calibri" panose="020F0502020204030204" pitchFamily="34" charset="0"/>
                <a:cs typeface="Calibri" panose="020F0502020204030204" pitchFamily="34" charset="0"/>
              </a:rPr>
              <a:t>’ of the cap, reducing it by 90 million allowances in 2024 and an additional 27 million in 2026.</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b="1" dirty="0">
                <a:effectLst/>
                <a:latin typeface="Calibri" panose="020F0502020204030204" pitchFamily="34" charset="0"/>
                <a:ea typeface="Malgun Gothic" panose="020B0503020000020004" pitchFamily="34" charset="-127"/>
                <a:cs typeface="Calibri" panose="020F0502020204030204" pitchFamily="34" charset="0"/>
              </a:rPr>
              <a:t>ALLOCATION</a:t>
            </a:r>
            <a:r>
              <a:rPr lang="en-US" sz="1400" dirty="0">
                <a:effectLst/>
                <a:latin typeface="Calibri" panose="020F0502020204030204" pitchFamily="34" charset="0"/>
                <a:ea typeface="Malgun Gothic" panose="020B0503020000020004" pitchFamily="34" charset="-127"/>
                <a:cs typeface="Calibri" panose="020F0502020204030204" pitchFamily="34" charset="0"/>
              </a:rPr>
              <a:t>: Manufacturing/Industry: Benchmarking is the key for allocation in Phase IV. Currently there are 54 benchmarks (52 product and 2 so-called fallback approaches based on heat and fuel) elaborated based on extensive technical work and consultations with various stakeholders. A product benchmark is based on the average </a:t>
            </a:r>
            <a:r>
              <a:rPr lang="en-US" sz="1400" dirty="0">
                <a:effectLst/>
                <a:latin typeface="Calibri" panose="020F0502020204030204" pitchFamily="34" charset="0"/>
                <a:ea typeface="Times New Roman" panose="02020603050405020304" pitchFamily="18" charset="0"/>
                <a:cs typeface="Calibri" panose="020F0502020204030204" pitchFamily="34" charset="0"/>
              </a:rPr>
              <a:t>greenhouse gas emissions of the best performing 10% of the installations producing that product in the EU and EEA-EFTA states. The benchmarks are based on the principle of one product = one benchmark. Consequently, the methodology does not vary according to the technology or fuel used, the size of an installation or its geographical location. Installations that meet the benchmarks and are therefore among the most efficient in the EU will, in principle, receive a bigger amount of EUA to cover their emissions.</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Installations that do not reach the benchmarks will receive fewer EUA than they need. These installations will have to reduce their emissions or buy additional allowances credits to cover their emissions, either combine previous options.</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Title 1">
            <a:extLst>
              <a:ext uri="{FF2B5EF4-FFF2-40B4-BE49-F238E27FC236}">
                <a16:creationId xmlns:a16="http://schemas.microsoft.com/office/drawing/2014/main" id="{BD6F4E0B-8B55-AE72-3316-7C7A3057C71F}"/>
              </a:ext>
            </a:extLst>
          </p:cNvPr>
          <p:cNvSpPr txBox="1">
            <a:spLocks/>
          </p:cNvSpPr>
          <p:nvPr/>
        </p:nvSpPr>
        <p:spPr bwMode="gray">
          <a:xfrm>
            <a:off x="345776"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4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lvl="0" algn="just"/>
            <a:r>
              <a:rPr lang="en-US"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CAP</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811853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BD6F4E0B-8B55-AE72-3316-7C7A3057C71F}"/>
              </a:ext>
            </a:extLst>
          </p:cNvPr>
          <p:cNvSpPr txBox="1">
            <a:spLocks/>
          </p:cNvSpPr>
          <p:nvPr/>
        </p:nvSpPr>
        <p:spPr bwMode="gray">
          <a:xfrm>
            <a:off x="345776"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4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lvl="0" algn="just"/>
            <a:r>
              <a:rPr lang="en-US"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CAP</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2" name="Diagram 6">
            <a:extLst>
              <a:ext uri="{FF2B5EF4-FFF2-40B4-BE49-F238E27FC236}">
                <a16:creationId xmlns:a16="http://schemas.microsoft.com/office/drawing/2014/main" id="{2C3AFA23-A063-4D0F-7AE1-C57B796AC926}"/>
              </a:ext>
            </a:extLst>
          </p:cNvPr>
          <p:cNvGraphicFramePr/>
          <p:nvPr>
            <p:extLst>
              <p:ext uri="{D42A27DB-BD31-4B8C-83A1-F6EECF244321}">
                <p14:modId xmlns:p14="http://schemas.microsoft.com/office/powerpoint/2010/main" val="178537411"/>
              </p:ext>
            </p:extLst>
          </p:nvPr>
        </p:nvGraphicFramePr>
        <p:xfrm>
          <a:off x="2449298" y="979875"/>
          <a:ext cx="8408276" cy="52689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029440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10607"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CBAM</a:t>
            </a:r>
          </a:p>
          <a:p>
            <a:pPr algn="just"/>
            <a:r>
              <a:rPr lang="it-IT"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SCOPE AND LINK WITH EU ETS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itle 1">
            <a:extLst>
              <a:ext uri="{FF2B5EF4-FFF2-40B4-BE49-F238E27FC236}">
                <a16:creationId xmlns:a16="http://schemas.microsoft.com/office/drawing/2014/main" id="{A2870204-8BF0-7FA8-5E3C-09443BC8685A}"/>
              </a:ext>
            </a:extLst>
          </p:cNvPr>
          <p:cNvSpPr txBox="1">
            <a:spLocks/>
          </p:cNvSpPr>
          <p:nvPr/>
        </p:nvSpPr>
        <p:spPr bwMode="gray">
          <a:xfrm>
            <a:off x="316720" y="1785411"/>
            <a:ext cx="11245740" cy="2160364"/>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l" fontAlgn="base"/>
            <a:r>
              <a:rPr lang="en-US" sz="1400" b="1" dirty="0">
                <a:cs typeface="Calibri" panose="020F0502020204030204" pitchFamily="34" charset="0"/>
              </a:rPr>
              <a:t>CBAM AT A GLANCE</a:t>
            </a:r>
            <a:endParaRPr lang="en-US" sz="1400" b="0" i="0" dirty="0">
              <a:effectLst/>
              <a:cs typeface="Calibri" panose="020F0502020204030204" pitchFamily="34" charset="0"/>
            </a:endParaRPr>
          </a:p>
          <a:p>
            <a:pPr algn="just">
              <a:lnSpc>
                <a:spcPts val="1599"/>
              </a:lnSpc>
            </a:pPr>
            <a:r>
              <a:rPr lang="en-US" sz="1400" dirty="0">
                <a:solidFill>
                  <a:srgbClr val="000000"/>
                </a:solidFill>
              </a:rPr>
              <a:t>Carbon Border Adjustment Mechanism (CBAM)</a:t>
            </a:r>
          </a:p>
          <a:p>
            <a:pPr algn="just">
              <a:lnSpc>
                <a:spcPts val="1599"/>
              </a:lnSpc>
            </a:pPr>
            <a:endParaRPr lang="en-US" sz="1400" dirty="0">
              <a:solidFill>
                <a:srgbClr val="000000"/>
              </a:solidFill>
            </a:endParaRPr>
          </a:p>
          <a:p>
            <a:pPr algn="just">
              <a:lnSpc>
                <a:spcPts val="1599"/>
              </a:lnSpc>
            </a:pPr>
            <a:r>
              <a:rPr lang="en-US" sz="1400" dirty="0">
                <a:solidFill>
                  <a:srgbClr val="000000"/>
                </a:solidFill>
              </a:rPr>
              <a:t>To address higher risks of carbon leakage in light of increased climate ambition within the EU, the Council and Parliament agreed on a phase-in plan for CBAM to price imported goods based on their embedded emissions. Starting in 2026, importers in sectors covered by CBAM (cement, aluminum, fertilizers, electricity, hydrogen, iron and steel, along with some precursors and downstream products) will be required to surrender newly created CBAM certificates equivalent to the embedded emissions of their products. In contrast to the original Commission proposal, indirect emissions from electricity and heat will also be covered for cement and fertilizers.</a:t>
            </a:r>
          </a:p>
          <a:p>
            <a:pPr algn="just">
              <a:lnSpc>
                <a:spcPts val="1599"/>
              </a:lnSpc>
            </a:pPr>
            <a:r>
              <a:rPr lang="en-US" sz="1400" dirty="0">
                <a:solidFill>
                  <a:srgbClr val="000000"/>
                </a:solidFill>
              </a:rPr>
              <a:t>The CBAM phase-in plan gradually ceases the free allocation of EU ETS allowances over a nine-year period (from 2026 to 2034) for sectors covered by CBAM. The phase-out of free allocation will begin at a slow rate before accelerating towards the end of the period. It will also correspond directly to the CBAM phase-in, so that during the transition period CBAM will only apply to the proportion of emissions that are not subject to free allocation under the EU ETS.</a:t>
            </a:r>
          </a:p>
        </p:txBody>
      </p:sp>
      <p:sp>
        <p:nvSpPr>
          <p:cNvPr id="2" name="CasellaDiTesto 1">
            <a:extLst>
              <a:ext uri="{FF2B5EF4-FFF2-40B4-BE49-F238E27FC236}">
                <a16:creationId xmlns:a16="http://schemas.microsoft.com/office/drawing/2014/main" id="{BD3C7CA8-A4BD-E00C-60D4-CBF08E6F83FA}"/>
              </a:ext>
            </a:extLst>
          </p:cNvPr>
          <p:cNvSpPr txBox="1"/>
          <p:nvPr/>
        </p:nvSpPr>
        <p:spPr>
          <a:xfrm>
            <a:off x="205100" y="4398761"/>
            <a:ext cx="5474043" cy="1169551"/>
          </a:xfrm>
          <a:prstGeom prst="rect">
            <a:avLst/>
          </a:prstGeom>
          <a:noFill/>
        </p:spPr>
        <p:txBody>
          <a:bodyPr wrap="square" rtlCol="0">
            <a:spAutoFit/>
          </a:bodyPr>
          <a:lstStyle/>
          <a:p>
            <a:pPr algn="just"/>
            <a:r>
              <a:rPr lang="en-US" sz="1400" dirty="0">
                <a:solidFill>
                  <a:srgbClr val="000000"/>
                </a:solidFill>
              </a:rPr>
              <a:t>The CBAM Regulation is a key component of the European Green Deal and the 'Fit for 55' package, which aims to reduce greenhouse gas emissions by at least 55% compared to 1990 levels by 2030 and achieve climate neutrality by 2050.</a:t>
            </a:r>
          </a:p>
          <a:p>
            <a:pPr algn="just"/>
            <a:endParaRPr lang="en-US" sz="1400" dirty="0">
              <a:cs typeface="Calibri" panose="020F0502020204030204" pitchFamily="34" charset="0"/>
            </a:endParaRPr>
          </a:p>
        </p:txBody>
      </p:sp>
      <p:sp>
        <p:nvSpPr>
          <p:cNvPr id="4" name="Freeform 13">
            <a:extLst>
              <a:ext uri="{FF2B5EF4-FFF2-40B4-BE49-F238E27FC236}">
                <a16:creationId xmlns:a16="http://schemas.microsoft.com/office/drawing/2014/main" id="{FDEB7AC6-4B84-9C36-7A54-B33A6240C7F5}"/>
              </a:ext>
            </a:extLst>
          </p:cNvPr>
          <p:cNvSpPr/>
          <p:nvPr/>
        </p:nvSpPr>
        <p:spPr>
          <a:xfrm>
            <a:off x="6088416" y="4058091"/>
            <a:ext cx="5474043" cy="1734301"/>
          </a:xfrm>
          <a:custGeom>
            <a:avLst/>
            <a:gdLst/>
            <a:ahLst/>
            <a:cxnLst/>
            <a:rect l="l" t="t" r="r" b="b"/>
            <a:pathLst>
              <a:path w="4355464" h="1275967">
                <a:moveTo>
                  <a:pt x="0" y="0"/>
                </a:moveTo>
                <a:lnTo>
                  <a:pt x="4355465" y="0"/>
                </a:lnTo>
                <a:lnTo>
                  <a:pt x="4355465" y="1275967"/>
                </a:lnTo>
                <a:lnTo>
                  <a:pt x="0" y="1275967"/>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1840413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10607"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CBAM</a:t>
            </a:r>
          </a:p>
          <a:p>
            <a:pPr algn="just"/>
            <a:r>
              <a:rPr lang="it-IT"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SCOPE AND LINK WITH EU ETS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itle 1">
            <a:extLst>
              <a:ext uri="{FF2B5EF4-FFF2-40B4-BE49-F238E27FC236}">
                <a16:creationId xmlns:a16="http://schemas.microsoft.com/office/drawing/2014/main" id="{A2870204-8BF0-7FA8-5E3C-09443BC8685A}"/>
              </a:ext>
            </a:extLst>
          </p:cNvPr>
          <p:cNvSpPr txBox="1">
            <a:spLocks/>
          </p:cNvSpPr>
          <p:nvPr/>
        </p:nvSpPr>
        <p:spPr bwMode="gray">
          <a:xfrm>
            <a:off x="316720" y="1592907"/>
            <a:ext cx="11245740" cy="3713638"/>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fontAlgn="base"/>
            <a:r>
              <a:rPr lang="en-US" sz="1400" b="1" i="0" dirty="0">
                <a:effectLst/>
                <a:cs typeface="Calibri" panose="020F0502020204030204" pitchFamily="34" charset="0"/>
              </a:rPr>
              <a:t>CBAM vs EU ETS</a:t>
            </a:r>
            <a:endParaRPr lang="en-US" sz="1400" b="0" i="0" dirty="0">
              <a:effectLst/>
              <a:cs typeface="Calibri" panose="020F0502020204030204" pitchFamily="34" charset="0"/>
            </a:endParaRPr>
          </a:p>
          <a:p>
            <a:pPr algn="just">
              <a:lnSpc>
                <a:spcPts val="1699"/>
              </a:lnSpc>
            </a:pPr>
            <a:endParaRPr lang="en-US" sz="1400" dirty="0">
              <a:solidFill>
                <a:srgbClr val="000000"/>
              </a:solidFill>
            </a:endParaRPr>
          </a:p>
          <a:p>
            <a:pPr algn="just">
              <a:lnSpc>
                <a:spcPts val="1500"/>
              </a:lnSpc>
            </a:pPr>
            <a:r>
              <a:rPr lang="en-US" sz="1400" dirty="0">
                <a:solidFill>
                  <a:srgbClr val="000000"/>
                </a:solidFill>
              </a:rPr>
              <a:t>CBAM and the EU ETS have similarities as both establish the price of greenhouse gas emissions using allowances or certificates. </a:t>
            </a:r>
          </a:p>
          <a:p>
            <a:pPr algn="just">
              <a:lnSpc>
                <a:spcPts val="1500"/>
              </a:lnSpc>
            </a:pPr>
            <a:r>
              <a:rPr lang="en-US" sz="1400" dirty="0">
                <a:solidFill>
                  <a:srgbClr val="000000"/>
                </a:solidFill>
              </a:rPr>
              <a:t>However, they are separate systems that interact with each other.</a:t>
            </a:r>
          </a:p>
          <a:p>
            <a:pPr algn="just">
              <a:lnSpc>
                <a:spcPts val="1500"/>
              </a:lnSpc>
            </a:pPr>
            <a:endParaRPr lang="en-US" sz="1400" dirty="0">
              <a:solidFill>
                <a:srgbClr val="000000"/>
              </a:solidFill>
            </a:endParaRPr>
          </a:p>
          <a:p>
            <a:pPr algn="just">
              <a:lnSpc>
                <a:spcPts val="1500"/>
              </a:lnSpc>
            </a:pPr>
            <a:r>
              <a:rPr lang="en-US" sz="1400" dirty="0">
                <a:solidFill>
                  <a:srgbClr val="000000"/>
                </a:solidFill>
              </a:rPr>
              <a:t>The main differences are as follows:</a:t>
            </a:r>
          </a:p>
          <a:p>
            <a:pPr marL="323850" lvl="1" indent="-161925" algn="just">
              <a:lnSpc>
                <a:spcPts val="1500"/>
              </a:lnSpc>
              <a:buFont typeface="Arial"/>
              <a:buChar char="•"/>
            </a:pPr>
            <a:r>
              <a:rPr lang="en-US" sz="1400" dirty="0">
                <a:solidFill>
                  <a:srgbClr val="000000"/>
                </a:solidFill>
              </a:rPr>
              <a:t>CBAM applies to goods imported into the Union, while the EU ETS applies to installations within the Union;</a:t>
            </a:r>
          </a:p>
          <a:p>
            <a:pPr marL="323850" lvl="1" indent="-161925" algn="just">
              <a:lnSpc>
                <a:spcPts val="1500"/>
              </a:lnSpc>
              <a:buFont typeface="Arial"/>
              <a:buChar char="•"/>
            </a:pPr>
            <a:r>
              <a:rPr lang="en-US" sz="1400" dirty="0">
                <a:solidFill>
                  <a:srgbClr val="000000"/>
                </a:solidFill>
              </a:rPr>
              <a:t>There is no cap on the quantity of CBAM certificates;</a:t>
            </a:r>
          </a:p>
          <a:p>
            <a:pPr marL="323850" lvl="1" indent="-161925" algn="just">
              <a:lnSpc>
                <a:spcPts val="1500"/>
              </a:lnSpc>
              <a:buFont typeface="Arial"/>
              <a:buChar char="•"/>
            </a:pPr>
            <a:r>
              <a:rPr lang="en-US" sz="1400" dirty="0">
                <a:solidFill>
                  <a:srgbClr val="000000"/>
                </a:solidFill>
              </a:rPr>
              <a:t>CBAM certificates are not "tradable";</a:t>
            </a:r>
          </a:p>
          <a:p>
            <a:pPr marL="323850" lvl="1" indent="-161925" algn="just">
              <a:lnSpc>
                <a:spcPts val="1500"/>
              </a:lnSpc>
              <a:buFont typeface="Arial"/>
              <a:buChar char="•"/>
            </a:pPr>
            <a:r>
              <a:rPr lang="en-US" sz="1400" dirty="0">
                <a:solidFill>
                  <a:srgbClr val="000000"/>
                </a:solidFill>
              </a:rPr>
              <a:t>CBAM certificates have a limited validity.</a:t>
            </a:r>
          </a:p>
          <a:p>
            <a:pPr algn="just">
              <a:lnSpc>
                <a:spcPts val="1500"/>
              </a:lnSpc>
            </a:pPr>
            <a:endParaRPr lang="en-US" sz="1400" dirty="0">
              <a:solidFill>
                <a:srgbClr val="000000"/>
              </a:solidFill>
            </a:endParaRPr>
          </a:p>
          <a:p>
            <a:pPr algn="just">
              <a:lnSpc>
                <a:spcPts val="1500"/>
              </a:lnSpc>
            </a:pPr>
            <a:r>
              <a:rPr lang="en-US" sz="1400" dirty="0">
                <a:solidFill>
                  <a:srgbClr val="000000"/>
                </a:solidFill>
              </a:rPr>
              <a:t>CBAM has specific features related to:</a:t>
            </a:r>
          </a:p>
          <a:p>
            <a:pPr marL="323850" lvl="1" indent="-161925" algn="just">
              <a:lnSpc>
                <a:spcPts val="1500"/>
              </a:lnSpc>
              <a:buFont typeface="Arial"/>
              <a:buChar char="•"/>
            </a:pPr>
            <a:r>
              <a:rPr lang="en-US" sz="1400" dirty="0">
                <a:solidFill>
                  <a:srgbClr val="000000"/>
                </a:solidFill>
              </a:rPr>
              <a:t>Calculating the price of CBAM certificates based on weekly averages of EU ETS auction prices.</a:t>
            </a:r>
          </a:p>
          <a:p>
            <a:pPr marL="323850" lvl="1" indent="-161925" algn="just">
              <a:lnSpc>
                <a:spcPts val="1500"/>
              </a:lnSpc>
              <a:buFont typeface="Arial"/>
              <a:buChar char="•"/>
            </a:pPr>
            <a:r>
              <a:rPr lang="en-US" sz="1400" dirty="0">
                <a:solidFill>
                  <a:srgbClr val="000000"/>
                </a:solidFill>
              </a:rPr>
              <a:t>Inability to trade CBAM certificates (only a "repurchase" provision).</a:t>
            </a:r>
          </a:p>
          <a:p>
            <a:pPr marL="323850" lvl="1" indent="-161925" algn="just">
              <a:lnSpc>
                <a:spcPts val="1500"/>
              </a:lnSpc>
              <a:buFont typeface="Arial"/>
              <a:buChar char="•"/>
            </a:pPr>
            <a:r>
              <a:rPr lang="en-US" sz="1400" dirty="0">
                <a:solidFill>
                  <a:srgbClr val="000000"/>
                </a:solidFill>
              </a:rPr>
              <a:t>A limited validity period for CBAM certificates (linked to "repurchase").</a:t>
            </a:r>
          </a:p>
          <a:p>
            <a:pPr algn="just">
              <a:lnSpc>
                <a:spcPts val="1500"/>
              </a:lnSpc>
            </a:pPr>
            <a:endParaRPr lang="en-US" sz="1400" dirty="0">
              <a:solidFill>
                <a:srgbClr val="000000"/>
              </a:solidFill>
            </a:endParaRPr>
          </a:p>
          <a:p>
            <a:pPr algn="just">
              <a:lnSpc>
                <a:spcPts val="1500"/>
              </a:lnSpc>
            </a:pPr>
            <a:r>
              <a:rPr lang="en-US" sz="1400" dirty="0">
                <a:solidFill>
                  <a:srgbClr val="000000"/>
                </a:solidFill>
              </a:rPr>
              <a:t>"Repurchase" possibility: Authorized declarants can resell excess CBAM certificates to the national authority (no speculation and/or arbitrage).</a:t>
            </a:r>
          </a:p>
          <a:p>
            <a:pPr algn="just">
              <a:lnSpc>
                <a:spcPts val="1500"/>
              </a:lnSpc>
            </a:pPr>
            <a:endParaRPr lang="en-US" sz="1400" dirty="0">
              <a:solidFill>
                <a:srgbClr val="000000"/>
              </a:solidFill>
            </a:endParaRPr>
          </a:p>
          <a:p>
            <a:pPr algn="just">
              <a:lnSpc>
                <a:spcPts val="1500"/>
              </a:lnSpc>
            </a:pPr>
            <a:endParaRPr lang="en-US" sz="1400" dirty="0">
              <a:solidFill>
                <a:srgbClr val="000000"/>
              </a:solidFill>
            </a:endParaRPr>
          </a:p>
        </p:txBody>
      </p:sp>
      <p:grpSp>
        <p:nvGrpSpPr>
          <p:cNvPr id="15" name="Group 5">
            <a:extLst>
              <a:ext uri="{FF2B5EF4-FFF2-40B4-BE49-F238E27FC236}">
                <a16:creationId xmlns:a16="http://schemas.microsoft.com/office/drawing/2014/main" id="{147CA363-160A-6B5C-0C42-A3014492E3EC}"/>
              </a:ext>
            </a:extLst>
          </p:cNvPr>
          <p:cNvGrpSpPr/>
          <p:nvPr/>
        </p:nvGrpSpPr>
        <p:grpSpPr>
          <a:xfrm>
            <a:off x="8809288" y="3011908"/>
            <a:ext cx="3034995" cy="1582966"/>
            <a:chOff x="0" y="0"/>
            <a:chExt cx="1199010" cy="625369"/>
          </a:xfrm>
        </p:grpSpPr>
        <p:sp>
          <p:nvSpPr>
            <p:cNvPr id="16" name="Freeform 6">
              <a:extLst>
                <a:ext uri="{FF2B5EF4-FFF2-40B4-BE49-F238E27FC236}">
                  <a16:creationId xmlns:a16="http://schemas.microsoft.com/office/drawing/2014/main" id="{A04AFD0C-14F5-879E-7951-934DF8C42D75}"/>
                </a:ext>
              </a:extLst>
            </p:cNvPr>
            <p:cNvSpPr/>
            <p:nvPr/>
          </p:nvSpPr>
          <p:spPr>
            <a:xfrm>
              <a:off x="0" y="0"/>
              <a:ext cx="1199010" cy="625369"/>
            </a:xfrm>
            <a:custGeom>
              <a:avLst/>
              <a:gdLst/>
              <a:ahLst/>
              <a:cxnLst/>
              <a:rect l="l" t="t" r="r" b="b"/>
              <a:pathLst>
                <a:path w="1199010" h="625369">
                  <a:moveTo>
                    <a:pt x="0" y="0"/>
                  </a:moveTo>
                  <a:lnTo>
                    <a:pt x="1199010" y="0"/>
                  </a:lnTo>
                  <a:lnTo>
                    <a:pt x="1199010" y="625369"/>
                  </a:lnTo>
                  <a:lnTo>
                    <a:pt x="0" y="625369"/>
                  </a:lnTo>
                  <a:close/>
                </a:path>
              </a:pathLst>
            </a:custGeom>
            <a:solidFill>
              <a:srgbClr val="000894"/>
            </a:solidFill>
          </p:spPr>
          <p:txBody>
            <a:bodyPr/>
            <a:lstStyle/>
            <a:p>
              <a:endParaRPr lang="it-IT" sz="1400"/>
            </a:p>
          </p:txBody>
        </p:sp>
        <p:sp>
          <p:nvSpPr>
            <p:cNvPr id="17" name="TextBox 7">
              <a:extLst>
                <a:ext uri="{FF2B5EF4-FFF2-40B4-BE49-F238E27FC236}">
                  <a16:creationId xmlns:a16="http://schemas.microsoft.com/office/drawing/2014/main" id="{3C021D7E-AE5A-3651-4A0A-ABD0F9AA640F}"/>
                </a:ext>
              </a:extLst>
            </p:cNvPr>
            <p:cNvSpPr txBox="1"/>
            <p:nvPr/>
          </p:nvSpPr>
          <p:spPr>
            <a:xfrm>
              <a:off x="0" y="19050"/>
              <a:ext cx="1199010" cy="606319"/>
            </a:xfrm>
            <a:prstGeom prst="rect">
              <a:avLst/>
            </a:prstGeom>
          </p:spPr>
          <p:txBody>
            <a:bodyPr lIns="50800" tIns="50800" rIns="50800" bIns="50800" rtlCol="0" anchor="ctr"/>
            <a:lstStyle/>
            <a:p>
              <a:pPr algn="ctr">
                <a:lnSpc>
                  <a:spcPts val="1286"/>
                </a:lnSpc>
              </a:pPr>
              <a:endParaRPr sz="1400"/>
            </a:p>
          </p:txBody>
        </p:sp>
      </p:grpSp>
      <p:sp>
        <p:nvSpPr>
          <p:cNvPr id="18" name="TextBox 8">
            <a:extLst>
              <a:ext uri="{FF2B5EF4-FFF2-40B4-BE49-F238E27FC236}">
                <a16:creationId xmlns:a16="http://schemas.microsoft.com/office/drawing/2014/main" id="{2DB23C39-89F2-4E5D-4032-592BA2696840}"/>
              </a:ext>
            </a:extLst>
          </p:cNvPr>
          <p:cNvSpPr txBox="1"/>
          <p:nvPr/>
        </p:nvSpPr>
        <p:spPr>
          <a:xfrm>
            <a:off x="8952771" y="3225223"/>
            <a:ext cx="2748029" cy="1259191"/>
          </a:xfrm>
          <a:prstGeom prst="rect">
            <a:avLst/>
          </a:prstGeom>
        </p:spPr>
        <p:txBody>
          <a:bodyPr lIns="0" tIns="0" rIns="0" bIns="0" rtlCol="0" anchor="t">
            <a:spAutoFit/>
          </a:bodyPr>
          <a:lstStyle/>
          <a:p>
            <a:pPr algn="just">
              <a:lnSpc>
                <a:spcPts val="1395"/>
              </a:lnSpc>
            </a:pPr>
            <a:r>
              <a:rPr lang="en-US" sz="1400" b="1" spc="-56" dirty="0">
                <a:solidFill>
                  <a:srgbClr val="FFFFFF"/>
                </a:solidFill>
              </a:rPr>
              <a:t>HIGHLIGHTS</a:t>
            </a:r>
          </a:p>
          <a:p>
            <a:pPr algn="just">
              <a:lnSpc>
                <a:spcPts val="1395"/>
              </a:lnSpc>
            </a:pPr>
            <a:r>
              <a:rPr lang="en-US" sz="1400" spc="-56" dirty="0">
                <a:solidFill>
                  <a:srgbClr val="FFFFFF"/>
                </a:solidFill>
              </a:rPr>
              <a:t>CBAM extends the EU ETS by:</a:t>
            </a:r>
          </a:p>
          <a:p>
            <a:pPr algn="just">
              <a:lnSpc>
                <a:spcPts val="1395"/>
              </a:lnSpc>
            </a:pPr>
            <a:endParaRPr lang="en-US" sz="1400" spc="-56" dirty="0">
              <a:solidFill>
                <a:srgbClr val="FFFFFF"/>
              </a:solidFill>
            </a:endParaRPr>
          </a:p>
          <a:p>
            <a:pPr marL="323850" lvl="1" indent="-161925" algn="just">
              <a:lnSpc>
                <a:spcPts val="1395"/>
              </a:lnSpc>
              <a:buFont typeface="Arial"/>
              <a:buChar char="•"/>
            </a:pPr>
            <a:r>
              <a:rPr lang="en-US" sz="1400" spc="-56" dirty="0">
                <a:solidFill>
                  <a:srgbClr val="FFFFFF"/>
                </a:solidFill>
              </a:rPr>
              <a:t>applying  to imported goods.</a:t>
            </a:r>
          </a:p>
          <a:p>
            <a:pPr marL="323850" lvl="1" indent="-161925" algn="just">
              <a:lnSpc>
                <a:spcPts val="1395"/>
              </a:lnSpc>
              <a:buFont typeface="Arial"/>
              <a:buChar char="•"/>
            </a:pPr>
            <a:r>
              <a:rPr lang="en-US" sz="1400" spc="-56" dirty="0">
                <a:solidFill>
                  <a:srgbClr val="FFFFFF"/>
                </a:solidFill>
              </a:rPr>
              <a:t>lack quantitative import limits.</a:t>
            </a:r>
          </a:p>
          <a:p>
            <a:pPr marL="323850" lvl="1" indent="-161925" algn="just">
              <a:lnSpc>
                <a:spcPts val="1395"/>
              </a:lnSpc>
              <a:buFont typeface="Arial"/>
              <a:buChar char="•"/>
            </a:pPr>
            <a:r>
              <a:rPr lang="en-US" sz="1400" spc="-56" dirty="0">
                <a:solidFill>
                  <a:srgbClr val="FFFFFF"/>
                </a:solidFill>
              </a:rPr>
              <a:t>Specific features for pricing, trading, and validity of CBAM certificates.</a:t>
            </a:r>
          </a:p>
        </p:txBody>
      </p:sp>
    </p:spTree>
    <p:extLst>
      <p:ext uri="{BB962C8B-B14F-4D97-AF65-F5344CB8AC3E}">
        <p14:creationId xmlns:p14="http://schemas.microsoft.com/office/powerpoint/2010/main" val="357428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00819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1" algn="just"/>
            <a:r>
              <a:rPr lang="en-US"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rPr>
              <a:t>EU-ETS expected development and Carbon Removals Directive</a:t>
            </a:r>
            <a:endParaRPr lang="it-IT"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783005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45776"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4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lvl="0" algn="just"/>
            <a:r>
              <a:rPr lang="en-US"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LINK WITH OTHER ETSs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CasellaDiTesto 2">
            <a:extLst>
              <a:ext uri="{FF2B5EF4-FFF2-40B4-BE49-F238E27FC236}">
                <a16:creationId xmlns:a16="http://schemas.microsoft.com/office/drawing/2014/main" id="{399ADB63-61CD-511E-2800-0F0BD058928C}"/>
              </a:ext>
            </a:extLst>
          </p:cNvPr>
          <p:cNvSpPr txBox="1"/>
          <p:nvPr/>
        </p:nvSpPr>
        <p:spPr>
          <a:xfrm>
            <a:off x="275438" y="2392332"/>
            <a:ext cx="11496749" cy="1384995"/>
          </a:xfrm>
          <a:prstGeom prst="rect">
            <a:avLst/>
          </a:prstGeom>
          <a:noFill/>
        </p:spPr>
        <p:txBody>
          <a:bodyPr wrap="square">
            <a:spAutoFit/>
          </a:bodyPr>
          <a:lstStyle/>
          <a:p>
            <a:pPr algn="just"/>
            <a:r>
              <a:rPr lang="en-US" sz="1400" dirty="0">
                <a:effectLst/>
                <a:latin typeface="Calibri" panose="020F0502020204030204" pitchFamily="34" charset="0"/>
                <a:cs typeface="Calibri" panose="020F0502020204030204" pitchFamily="34" charset="0"/>
              </a:rPr>
              <a:t>As of 2020, the EU ETS and the Swiss ETS are linked.</a:t>
            </a:r>
          </a:p>
          <a:p>
            <a:pPr marL="742950" lvl="1" indent="-285750" algn="just">
              <a:buFont typeface="Arial" panose="020B0604020202020204" pitchFamily="34" charset="0"/>
              <a:buChar char="•"/>
            </a:pPr>
            <a:r>
              <a:rPr lang="en-US" sz="1400" dirty="0">
                <a:latin typeface="Calibri" panose="020F0502020204030204" pitchFamily="34" charset="0"/>
                <a:cs typeface="Calibri" panose="020F0502020204030204" pitchFamily="34" charset="0"/>
              </a:rPr>
              <a:t>A</a:t>
            </a:r>
            <a:r>
              <a:rPr lang="en-US" sz="1400" dirty="0">
                <a:effectLst/>
                <a:latin typeface="Calibri" panose="020F0502020204030204" pitchFamily="34" charset="0"/>
                <a:cs typeface="Calibri" panose="020F0502020204030204" pitchFamily="34" charset="0"/>
              </a:rPr>
              <a:t>llowances issued in one system can be surrendered for emissions generated in either of the two systems. </a:t>
            </a:r>
          </a:p>
          <a:p>
            <a:pPr marL="742950" lvl="1" indent="-2857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The Linking Agreement between the EU and Switzerland sets out the conditions and requirements under which the two systems are linked. </a:t>
            </a:r>
          </a:p>
          <a:p>
            <a:pPr marL="742950" lvl="1" indent="-2857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A direct link was created between the registries of both systems to allow regulated entities to transfer allowances from an account in one system to an account in the other system. </a:t>
            </a:r>
          </a:p>
          <a:p>
            <a:pPr marL="742950" lvl="1" indent="-2857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The transfers are planned, generally taking place twice a month. </a:t>
            </a:r>
          </a:p>
        </p:txBody>
      </p:sp>
    </p:spTree>
    <p:extLst>
      <p:ext uri="{BB962C8B-B14F-4D97-AF65-F5344CB8AC3E}">
        <p14:creationId xmlns:p14="http://schemas.microsoft.com/office/powerpoint/2010/main" val="1925997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Immagine che contiene testo, mappa, diagramma, atlante&#10;&#10;Descrizione generata automaticamente">
            <a:extLst>
              <a:ext uri="{FF2B5EF4-FFF2-40B4-BE49-F238E27FC236}">
                <a16:creationId xmlns:a16="http://schemas.microsoft.com/office/drawing/2014/main" id="{442F717E-74EF-5ECA-F828-F20C731357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5157" y="1522988"/>
            <a:ext cx="7772400" cy="3974088"/>
          </a:xfrm>
          <a:prstGeom prst="rect">
            <a:avLst/>
          </a:prstGeom>
        </p:spPr>
      </p:pic>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2233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4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lvl="0" algn="just"/>
            <a:r>
              <a:rPr lang="en-US"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LINK WITH OTHER ETSs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7"/>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322330" y="1399603"/>
            <a:ext cx="3897978"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r>
              <a:rPr lang="en-US" sz="1400" dirty="0">
                <a:effectLst/>
                <a:latin typeface="Calibri" panose="020F0502020204030204" pitchFamily="34" charset="0"/>
                <a:cs typeface="Calibri" panose="020F0502020204030204" pitchFamily="34" charset="0"/>
              </a:rPr>
              <a:t>The number of ETS worldwide is increasing. </a:t>
            </a:r>
          </a:p>
          <a:p>
            <a:pPr algn="just"/>
            <a:r>
              <a:rPr lang="en-US" sz="1400" dirty="0">
                <a:effectLst/>
                <a:latin typeface="Calibri" panose="020F0502020204030204" pitchFamily="34" charset="0"/>
                <a:cs typeface="Calibri" panose="020F0502020204030204" pitchFamily="34" charset="0"/>
              </a:rPr>
              <a:t>Besides the EU ETS, national or sub- national systems are already operating in: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Austria,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Canada,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China,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Germany, </a:t>
            </a:r>
          </a:p>
          <a:p>
            <a:pPr marL="628650" lvl="1" indent="-171450" algn="just">
              <a:buFont typeface="Arial" panose="020B0604020202020204" pitchFamily="34" charset="0"/>
              <a:buChar char="•"/>
            </a:pPr>
            <a:r>
              <a:rPr lang="en-US" sz="1400" dirty="0">
                <a:latin typeface="Calibri" panose="020F0502020204030204" pitchFamily="34" charset="0"/>
                <a:cs typeface="Calibri" panose="020F0502020204030204" pitchFamily="34" charset="0"/>
              </a:rPr>
              <a:t>Indonesia,</a:t>
            </a:r>
            <a:endParaRPr lang="en-US" sz="1400" dirty="0">
              <a:effectLst/>
              <a:latin typeface="Calibri" panose="020F0502020204030204" pitchFamily="34" charset="0"/>
              <a:cs typeface="Calibri" panose="020F0502020204030204" pitchFamily="34" charset="0"/>
            </a:endParaRP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Japan,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Kazakhstan,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Mexico,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Montenegro,</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New Zealand,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South Korea,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Switzerland,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UK, </a:t>
            </a:r>
          </a:p>
          <a:p>
            <a:pPr marL="628650" lvl="1" indent="-171450" algn="just">
              <a:buFont typeface="Arial" panose="020B0604020202020204" pitchFamily="34" charset="0"/>
              <a:buChar char="•"/>
            </a:pPr>
            <a:r>
              <a:rPr lang="en-US" sz="1400" dirty="0">
                <a:effectLst/>
                <a:latin typeface="Calibri" panose="020F0502020204030204" pitchFamily="34" charset="0"/>
                <a:cs typeface="Calibri" panose="020F0502020204030204" pitchFamily="34" charset="0"/>
              </a:rPr>
              <a:t>USA. </a:t>
            </a:r>
          </a:p>
        </p:txBody>
      </p:sp>
    </p:spTree>
    <p:extLst>
      <p:ext uri="{BB962C8B-B14F-4D97-AF65-F5344CB8AC3E}">
        <p14:creationId xmlns:p14="http://schemas.microsoft.com/office/powerpoint/2010/main" val="1828189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2233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400" baseline="30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lvl="0" algn="just"/>
            <a:r>
              <a:rPr lang="en-US"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LINK WITH OTHER ETSs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6" name="Immagine 5" descr="Immagine che contiene cerchio, schermata, testo, diagramma&#10;&#10;Descrizione generata automaticamente">
            <a:extLst>
              <a:ext uri="{FF2B5EF4-FFF2-40B4-BE49-F238E27FC236}">
                <a16:creationId xmlns:a16="http://schemas.microsoft.com/office/drawing/2014/main" id="{F5C01BE5-71A0-2479-2DD9-37BF311DE7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776" y="1584010"/>
            <a:ext cx="4926826" cy="4348597"/>
          </a:xfrm>
          <a:prstGeom prst="rect">
            <a:avLst/>
          </a:prstGeom>
        </p:spPr>
      </p:pic>
      <p:sp>
        <p:nvSpPr>
          <p:cNvPr id="2" name="Freeform 3">
            <a:extLst>
              <a:ext uri="{FF2B5EF4-FFF2-40B4-BE49-F238E27FC236}">
                <a16:creationId xmlns:a16="http://schemas.microsoft.com/office/drawing/2014/main" id="{2D5A6531-D71B-CCE4-C663-83618DAD062B}"/>
              </a:ext>
            </a:extLst>
          </p:cNvPr>
          <p:cNvSpPr/>
          <p:nvPr/>
        </p:nvSpPr>
        <p:spPr>
          <a:xfrm>
            <a:off x="5553602" y="2178115"/>
            <a:ext cx="6137928" cy="3199428"/>
          </a:xfrm>
          <a:custGeom>
            <a:avLst/>
            <a:gdLst/>
            <a:ahLst/>
            <a:cxnLst/>
            <a:rect l="l" t="t" r="r" b="b"/>
            <a:pathLst>
              <a:path w="8503366" h="3959239">
                <a:moveTo>
                  <a:pt x="0" y="0"/>
                </a:moveTo>
                <a:lnTo>
                  <a:pt x="8503366" y="0"/>
                </a:lnTo>
                <a:lnTo>
                  <a:pt x="8503366" y="3959239"/>
                </a:lnTo>
                <a:lnTo>
                  <a:pt x="0" y="3959239"/>
                </a:lnTo>
                <a:lnTo>
                  <a:pt x="0" y="0"/>
                </a:lnTo>
                <a:close/>
              </a:path>
            </a:pathLst>
          </a:custGeom>
          <a:blipFill>
            <a:blip r:embed="rId8"/>
            <a:stretch>
              <a:fillRect/>
            </a:stretch>
          </a:blipFill>
        </p:spPr>
        <p:txBody>
          <a:bodyPr/>
          <a:lstStyle/>
          <a:p>
            <a:endParaRPr lang="it-IT"/>
          </a:p>
        </p:txBody>
      </p:sp>
      <p:sp>
        <p:nvSpPr>
          <p:cNvPr id="3" name="Freeform 7">
            <a:extLst>
              <a:ext uri="{FF2B5EF4-FFF2-40B4-BE49-F238E27FC236}">
                <a16:creationId xmlns:a16="http://schemas.microsoft.com/office/drawing/2014/main" id="{B8CF9CA3-B376-34C3-B29D-01BC46076135}"/>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it-IT">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D3212C0-6F11-FE96-A2BD-0E2982585265}"/>
              </a:ext>
            </a:extLst>
          </p:cNvPr>
          <p:cNvSpPr txBox="1">
            <a:spLocks/>
          </p:cNvSpPr>
          <p:nvPr/>
        </p:nvSpPr>
        <p:spPr bwMode="gray">
          <a:xfrm>
            <a:off x="10352313" y="1667157"/>
            <a:ext cx="5449917"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12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 RELEVANT FOR CBAM</a:t>
            </a:r>
            <a:endParaRPr lang="it-IT" sz="1200" b="1"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710226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Freeform 8">
            <a:extLst>
              <a:ext uri="{FF2B5EF4-FFF2-40B4-BE49-F238E27FC236}">
                <a16:creationId xmlns:a16="http://schemas.microsoft.com/office/drawing/2014/main" id="{13222815-C08D-33D5-8332-8BF1689792D5}"/>
              </a:ext>
            </a:extLst>
          </p:cNvPr>
          <p:cNvSpPr/>
          <p:nvPr/>
        </p:nvSpPr>
        <p:spPr>
          <a:xfrm>
            <a:off x="6679304" y="2177229"/>
            <a:ext cx="4451597" cy="1480071"/>
          </a:xfrm>
          <a:custGeom>
            <a:avLst/>
            <a:gdLst/>
            <a:ahLst/>
            <a:cxnLst/>
            <a:rect l="l" t="t" r="r" b="b"/>
            <a:pathLst>
              <a:path w="4451597" h="1480071">
                <a:moveTo>
                  <a:pt x="0" y="0"/>
                </a:moveTo>
                <a:lnTo>
                  <a:pt x="4451598" y="0"/>
                </a:lnTo>
                <a:lnTo>
                  <a:pt x="4451598" y="1480071"/>
                </a:lnTo>
                <a:lnTo>
                  <a:pt x="0" y="1480071"/>
                </a:lnTo>
                <a:lnTo>
                  <a:pt x="0" y="0"/>
                </a:lnTo>
                <a:close/>
              </a:path>
            </a:pathLst>
          </a:custGeom>
          <a:blipFill>
            <a:blip r:embed="rId7"/>
            <a:stretch>
              <a:fillRect/>
            </a:stretch>
          </a:blipFill>
        </p:spPr>
        <p:txBody>
          <a:bodyPr/>
          <a:lstStyle/>
          <a:p>
            <a:endParaRPr lang="it-IT"/>
          </a:p>
        </p:txBody>
      </p:sp>
      <p:sp>
        <p:nvSpPr>
          <p:cNvPr id="3" name="Freeform 9">
            <a:extLst>
              <a:ext uri="{FF2B5EF4-FFF2-40B4-BE49-F238E27FC236}">
                <a16:creationId xmlns:a16="http://schemas.microsoft.com/office/drawing/2014/main" id="{B4B48433-A3A6-7E2A-91D0-2D1C4DBC2A8F}"/>
              </a:ext>
            </a:extLst>
          </p:cNvPr>
          <p:cNvSpPr/>
          <p:nvPr/>
        </p:nvSpPr>
        <p:spPr>
          <a:xfrm>
            <a:off x="874049" y="2238860"/>
            <a:ext cx="4824412" cy="1294509"/>
          </a:xfrm>
          <a:custGeom>
            <a:avLst/>
            <a:gdLst/>
            <a:ahLst/>
            <a:cxnLst/>
            <a:rect l="l" t="t" r="r" b="b"/>
            <a:pathLst>
              <a:path w="4824412" h="1294509">
                <a:moveTo>
                  <a:pt x="0" y="0"/>
                </a:moveTo>
                <a:lnTo>
                  <a:pt x="4824413" y="0"/>
                </a:lnTo>
                <a:lnTo>
                  <a:pt x="4824413" y="1294508"/>
                </a:lnTo>
                <a:lnTo>
                  <a:pt x="0" y="1294508"/>
                </a:lnTo>
                <a:lnTo>
                  <a:pt x="0" y="0"/>
                </a:lnTo>
                <a:close/>
              </a:path>
            </a:pathLst>
          </a:custGeom>
          <a:blipFill>
            <a:blip r:embed="rId8"/>
            <a:stretch>
              <a:fillRect/>
            </a:stretch>
          </a:blipFill>
        </p:spPr>
        <p:txBody>
          <a:bodyPr/>
          <a:lstStyle/>
          <a:p>
            <a:endParaRPr lang="it-IT"/>
          </a:p>
        </p:txBody>
      </p:sp>
      <p:sp>
        <p:nvSpPr>
          <p:cNvPr id="5" name="TextBox 12">
            <a:extLst>
              <a:ext uri="{FF2B5EF4-FFF2-40B4-BE49-F238E27FC236}">
                <a16:creationId xmlns:a16="http://schemas.microsoft.com/office/drawing/2014/main" id="{07A4DAD7-36B9-312F-35A5-948151978DB3}"/>
              </a:ext>
            </a:extLst>
          </p:cNvPr>
          <p:cNvSpPr txBox="1"/>
          <p:nvPr/>
        </p:nvSpPr>
        <p:spPr>
          <a:xfrm>
            <a:off x="993146" y="4257375"/>
            <a:ext cx="10445102" cy="579774"/>
          </a:xfrm>
          <a:prstGeom prst="rect">
            <a:avLst/>
          </a:prstGeom>
        </p:spPr>
        <p:txBody>
          <a:bodyPr lIns="0" tIns="0" rIns="0" bIns="0" rtlCol="0" anchor="t">
            <a:spAutoFit/>
          </a:bodyPr>
          <a:lstStyle/>
          <a:p>
            <a:pPr marL="0" lvl="0" indent="0" algn="just">
              <a:lnSpc>
                <a:spcPts val="1499"/>
              </a:lnSpc>
              <a:spcBef>
                <a:spcPct val="0"/>
              </a:spcBef>
            </a:pPr>
            <a:r>
              <a:rPr lang="en-US" sz="1400" u="sng" strike="noStrike" dirty="0">
                <a:solidFill>
                  <a:srgbClr val="000000"/>
                </a:solidFill>
                <a:latin typeface="Calibri" panose="020F0502020204030204" pitchFamily="34" charset="0"/>
                <a:cs typeface="Calibri" panose="020F0502020204030204" pitchFamily="34" charset="0"/>
              </a:rPr>
              <a:t>The first pilot phase of the Turkish ETS will likely start in 2025 and run for two years, initially applying only to installations with annual emissions of more than 500,000 </a:t>
            </a:r>
            <a:r>
              <a:rPr lang="en-US" sz="1400" u="sng" strike="noStrike" dirty="0" err="1">
                <a:solidFill>
                  <a:srgbClr val="000000"/>
                </a:solidFill>
                <a:latin typeface="Calibri" panose="020F0502020204030204" pitchFamily="34" charset="0"/>
                <a:cs typeface="Calibri" panose="020F0502020204030204" pitchFamily="34" charset="0"/>
              </a:rPr>
              <a:t>tonnes</a:t>
            </a:r>
            <a:r>
              <a:rPr lang="en-US" sz="1400" u="sng" strike="noStrike" dirty="0">
                <a:solidFill>
                  <a:srgbClr val="000000"/>
                </a:solidFill>
                <a:latin typeface="Calibri" panose="020F0502020204030204" pitchFamily="34" charset="0"/>
                <a:cs typeface="Calibri" panose="020F0502020204030204" pitchFamily="34" charset="0"/>
              </a:rPr>
              <a:t> of CO2 in high emitting sectors, a senior Turkish government official told Carbon Pulse on the sidelines of COP28 on Friday.</a:t>
            </a:r>
          </a:p>
        </p:txBody>
      </p:sp>
      <p:sp>
        <p:nvSpPr>
          <p:cNvPr id="4" name="Freeform 7">
            <a:extLst>
              <a:ext uri="{FF2B5EF4-FFF2-40B4-BE49-F238E27FC236}">
                <a16:creationId xmlns:a16="http://schemas.microsoft.com/office/drawing/2014/main" id="{8D7B3A9F-0DA0-CFF4-4FDA-865F059A95E1}"/>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it-I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0603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en-US" b="1">
                <a:solidFill>
                  <a:sysClr val="windowText" lastClr="000000"/>
                </a:solidFill>
                <a:latin typeface="Calibri Light"/>
              </a:rPr>
              <a:t>Abbreviations and definintions</a:t>
            </a:r>
            <a:endParaRPr kumimoji="0" lang="en-US" sz="2100" b="1" i="0" u="none" strike="noStrike" kern="1200" cap="none" spc="0" normalizeH="0" baseline="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Content Placeholder 6">
            <a:extLst>
              <a:ext uri="{FF2B5EF4-FFF2-40B4-BE49-F238E27FC236}">
                <a16:creationId xmlns:a16="http://schemas.microsoft.com/office/drawing/2014/main" id="{760EFD93-F623-D59E-96FF-5600B850A66D}"/>
              </a:ext>
            </a:extLst>
          </p:cNvPr>
          <p:cNvGraphicFramePr>
            <a:graphicFrameLocks/>
          </p:cNvGraphicFramePr>
          <p:nvPr>
            <p:extLst>
              <p:ext uri="{D42A27DB-BD31-4B8C-83A1-F6EECF244321}">
                <p14:modId xmlns:p14="http://schemas.microsoft.com/office/powerpoint/2010/main" val="2147485261"/>
              </p:ext>
            </p:extLst>
          </p:nvPr>
        </p:nvGraphicFramePr>
        <p:xfrm>
          <a:off x="205100" y="1264574"/>
          <a:ext cx="11781800" cy="4850120"/>
        </p:xfrm>
        <a:graphic>
          <a:graphicData uri="http://schemas.openxmlformats.org/drawingml/2006/table">
            <a:tbl>
              <a:tblPr bandRow="1">
                <a:tableStyleId>{5C22544A-7EE6-4342-B048-85BDC9FD1C3A}</a:tableStyleId>
              </a:tblPr>
              <a:tblGrid>
                <a:gridCol w="1138430">
                  <a:extLst>
                    <a:ext uri="{9D8B030D-6E8A-4147-A177-3AD203B41FA5}">
                      <a16:colId xmlns:a16="http://schemas.microsoft.com/office/drawing/2014/main" val="3625762713"/>
                    </a:ext>
                  </a:extLst>
                </a:gridCol>
                <a:gridCol w="10643370">
                  <a:extLst>
                    <a:ext uri="{9D8B030D-6E8A-4147-A177-3AD203B41FA5}">
                      <a16:colId xmlns:a16="http://schemas.microsoft.com/office/drawing/2014/main" val="20000"/>
                    </a:ext>
                  </a:extLst>
                </a:gridCol>
              </a:tblGrid>
              <a:tr h="2609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cap="all" baseline="0" dirty="0">
                          <a:latin typeface="Calibri" panose="020F0502020204030204" pitchFamily="34" charset="0"/>
                          <a:cs typeface="Calibri" panose="020F0502020204030204" pitchFamily="34" charset="0"/>
                        </a:rPr>
                        <a:t>Allocation</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Assignment of emissions allowances in a specific way, which could be to a specific party according to predetermined rules.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48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cap="all" baseline="0" dirty="0">
                          <a:latin typeface="Calibri" panose="020F0502020204030204" pitchFamily="34" charset="0"/>
                          <a:cs typeface="Calibri" panose="020F0502020204030204" pitchFamily="34" charset="0"/>
                        </a:rPr>
                        <a:t>AAU</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Assigned Amount Unit</a:t>
                      </a:r>
                      <a:r>
                        <a:rPr lang="en-GB" sz="1100" i="0" u="none" dirty="0">
                          <a:latin typeface="Calibri" panose="020F0502020204030204" pitchFamily="34" charset="0"/>
                          <a:cs typeface="Calibri" panose="020F0502020204030204" pitchFamily="34" charset="0"/>
                        </a:rPr>
                        <a:t> - an emission right as defined by the Kyoto Protocol. Annex B countries can use AAUs to fulfil their obligations as stipulated in Article 3, Paragraph 1 of the Kyoto Protocol.</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48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cap="all" baseline="0" dirty="0">
                          <a:latin typeface="Calibri" panose="020F0502020204030204" pitchFamily="34" charset="0"/>
                          <a:cs typeface="Calibri" panose="020F0502020204030204" pitchFamily="34" charset="0"/>
                        </a:rPr>
                        <a:t>Auctions Selling</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DE" sz="1100" i="0" u="none" dirty="0">
                          <a:latin typeface="Calibri" panose="020F0502020204030204" pitchFamily="34" charset="0"/>
                          <a:cs typeface="Calibri" panose="020F0502020204030204" pitchFamily="34" charset="0"/>
                        </a:rPr>
                        <a:t>Complete </a:t>
                      </a:r>
                      <a:r>
                        <a:rPr lang="en-GB" sz="1100" i="0" u="none" dirty="0">
                          <a:latin typeface="Calibri" panose="020F0502020204030204" pitchFamily="34" charset="0"/>
                          <a:cs typeface="Calibri" panose="020F0502020204030204" pitchFamily="34" charset="0"/>
                        </a:rPr>
                        <a:t>or partial</a:t>
                      </a:r>
                      <a:r>
                        <a:rPr lang="en-DE" sz="1100" i="0" u="none" dirty="0">
                          <a:latin typeface="Calibri" panose="020F0502020204030204" pitchFamily="34" charset="0"/>
                          <a:cs typeface="Calibri" panose="020F0502020204030204" pitchFamily="34" charset="0"/>
                        </a:rPr>
                        <a:t> selling</a:t>
                      </a:r>
                      <a:r>
                        <a:rPr lang="en-GB" sz="1100" i="0" u="none" dirty="0">
                          <a:latin typeface="Calibri" panose="020F0502020204030204" pitchFamily="34" charset="0"/>
                          <a:cs typeface="Calibri" panose="020F0502020204030204" pitchFamily="34" charset="0"/>
                        </a:rPr>
                        <a:t> of the emissions allowances through an auctioning platform where participants can bid for the allowances. Allowances sold at the auction will be allocated to the highest bidders.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782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cap="all" baseline="0" dirty="0">
                          <a:latin typeface="Calibri" panose="020F0502020204030204" pitchFamily="34" charset="0"/>
                          <a:cs typeface="Calibri" panose="020F0502020204030204" pitchFamily="34" charset="0"/>
                        </a:rPr>
                        <a:t>Banking of emission allowances</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The possibility of carrying over emissions allowances from one compliance period to the following period is known as banking. In the EU ETS, it was not possible to bank emissions allowances from the 2005-2007 compliance period for use in the 2008-2012 compliance period; unused 2005-2007</a:t>
                      </a:r>
                      <a:r>
                        <a:rPr lang="en-DE" sz="1100" i="0" u="none" dirty="0">
                          <a:latin typeface="Calibri" panose="020F0502020204030204" pitchFamily="34" charset="0"/>
                          <a:cs typeface="Calibri" panose="020F0502020204030204" pitchFamily="34" charset="0"/>
                        </a:rPr>
                        <a:t> </a:t>
                      </a:r>
                      <a:r>
                        <a:rPr lang="en-GB" sz="1100" i="0" u="none" dirty="0">
                          <a:latin typeface="Calibri" panose="020F0502020204030204" pitchFamily="34" charset="0"/>
                          <a:cs typeface="Calibri" panose="020F0502020204030204" pitchFamily="34" charset="0"/>
                        </a:rPr>
                        <a:t>emissions allowances became invalid after April 30, 2008. Banking is, however, possible in all subsequent compliance periods. Banking is most worthwhile if increased prices for emissions allowances are expected, or to hedge against future price changes.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782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cap="all" baseline="0" dirty="0">
                          <a:latin typeface="Calibri" panose="020F0502020204030204" pitchFamily="34" charset="0"/>
                          <a:cs typeface="Calibri" panose="020F0502020204030204" pitchFamily="34" charset="0"/>
                        </a:rPr>
                        <a:t>Benchmarks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Benchmarks are performance indicators for a certain sector or product and can be used to determine the performance of one installation against that of others. Benchmarks can therefore be an indicator for e.g., the average performance or the Best Available Technology (BAT). In the EU ETS benchmarks are used to determine what quantity of allowances should be allocated to each installation while taking early action into account. This is done through taking the average top 10% performers in the sector as the benchmark.</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4348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cap="all" baseline="0" dirty="0">
                          <a:latin typeface="Calibri" panose="020F0502020204030204" pitchFamily="34" charset="0"/>
                          <a:cs typeface="Calibri" panose="020F0502020204030204" pitchFamily="34" charset="0"/>
                        </a:rPr>
                        <a:t>Cap</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The maximum amount of GHG emissions allowed to be emitted in the system by the participants covered in the system. A cap is used in combination with a trading element in an emissions trading system to allow the participants to meet their emissions reduction obligations through a least-cost mean.</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6979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Carbon Dioxide Equivalent (CO2e) </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CO2e is a measurement unit to indicate the global warming potential (GWP) of greenhouse gases. Carbon dioxide is the reference gas against which other greenhouse gases are measured. Other greenhouse gases that are reported as Carbon Dioxide Equivalent are:  • Carbon dioxide (CO2) • Methane (CH4) • Nitrous oxide (N2O) • Sulphur hexafluoride (SF6) • Perfluorocarbons (PFCs) • Hydrofluorocarbons (HFCs). For the EU ETS CO2 is the main greenhouse gas that is covered, with N2O and PFCs also covered for selected industry sectors.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3097152"/>
                  </a:ext>
                </a:extLst>
              </a:tr>
              <a:tr h="339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Carbon Leakage </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dirty="0">
                          <a:latin typeface="Calibri" panose="020F0502020204030204" pitchFamily="34" charset="0"/>
                          <a:cs typeface="Calibri" panose="020F0502020204030204" pitchFamily="34" charset="0"/>
                        </a:rPr>
                        <a:t>Emission reductions in one location could be offset by an increase in emissions in another location. Leakage occurs when laws or activities designed to cut greenhouse gas emissions implemented in one jurisdiction or project area led to the movement rather than the reduction of the targeted emitting activities, such as a carbon-intensive industry moving in response to regulation.</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6491463"/>
                  </a:ext>
                </a:extLst>
              </a:tr>
              <a:tr h="3890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CDM </a:t>
                      </a:r>
                      <a:endParaRPr lang="en-GB" sz="1100" b="1" i="0" u="none" cap="all" baseline="0" dirty="0">
                        <a:latin typeface="Calibri" panose="020F050202020403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i="0" u="none" kern="1200" dirty="0">
                          <a:solidFill>
                            <a:schemeClr val="dk1"/>
                          </a:solidFill>
                          <a:latin typeface="Calibri" panose="020F0502020204030204" pitchFamily="34" charset="0"/>
                          <a:ea typeface="+mn-ea"/>
                          <a:cs typeface="Calibri" panose="020F0502020204030204" pitchFamily="34" charset="0"/>
                        </a:rPr>
                        <a:t>Clean Development Mechanism </a:t>
                      </a:r>
                      <a:r>
                        <a:rPr lang="en-DE" sz="1100" i="0" u="none" kern="1200" dirty="0">
                          <a:solidFill>
                            <a:schemeClr val="dk1"/>
                          </a:solidFill>
                          <a:latin typeface="Calibri" panose="020F0502020204030204" pitchFamily="34" charset="0"/>
                          <a:ea typeface="+mn-ea"/>
                          <a:cs typeface="Calibri" panose="020F0502020204030204" pitchFamily="34" charset="0"/>
                        </a:rPr>
                        <a:t>- </a:t>
                      </a:r>
                      <a:r>
                        <a:rPr lang="en-GB" sz="1100" i="0" u="none" dirty="0">
                          <a:latin typeface="Calibri" panose="020F0502020204030204" pitchFamily="34" charset="0"/>
                          <a:cs typeface="Calibri" panose="020F0502020204030204" pitchFamily="34" charset="0"/>
                        </a:rPr>
                        <a:t>A flexible mechanism under the Kyoto Protocol that allows countries or companies to acquire Certified Emission Reductions (CER) that can be used to meet their own commitments by investing in projects in developing and newly industrializing countries (without themselves having to reduce emissions).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81436801"/>
                  </a:ext>
                </a:extLst>
              </a:tr>
            </a:tbl>
          </a:graphicData>
        </a:graphic>
      </p:graphicFrame>
    </p:spTree>
    <p:extLst>
      <p:ext uri="{BB962C8B-B14F-4D97-AF65-F5344CB8AC3E}">
        <p14:creationId xmlns:p14="http://schemas.microsoft.com/office/powerpoint/2010/main" val="4802521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63715"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4" name="TextBox 6">
            <a:extLst>
              <a:ext uri="{FF2B5EF4-FFF2-40B4-BE49-F238E27FC236}">
                <a16:creationId xmlns:a16="http://schemas.microsoft.com/office/drawing/2014/main" id="{F9D5B62E-A4FB-6E4A-5014-C423C8905DCB}"/>
              </a:ext>
            </a:extLst>
          </p:cNvPr>
          <p:cNvSpPr txBox="1"/>
          <p:nvPr/>
        </p:nvSpPr>
        <p:spPr>
          <a:xfrm>
            <a:off x="291188" y="1547206"/>
            <a:ext cx="11482809" cy="3262945"/>
          </a:xfrm>
          <a:prstGeom prst="rect">
            <a:avLst/>
          </a:prstGeom>
        </p:spPr>
        <p:txBody>
          <a:bodyPr wrap="square" lIns="0" tIns="0" rIns="0" bIns="0" rtlCol="0" anchor="t">
            <a:spAutoFit/>
          </a:bodyPr>
          <a:lstStyle/>
          <a:p>
            <a:pPr algn="just">
              <a:lnSpc>
                <a:spcPts val="1680"/>
              </a:lnSpc>
            </a:pPr>
            <a:r>
              <a:rPr lang="en-US" sz="1400" kern="100" dirty="0">
                <a:latin typeface="Calibri" panose="020F0502020204030204" pitchFamily="34" charset="0"/>
                <a:ea typeface="Calibri" panose="020F0502020204030204" pitchFamily="34" charset="0"/>
                <a:cs typeface="Calibri" panose="020F0502020204030204" pitchFamily="34" charset="0"/>
              </a:rPr>
              <a:t>In November 2022, </a:t>
            </a:r>
            <a:r>
              <a:rPr lang="en-US" sz="1400" dirty="0">
                <a:solidFill>
                  <a:srgbClr val="000000"/>
                </a:solidFill>
                <a:latin typeface="Calibri" panose="020F0502020204030204" pitchFamily="34" charset="0"/>
                <a:cs typeface="Calibri" panose="020F0502020204030204" pitchFamily="34" charset="0"/>
              </a:rPr>
              <a:t>the European Commission adopted a proposal for a</a:t>
            </a:r>
            <a:r>
              <a:rPr lang="en-US" sz="1400" b="1" dirty="0">
                <a:solidFill>
                  <a:srgbClr val="000000"/>
                </a:solidFill>
                <a:latin typeface="Calibri" panose="020F0502020204030204" pitchFamily="34" charset="0"/>
                <a:cs typeface="Calibri" panose="020F0502020204030204" pitchFamily="34" charset="0"/>
              </a:rPr>
              <a:t> first EU-wide voluntary framework to reliably certify high-quality carbon removals</a:t>
            </a:r>
            <a:r>
              <a:rPr lang="en-US" sz="1400" dirty="0">
                <a:solidFill>
                  <a:srgbClr val="000000"/>
                </a:solidFill>
                <a:latin typeface="Calibri" panose="020F0502020204030204" pitchFamily="34" charset="0"/>
                <a:cs typeface="Calibri" panose="020F0502020204030204" pitchFamily="34" charset="0"/>
              </a:rPr>
              <a:t>. The proposed regulation wants to:</a:t>
            </a: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680"/>
              </a:lnSpc>
            </a:pPr>
            <a:r>
              <a:rPr lang="en-US" sz="1400" dirty="0">
                <a:solidFill>
                  <a:srgbClr val="000000"/>
                </a:solidFill>
                <a:latin typeface="Calibri" panose="020F0502020204030204" pitchFamily="34" charset="0"/>
                <a:cs typeface="Calibri" panose="020F0502020204030204" pitchFamily="34" charset="0"/>
              </a:rPr>
              <a:t>The Commission, supported by experts, is developing tailored certification methods for carbon removal activities delivering on climate and other environmental objectives.</a:t>
            </a:r>
            <a:r>
              <a:rPr lang="en-US" sz="1400" kern="100" dirty="0">
                <a:latin typeface="Calibri" panose="020F0502020204030204" pitchFamily="34" charset="0"/>
                <a:ea typeface="Calibri" panose="020F0502020204030204" pitchFamily="34" charset="0"/>
                <a:cs typeface="Calibri" panose="020F0502020204030204" pitchFamily="34" charset="0"/>
              </a:rPr>
              <a:t> </a:t>
            </a:r>
            <a:r>
              <a:rPr lang="en-US" sz="1400" dirty="0">
                <a:solidFill>
                  <a:srgbClr val="000000"/>
                </a:solidFill>
                <a:latin typeface="Calibri" panose="020F0502020204030204" pitchFamily="34" charset="0"/>
                <a:cs typeface="Calibri" panose="020F0502020204030204" pitchFamily="34" charset="0"/>
              </a:rPr>
              <a:t>This proposal is </a:t>
            </a:r>
            <a:r>
              <a:rPr lang="en-US" sz="1400" b="1" dirty="0">
                <a:solidFill>
                  <a:srgbClr val="000000"/>
                </a:solidFill>
                <a:latin typeface="Calibri" panose="020F0502020204030204" pitchFamily="34" charset="0"/>
                <a:cs typeface="Calibri" panose="020F0502020204030204" pitchFamily="34" charset="0"/>
              </a:rPr>
              <a:t>essential to the</a:t>
            </a:r>
            <a:r>
              <a:rPr lang="en-US" sz="1400" dirty="0">
                <a:solidFill>
                  <a:srgbClr val="000000"/>
                </a:solidFill>
                <a:latin typeface="Calibri" panose="020F0502020204030204" pitchFamily="34" charset="0"/>
                <a:cs typeface="Calibri" panose="020F0502020204030204" pitchFamily="34" charset="0"/>
              </a:rPr>
              <a:t> </a:t>
            </a:r>
            <a:r>
              <a:rPr lang="en-US" sz="1400" b="1" dirty="0">
                <a:solidFill>
                  <a:srgbClr val="000000"/>
                </a:solidFill>
                <a:latin typeface="Calibri" panose="020F0502020204030204" pitchFamily="34" charset="0"/>
                <a:cs typeface="Calibri" panose="020F0502020204030204" pitchFamily="34" charset="0"/>
              </a:rPr>
              <a:t>EU's goal of becoming the world's first climate-neutral continent by 2050</a:t>
            </a:r>
            <a:r>
              <a:rPr lang="en-US" sz="1400" dirty="0">
                <a:solidFill>
                  <a:srgbClr val="000000"/>
                </a:solidFill>
                <a:latin typeface="Calibri" panose="020F0502020204030204" pitchFamily="34" charset="0"/>
                <a:cs typeface="Calibri" panose="020F0502020204030204" pitchFamily="34" charset="0"/>
              </a:rPr>
              <a:t>. To achieve this goal, the EU needs to reduce its greenhouse gas emissions to a minimum. At the same time, </a:t>
            </a:r>
            <a:r>
              <a:rPr lang="en-US" sz="1400" b="1" dirty="0">
                <a:solidFill>
                  <a:srgbClr val="000000"/>
                </a:solidFill>
                <a:latin typeface="Calibri" panose="020F0502020204030204" pitchFamily="34" charset="0"/>
                <a:cs typeface="Calibri" panose="020F0502020204030204" pitchFamily="34" charset="0"/>
              </a:rPr>
              <a:t>the EU will have to scale up the removal of carbon from the atmosphere </a:t>
            </a:r>
            <a:r>
              <a:rPr lang="en-US" sz="1400" dirty="0">
                <a:solidFill>
                  <a:srgbClr val="000000"/>
                </a:solidFill>
                <a:latin typeface="Calibri" panose="020F0502020204030204" pitchFamily="34" charset="0"/>
                <a:cs typeface="Calibri" panose="020F0502020204030204" pitchFamily="34" charset="0"/>
              </a:rPr>
              <a:t>to balance out emissions which cannot be eliminated.</a:t>
            </a:r>
            <a:endParaRPr lang="en-US" sz="1400" kern="100" dirty="0">
              <a:latin typeface="Calibri" panose="020F0502020204030204" pitchFamily="34" charset="0"/>
              <a:ea typeface="Calibri" panose="020F0502020204030204" pitchFamily="34" charset="0"/>
              <a:cs typeface="Calibri" panose="020F0502020204030204" pitchFamily="34" charset="0"/>
            </a:endParaRPr>
          </a:p>
          <a:p>
            <a:pPr algn="just">
              <a:lnSpc>
                <a:spcPts val="1680"/>
              </a:lnSpc>
            </a:pPr>
            <a:endParaRPr lang="en-US" sz="1400" kern="1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Diagramma 5">
            <a:extLst>
              <a:ext uri="{FF2B5EF4-FFF2-40B4-BE49-F238E27FC236}">
                <a16:creationId xmlns:a16="http://schemas.microsoft.com/office/drawing/2014/main" id="{DE24BAC6-4707-B4C2-E41F-A4C4227C74C7}"/>
              </a:ext>
            </a:extLst>
          </p:cNvPr>
          <p:cNvGraphicFramePr/>
          <p:nvPr>
            <p:extLst>
              <p:ext uri="{D42A27DB-BD31-4B8C-83A1-F6EECF244321}">
                <p14:modId xmlns:p14="http://schemas.microsoft.com/office/powerpoint/2010/main" val="776208986"/>
              </p:ext>
            </p:extLst>
          </p:nvPr>
        </p:nvGraphicFramePr>
        <p:xfrm>
          <a:off x="1669623" y="2079544"/>
          <a:ext cx="7823200" cy="143563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9" name="Immagine 8" descr="Immagine che contiene testo, Pubblicità online, Sito Web, schermata&#10;&#10;Descrizione generata automaticamente">
            <a:extLst>
              <a:ext uri="{FF2B5EF4-FFF2-40B4-BE49-F238E27FC236}">
                <a16:creationId xmlns:a16="http://schemas.microsoft.com/office/drawing/2014/main" id="{A8CA1F05-8B68-6602-A873-2A09C21F69F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3231" y="4536885"/>
            <a:ext cx="3655983" cy="1708083"/>
          </a:xfrm>
          <a:prstGeom prst="rect">
            <a:avLst/>
          </a:prstGeom>
        </p:spPr>
      </p:pic>
      <p:sp>
        <p:nvSpPr>
          <p:cNvPr id="14" name="CasellaDiTesto 13">
            <a:extLst>
              <a:ext uri="{FF2B5EF4-FFF2-40B4-BE49-F238E27FC236}">
                <a16:creationId xmlns:a16="http://schemas.microsoft.com/office/drawing/2014/main" id="{F3E21BFD-FFEA-A9ED-AA58-047AE5183F3E}"/>
              </a:ext>
            </a:extLst>
          </p:cNvPr>
          <p:cNvSpPr txBox="1"/>
          <p:nvPr/>
        </p:nvSpPr>
        <p:spPr>
          <a:xfrm>
            <a:off x="7301165" y="5253962"/>
            <a:ext cx="1541248" cy="235898"/>
          </a:xfrm>
          <a:prstGeom prst="rect">
            <a:avLst/>
          </a:prstGeom>
          <a:noFill/>
        </p:spPr>
        <p:txBody>
          <a:bodyPr wrap="square" rtlCol="0">
            <a:spAutoFit/>
          </a:bodyPr>
          <a:lstStyle/>
          <a:p>
            <a:r>
              <a:rPr lang="en-US" sz="933" b="1">
                <a:latin typeface="Arial" panose="020B0604020202020204" pitchFamily="34" charset="0"/>
                <a:cs typeface="Arial" panose="020B0604020202020204" pitchFamily="34" charset="0"/>
              </a:rPr>
              <a:t>Source: IPCC</a:t>
            </a:r>
          </a:p>
        </p:txBody>
      </p:sp>
    </p:spTree>
    <p:extLst>
      <p:ext uri="{BB962C8B-B14F-4D97-AF65-F5344CB8AC3E}">
        <p14:creationId xmlns:p14="http://schemas.microsoft.com/office/powerpoint/2010/main" val="371090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34053"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9" name="Immagine 8" descr="Immagine che contiene testo, Pubblicità online, Sito Web, schermata&#10;&#10;Descrizione generata automaticamente">
            <a:extLst>
              <a:ext uri="{FF2B5EF4-FFF2-40B4-BE49-F238E27FC236}">
                <a16:creationId xmlns:a16="http://schemas.microsoft.com/office/drawing/2014/main" id="{A8CA1F05-8B68-6602-A873-2A09C21F69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1540" y="1631974"/>
            <a:ext cx="9186360" cy="4291887"/>
          </a:xfrm>
          <a:prstGeom prst="rect">
            <a:avLst/>
          </a:prstGeom>
        </p:spPr>
      </p:pic>
      <p:sp>
        <p:nvSpPr>
          <p:cNvPr id="14" name="CasellaDiTesto 13">
            <a:extLst>
              <a:ext uri="{FF2B5EF4-FFF2-40B4-BE49-F238E27FC236}">
                <a16:creationId xmlns:a16="http://schemas.microsoft.com/office/drawing/2014/main" id="{F3E21BFD-FFEA-A9ED-AA58-047AE5183F3E}"/>
              </a:ext>
            </a:extLst>
          </p:cNvPr>
          <p:cNvSpPr txBox="1"/>
          <p:nvPr/>
        </p:nvSpPr>
        <p:spPr>
          <a:xfrm>
            <a:off x="9382066" y="5654121"/>
            <a:ext cx="1541248" cy="307777"/>
          </a:xfrm>
          <a:prstGeom prst="rect">
            <a:avLst/>
          </a:prstGeom>
          <a:noFill/>
        </p:spPr>
        <p:txBody>
          <a:bodyPr wrap="square" rtlCol="0">
            <a:spAutoFit/>
          </a:bodyPr>
          <a:lstStyle/>
          <a:p>
            <a:r>
              <a:rPr lang="en-US" sz="1400" b="1">
                <a:latin typeface="Calibri" panose="020F0502020204030204" pitchFamily="34" charset="0"/>
                <a:cs typeface="Calibri" panose="020F0502020204030204" pitchFamily="34" charset="0"/>
              </a:rPr>
              <a:t>Source: IPCC</a:t>
            </a:r>
          </a:p>
        </p:txBody>
      </p:sp>
    </p:spTree>
    <p:extLst>
      <p:ext uri="{BB962C8B-B14F-4D97-AF65-F5344CB8AC3E}">
        <p14:creationId xmlns:p14="http://schemas.microsoft.com/office/powerpoint/2010/main" val="1214103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22330"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extBox 6">
            <a:extLst>
              <a:ext uri="{FF2B5EF4-FFF2-40B4-BE49-F238E27FC236}">
                <a16:creationId xmlns:a16="http://schemas.microsoft.com/office/drawing/2014/main" id="{5A9988C5-45AA-D75E-198F-B80D554F64B1}"/>
              </a:ext>
            </a:extLst>
          </p:cNvPr>
          <p:cNvSpPr txBox="1"/>
          <p:nvPr/>
        </p:nvSpPr>
        <p:spPr>
          <a:xfrm>
            <a:off x="357498" y="1479671"/>
            <a:ext cx="5929002" cy="3480953"/>
          </a:xfrm>
          <a:prstGeom prst="rect">
            <a:avLst/>
          </a:prstGeom>
        </p:spPr>
        <p:txBody>
          <a:bodyPr wrap="square" lIns="0" tIns="0" rIns="0" bIns="0" rtlCol="0" anchor="t">
            <a:spAutoFit/>
          </a:bodyPr>
          <a:lstStyle/>
          <a:p>
            <a:pPr>
              <a:lnSpc>
                <a:spcPts val="1680"/>
              </a:lnSpc>
            </a:pPr>
            <a:endParaRPr lang="en-US" sz="1400" dirty="0">
              <a:latin typeface="Calibri" panose="020F0502020204030204" pitchFamily="34" charset="0"/>
              <a:cs typeface="Calibri" panose="020F0502020204030204" pitchFamily="34" charset="0"/>
            </a:endParaRPr>
          </a:p>
          <a:p>
            <a:pPr algn="just">
              <a:lnSpc>
                <a:spcPts val="1680"/>
              </a:lnSpc>
            </a:pPr>
            <a:r>
              <a:rPr lang="en-US" sz="1400" dirty="0">
                <a:latin typeface="Calibri" panose="020F0502020204030204" pitchFamily="34" charset="0"/>
                <a:cs typeface="Calibri" panose="020F0502020204030204" pitchFamily="34" charset="0"/>
              </a:rPr>
              <a:t>The European Green Deal is the EU's long-term growth strategy to make Europe climate-neutral by 2050. The European Climate Law (signed in 2021), makes it legally binding for the EU to achieve a balance between greenhouse gas emissions and removals by 2050, and to achieve negative emissions thereafter. It also includes an ambitious 2030 climate target of at least 55% reduction of net emissions of greenhouse gases as compared to 1990. The proposal for carbon removal certification is therefore crucial to achieve the EU's long-term climate objectives under the Paris Agreement and make the European Green Deal a reality.</a:t>
            </a:r>
          </a:p>
          <a:p>
            <a:pPr algn="just">
              <a:lnSpc>
                <a:spcPts val="1680"/>
              </a:lnSpc>
            </a:pPr>
            <a:r>
              <a:rPr lang="en-US" sz="1400" dirty="0">
                <a:latin typeface="Calibri" panose="020F0502020204030204" pitchFamily="34" charset="0"/>
                <a:cs typeface="Calibri" panose="020F0502020204030204" pitchFamily="34" charset="0"/>
              </a:rPr>
              <a:t>The proposal builds upon </a:t>
            </a:r>
            <a:r>
              <a:rPr lang="en-US" sz="1400" b="1" dirty="0">
                <a:latin typeface="Calibri" panose="020F0502020204030204" pitchFamily="34" charset="0"/>
                <a:cs typeface="Calibri" panose="020F0502020204030204" pitchFamily="34" charset="0"/>
              </a:rPr>
              <a:t>Commission</a:t>
            </a:r>
            <a:r>
              <a:rPr lang="en-US" sz="1400" b="1" dirty="0">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a:t>
            </a:r>
            <a:r>
              <a:rPr lang="en-US" sz="1400" b="1" dirty="0">
                <a:latin typeface="Calibri" panose="020F0502020204030204" pitchFamily="34" charset="0"/>
                <a:cs typeface="Calibri" panose="020F0502020204030204" pitchFamily="34" charset="0"/>
              </a:rPr>
              <a:t>s Communication on Sustainable Carbon Cycle </a:t>
            </a:r>
            <a:r>
              <a:rPr lang="en-US" sz="1400" dirty="0">
                <a:latin typeface="Calibri" panose="020F0502020204030204" pitchFamily="34" charset="0"/>
                <a:cs typeface="Calibri" panose="020F0502020204030204" pitchFamily="34" charset="0"/>
              </a:rPr>
              <a:t>(adopted in 2021). </a:t>
            </a:r>
          </a:p>
          <a:p>
            <a:pPr algn="just">
              <a:lnSpc>
                <a:spcPts val="1680"/>
              </a:lnSpc>
            </a:pPr>
            <a:r>
              <a:rPr lang="en-US" sz="1400" dirty="0">
                <a:latin typeface="Calibri" panose="020F0502020204030204" pitchFamily="34" charset="0"/>
                <a:cs typeface="Calibri" panose="020F0502020204030204" pitchFamily="34" charset="0"/>
              </a:rPr>
              <a:t>It will help to achieve the EU's ambitious target of 310 Mt of carbon removals in the </a:t>
            </a:r>
            <a:r>
              <a:rPr lang="en-US" sz="1400" b="1" dirty="0">
                <a:latin typeface="Calibri" panose="020F0502020204030204" pitchFamily="34" charset="0"/>
                <a:cs typeface="Calibri" panose="020F0502020204030204" pitchFamily="34" charset="0"/>
              </a:rPr>
              <a:t>LULUCF</a:t>
            </a:r>
            <a:r>
              <a:rPr lang="en-US" sz="1400" dirty="0">
                <a:latin typeface="Calibri" panose="020F0502020204030204" pitchFamily="34" charset="0"/>
                <a:cs typeface="Calibri" panose="020F0502020204030204" pitchFamily="34" charset="0"/>
              </a:rPr>
              <a:t> sector by 2030 and promote nature restoration activities in line with the </a:t>
            </a:r>
            <a:r>
              <a:rPr lang="en-US" sz="1400" b="1" dirty="0">
                <a:latin typeface="Calibri" panose="020F0502020204030204" pitchFamily="34" charset="0"/>
                <a:cs typeface="Calibri" panose="020F0502020204030204" pitchFamily="34" charset="0"/>
              </a:rPr>
              <a:t>Nature Restoration Law</a:t>
            </a:r>
            <a:r>
              <a:rPr lang="en-US" sz="1400" dirty="0">
                <a:latin typeface="Calibri" panose="020F0502020204030204" pitchFamily="34" charset="0"/>
                <a:cs typeface="Calibri" panose="020F0502020204030204" pitchFamily="34" charset="0"/>
              </a:rPr>
              <a:t> and circular economy practices from the </a:t>
            </a:r>
            <a:r>
              <a:rPr lang="en-US" sz="1400" b="1" dirty="0">
                <a:latin typeface="Calibri" panose="020F0502020204030204" pitchFamily="34" charset="0"/>
                <a:cs typeface="Calibri" panose="020F0502020204030204" pitchFamily="34" charset="0"/>
              </a:rPr>
              <a:t>Circular Economy Plan.</a:t>
            </a:r>
          </a:p>
        </p:txBody>
      </p:sp>
      <p:sp>
        <p:nvSpPr>
          <p:cNvPr id="4" name="Freeform 6">
            <a:extLst>
              <a:ext uri="{FF2B5EF4-FFF2-40B4-BE49-F238E27FC236}">
                <a16:creationId xmlns:a16="http://schemas.microsoft.com/office/drawing/2014/main" id="{27FE3C17-7543-5511-F9A6-12D680B0F023}"/>
              </a:ext>
            </a:extLst>
          </p:cNvPr>
          <p:cNvSpPr/>
          <p:nvPr/>
        </p:nvSpPr>
        <p:spPr>
          <a:xfrm>
            <a:off x="6663480" y="2004495"/>
            <a:ext cx="4699000" cy="2527783"/>
          </a:xfrm>
          <a:custGeom>
            <a:avLst/>
            <a:gdLst/>
            <a:ahLst/>
            <a:cxnLst/>
            <a:rect l="l" t="t" r="r" b="b"/>
            <a:pathLst>
              <a:path w="5957096" h="3251232">
                <a:moveTo>
                  <a:pt x="0" y="0"/>
                </a:moveTo>
                <a:lnTo>
                  <a:pt x="5957096" y="0"/>
                </a:lnTo>
                <a:lnTo>
                  <a:pt x="5957096" y="3251232"/>
                </a:lnTo>
                <a:lnTo>
                  <a:pt x="0" y="3251232"/>
                </a:lnTo>
                <a:lnTo>
                  <a:pt x="0" y="0"/>
                </a:lnTo>
                <a:close/>
              </a:path>
            </a:pathLst>
          </a:custGeom>
          <a:blipFill>
            <a:blip r:embed="rId8"/>
            <a:stretch>
              <a:fillRect/>
            </a:stretch>
          </a:blipFill>
          <a:ln>
            <a:solidFill>
              <a:srgbClr val="1481AC"/>
            </a:solidFill>
          </a:ln>
        </p:spPr>
        <p:txBody>
          <a:bodyPr/>
          <a:lstStyle/>
          <a:p>
            <a:endParaRPr lang="it-IT"/>
          </a:p>
        </p:txBody>
      </p:sp>
      <p:sp>
        <p:nvSpPr>
          <p:cNvPr id="6" name="Rettangolo 5">
            <a:extLst>
              <a:ext uri="{FF2B5EF4-FFF2-40B4-BE49-F238E27FC236}">
                <a16:creationId xmlns:a16="http://schemas.microsoft.com/office/drawing/2014/main" id="{35D655E9-CFF0-B801-2BA7-06305C998379}"/>
              </a:ext>
            </a:extLst>
          </p:cNvPr>
          <p:cNvSpPr/>
          <p:nvPr/>
        </p:nvSpPr>
        <p:spPr>
          <a:xfrm>
            <a:off x="357498" y="5195548"/>
            <a:ext cx="5929002" cy="780584"/>
          </a:xfrm>
          <a:prstGeom prst="rect">
            <a:avLst/>
          </a:prstGeom>
          <a:solidFill>
            <a:srgbClr val="1481AC">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400">
              <a:latin typeface="Calibri" panose="020F0502020204030204" pitchFamily="34" charset="0"/>
              <a:cs typeface="Calibri" panose="020F0502020204030204" pitchFamily="34" charset="0"/>
            </a:endParaRPr>
          </a:p>
        </p:txBody>
      </p:sp>
      <p:sp>
        <p:nvSpPr>
          <p:cNvPr id="15" name="CasellaDiTesto 14">
            <a:extLst>
              <a:ext uri="{FF2B5EF4-FFF2-40B4-BE49-F238E27FC236}">
                <a16:creationId xmlns:a16="http://schemas.microsoft.com/office/drawing/2014/main" id="{DEF1768C-07E1-71CB-09BC-826BB97C3EDB}"/>
              </a:ext>
            </a:extLst>
          </p:cNvPr>
          <p:cNvSpPr txBox="1"/>
          <p:nvPr/>
        </p:nvSpPr>
        <p:spPr>
          <a:xfrm>
            <a:off x="357498" y="5226280"/>
            <a:ext cx="5929002" cy="739177"/>
          </a:xfrm>
          <a:prstGeom prst="rect">
            <a:avLst/>
          </a:prstGeom>
          <a:noFill/>
        </p:spPr>
        <p:txBody>
          <a:bodyPr wrap="square">
            <a:spAutoFit/>
          </a:bodyPr>
          <a:lstStyle/>
          <a:p>
            <a:pPr algn="just">
              <a:lnSpc>
                <a:spcPts val="1680"/>
              </a:lnSpc>
            </a:pPr>
            <a:r>
              <a:rPr lang="en-US" sz="1400" dirty="0">
                <a:latin typeface="Calibri" panose="020F0502020204030204" pitchFamily="34" charset="0"/>
                <a:cs typeface="Calibri" panose="020F0502020204030204" pitchFamily="34" charset="0"/>
              </a:rPr>
              <a:t>It will help companies report on their climate footprint in accordance with the CSRD (Corporate Social Responsibility Directive) and the related European Sustainability Reporting Standards.</a:t>
            </a:r>
          </a:p>
        </p:txBody>
      </p:sp>
    </p:spTree>
    <p:extLst>
      <p:ext uri="{BB962C8B-B14F-4D97-AF65-F5344CB8AC3E}">
        <p14:creationId xmlns:p14="http://schemas.microsoft.com/office/powerpoint/2010/main" val="925260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22330"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3" name="Immagine 2" descr="Immagine che contiene testo, schermata&#10;&#10;Descrizione generata automaticamente">
            <a:extLst>
              <a:ext uri="{FF2B5EF4-FFF2-40B4-BE49-F238E27FC236}">
                <a16:creationId xmlns:a16="http://schemas.microsoft.com/office/drawing/2014/main" id="{DF5011BB-FEB5-0060-91D5-4015024383EC}"/>
              </a:ext>
            </a:extLst>
          </p:cNvPr>
          <p:cNvPicPr>
            <a:picLocks noChangeAspect="1"/>
          </p:cNvPicPr>
          <p:nvPr/>
        </p:nvPicPr>
        <p:blipFill rotWithShape="1">
          <a:blip r:embed="rId7">
            <a:extLst>
              <a:ext uri="{28A0092B-C50C-407E-A947-70E740481C1C}">
                <a14:useLocalDpi xmlns:a14="http://schemas.microsoft.com/office/drawing/2010/main" val="0"/>
              </a:ext>
            </a:extLst>
          </a:blip>
          <a:srcRect t="13583" b="9077"/>
          <a:stretch/>
        </p:blipFill>
        <p:spPr>
          <a:xfrm>
            <a:off x="1173892" y="1614995"/>
            <a:ext cx="9076319" cy="4499699"/>
          </a:xfrm>
          <a:prstGeom prst="rect">
            <a:avLst/>
          </a:prstGeom>
        </p:spPr>
      </p:pic>
      <p:sp>
        <p:nvSpPr>
          <p:cNvPr id="9" name="CasellaDiTesto 8">
            <a:extLst>
              <a:ext uri="{FF2B5EF4-FFF2-40B4-BE49-F238E27FC236}">
                <a16:creationId xmlns:a16="http://schemas.microsoft.com/office/drawing/2014/main" id="{09D6BC50-CCEE-F747-819A-91E8851B3ADF}"/>
              </a:ext>
            </a:extLst>
          </p:cNvPr>
          <p:cNvSpPr txBox="1"/>
          <p:nvPr/>
        </p:nvSpPr>
        <p:spPr>
          <a:xfrm>
            <a:off x="10250211" y="4862131"/>
            <a:ext cx="2184400" cy="307777"/>
          </a:xfrm>
          <a:prstGeom prst="rect">
            <a:avLst/>
          </a:prstGeom>
          <a:noFill/>
        </p:spPr>
        <p:txBody>
          <a:bodyPr wrap="square" rtlCol="0">
            <a:spAutoFit/>
          </a:bodyPr>
          <a:lstStyle/>
          <a:p>
            <a:r>
              <a:rPr lang="en-US" sz="1400" b="1">
                <a:latin typeface="Calibri" panose="020F0502020204030204" pitchFamily="34" charset="0"/>
                <a:cs typeface="Calibri" panose="020F0502020204030204" pitchFamily="34" charset="0"/>
              </a:rPr>
              <a:t>Source: ICAP</a:t>
            </a:r>
          </a:p>
        </p:txBody>
      </p:sp>
    </p:spTree>
    <p:extLst>
      <p:ext uri="{BB962C8B-B14F-4D97-AF65-F5344CB8AC3E}">
        <p14:creationId xmlns:p14="http://schemas.microsoft.com/office/powerpoint/2010/main" val="156043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22330"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2" name="Diagramma 1">
            <a:extLst>
              <a:ext uri="{FF2B5EF4-FFF2-40B4-BE49-F238E27FC236}">
                <a16:creationId xmlns:a16="http://schemas.microsoft.com/office/drawing/2014/main" id="{C2B9AE1D-2BC5-4440-6830-B7B0E6C58391}"/>
              </a:ext>
            </a:extLst>
          </p:cNvPr>
          <p:cNvGraphicFramePr/>
          <p:nvPr>
            <p:extLst>
              <p:ext uri="{D42A27DB-BD31-4B8C-83A1-F6EECF244321}">
                <p14:modId xmlns:p14="http://schemas.microsoft.com/office/powerpoint/2010/main" val="308544239"/>
              </p:ext>
            </p:extLst>
          </p:nvPr>
        </p:nvGraphicFramePr>
        <p:xfrm>
          <a:off x="433883" y="1686642"/>
          <a:ext cx="10794633" cy="174235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Freeform 6">
            <a:extLst>
              <a:ext uri="{FF2B5EF4-FFF2-40B4-BE49-F238E27FC236}">
                <a16:creationId xmlns:a16="http://schemas.microsoft.com/office/drawing/2014/main" id="{43F3BDC6-599B-2E95-5847-4243F5A59729}"/>
              </a:ext>
            </a:extLst>
          </p:cNvPr>
          <p:cNvSpPr>
            <a:spLocks noChangeAspect="1"/>
          </p:cNvSpPr>
          <p:nvPr/>
        </p:nvSpPr>
        <p:spPr>
          <a:xfrm>
            <a:off x="530588" y="3896876"/>
            <a:ext cx="6654800" cy="1758190"/>
          </a:xfrm>
          <a:custGeom>
            <a:avLst/>
            <a:gdLst/>
            <a:ahLst/>
            <a:cxnLst/>
            <a:rect l="l" t="t" r="r" b="b"/>
            <a:pathLst>
              <a:path w="11393930" h="3010248">
                <a:moveTo>
                  <a:pt x="0" y="0"/>
                </a:moveTo>
                <a:lnTo>
                  <a:pt x="11393930" y="0"/>
                </a:lnTo>
                <a:lnTo>
                  <a:pt x="11393930" y="3010248"/>
                </a:lnTo>
                <a:lnTo>
                  <a:pt x="0" y="3010248"/>
                </a:lnTo>
                <a:lnTo>
                  <a:pt x="0" y="0"/>
                </a:lnTo>
                <a:close/>
              </a:path>
            </a:pathLst>
          </a:custGeom>
          <a:blipFill>
            <a:blip r:embed="rId12"/>
            <a:stretch>
              <a:fillRect/>
            </a:stretch>
          </a:blipFill>
        </p:spPr>
        <p:txBody>
          <a:bodyPr/>
          <a:lstStyle/>
          <a:p>
            <a:endParaRPr lang="it-IT"/>
          </a:p>
        </p:txBody>
      </p:sp>
      <p:pic>
        <p:nvPicPr>
          <p:cNvPr id="6" name="Immagine 5" descr="Immagine che contiene testo, schermata, Carattere&#10;&#10;Descrizione generata automaticamente">
            <a:extLst>
              <a:ext uri="{FF2B5EF4-FFF2-40B4-BE49-F238E27FC236}">
                <a16:creationId xmlns:a16="http://schemas.microsoft.com/office/drawing/2014/main" id="{23F4F8D5-84B7-623C-9925-FF8D4B4B56B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48764" y="3683838"/>
            <a:ext cx="3594526" cy="2043588"/>
          </a:xfrm>
          <a:prstGeom prst="rect">
            <a:avLst/>
          </a:prstGeom>
        </p:spPr>
      </p:pic>
      <p:sp>
        <p:nvSpPr>
          <p:cNvPr id="14" name="CasellaDiTesto 13">
            <a:extLst>
              <a:ext uri="{FF2B5EF4-FFF2-40B4-BE49-F238E27FC236}">
                <a16:creationId xmlns:a16="http://schemas.microsoft.com/office/drawing/2014/main" id="{E3C95AA3-FEBA-CB6B-E833-96A3CABBD683}"/>
              </a:ext>
            </a:extLst>
          </p:cNvPr>
          <p:cNvSpPr txBox="1"/>
          <p:nvPr/>
        </p:nvSpPr>
        <p:spPr>
          <a:xfrm>
            <a:off x="8552529" y="5682352"/>
            <a:ext cx="2184400" cy="307777"/>
          </a:xfrm>
          <a:prstGeom prst="rect">
            <a:avLst/>
          </a:prstGeom>
          <a:noFill/>
        </p:spPr>
        <p:txBody>
          <a:bodyPr wrap="square" rtlCol="0">
            <a:spAutoFit/>
          </a:bodyPr>
          <a:lstStyle/>
          <a:p>
            <a:r>
              <a:rPr lang="en-US" sz="1400" b="1">
                <a:latin typeface="Calibri" panose="020F0502020204030204" pitchFamily="34" charset="0"/>
                <a:cs typeface="Calibri" panose="020F0502020204030204" pitchFamily="34" charset="0"/>
              </a:rPr>
              <a:t>Source: Climate Principles</a:t>
            </a:r>
          </a:p>
        </p:txBody>
      </p:sp>
      <p:sp>
        <p:nvSpPr>
          <p:cNvPr id="15" name="CasellaDiTesto 14">
            <a:extLst>
              <a:ext uri="{FF2B5EF4-FFF2-40B4-BE49-F238E27FC236}">
                <a16:creationId xmlns:a16="http://schemas.microsoft.com/office/drawing/2014/main" id="{5BC44224-8C5A-763C-E507-2A1A2EDB23DD}"/>
              </a:ext>
            </a:extLst>
          </p:cNvPr>
          <p:cNvSpPr txBox="1"/>
          <p:nvPr/>
        </p:nvSpPr>
        <p:spPr>
          <a:xfrm>
            <a:off x="2584080" y="5682352"/>
            <a:ext cx="2184400" cy="307777"/>
          </a:xfrm>
          <a:prstGeom prst="rect">
            <a:avLst/>
          </a:prstGeom>
          <a:noFill/>
        </p:spPr>
        <p:txBody>
          <a:bodyPr wrap="square" rtlCol="0">
            <a:spAutoFit/>
          </a:bodyPr>
          <a:lstStyle/>
          <a:p>
            <a:r>
              <a:rPr lang="en-US" sz="1400" b="1">
                <a:latin typeface="Calibri" panose="020F0502020204030204" pitchFamily="34" charset="0"/>
                <a:cs typeface="Calibri" panose="020F0502020204030204" pitchFamily="34" charset="0"/>
              </a:rPr>
              <a:t>Source: EC website</a:t>
            </a:r>
          </a:p>
        </p:txBody>
      </p:sp>
    </p:spTree>
    <p:extLst>
      <p:ext uri="{BB962C8B-B14F-4D97-AF65-F5344CB8AC3E}">
        <p14:creationId xmlns:p14="http://schemas.microsoft.com/office/powerpoint/2010/main" val="960519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310607" y="1042484"/>
            <a:ext cx="11252200" cy="589490"/>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ETS 4</a:t>
            </a:r>
            <a:r>
              <a:rPr lang="en-US" sz="2000" baseline="30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 </a:t>
            </a:r>
            <a:r>
              <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Phase</a:t>
            </a:r>
          </a:p>
          <a:p>
            <a:pPr algn="just"/>
            <a:r>
              <a:rPr lang="it-IT" sz="1800">
                <a:solidFill>
                  <a:schemeClr val="accent1"/>
                </a:solidFill>
                <a:latin typeface="Calibri" panose="020F0502020204030204" pitchFamily="34" charset="0"/>
                <a:ea typeface="Times New Roman" panose="02020603050405020304" pitchFamily="18" charset="0"/>
                <a:cs typeface="Calibri" panose="020F0502020204030204" pitchFamily="34" charset="0"/>
              </a:rPr>
              <a:t>CARBON REMOVALS</a:t>
            </a:r>
            <a:endPar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lvl="0" algn="just"/>
            <a:endParaRPr lang="en-US" sz="20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extBox 6">
            <a:extLst>
              <a:ext uri="{FF2B5EF4-FFF2-40B4-BE49-F238E27FC236}">
                <a16:creationId xmlns:a16="http://schemas.microsoft.com/office/drawing/2014/main" id="{AA25C9A8-477F-069E-6821-4813116C93DC}"/>
              </a:ext>
            </a:extLst>
          </p:cNvPr>
          <p:cNvSpPr txBox="1"/>
          <p:nvPr/>
        </p:nvSpPr>
        <p:spPr>
          <a:xfrm>
            <a:off x="329879" y="1471910"/>
            <a:ext cx="7885434" cy="4524315"/>
          </a:xfrm>
          <a:prstGeom prst="rect">
            <a:avLst/>
          </a:prstGeom>
        </p:spPr>
        <p:txBody>
          <a:bodyPr wrap="square" lIns="0" tIns="0" rIns="0" bIns="0" rtlCol="0" anchor="t">
            <a:spAutoFit/>
          </a:bodyPr>
          <a:lstStyle/>
          <a:p>
            <a:r>
              <a:rPr lang="en-US" sz="1400" b="1" kern="100" dirty="0">
                <a:latin typeface="Calibri" panose="020F0502020204030204" pitchFamily="34" charset="0"/>
                <a:ea typeface="Calibri" panose="020F0502020204030204" pitchFamily="34" charset="0"/>
                <a:cs typeface="Calibri" panose="020F0502020204030204" pitchFamily="34" charset="0"/>
              </a:rPr>
              <a:t>CONSISTENCY WITH EXISTING POLICY PROVISIONS IN THE POLICY AREA </a:t>
            </a:r>
            <a:endParaRPr lang="it-IT" sz="1400" kern="100" dirty="0">
              <a:latin typeface="Calibri" panose="020F0502020204030204" pitchFamily="34" charset="0"/>
              <a:ea typeface="Calibri" panose="020F0502020204030204" pitchFamily="34" charset="0"/>
              <a:cs typeface="Calibri" panose="020F0502020204030204" pitchFamily="34" charset="0"/>
            </a:endParaRPr>
          </a:p>
          <a:p>
            <a:pPr marL="536475" lvl="1" indent="-231660"/>
            <a:endParaRPr lang="en-US" sz="1400" dirty="0">
              <a:latin typeface="Calibri" panose="020F0502020204030204" pitchFamily="34" charset="0"/>
              <a:cs typeface="Calibri" panose="020F0502020204030204" pitchFamily="34" charset="0"/>
            </a:endParaRPr>
          </a:p>
          <a:p>
            <a:pPr marL="536475" lvl="1" indent="-231660" algn="just">
              <a:buFont typeface="Arial" panose="020B0604020202020204" pitchFamily="34" charset="0"/>
              <a:buChar char="•"/>
            </a:pPr>
            <a:r>
              <a:rPr lang="en-US" sz="1400" dirty="0">
                <a:latin typeface="Calibri" panose="020F0502020204030204" pitchFamily="34" charset="0"/>
                <a:cs typeface="Calibri" panose="020F0502020204030204" pitchFamily="34" charset="0"/>
              </a:rPr>
              <a:t>Under the proposal for amending the Regulation on Land Use, Land Use Change, and Forestry (LULUCF), the European Commission proposed – for the first time – a separate land-based net removals target of </a:t>
            </a:r>
            <a:r>
              <a:rPr lang="en-US" sz="1400" b="1" dirty="0">
                <a:latin typeface="Calibri" panose="020F0502020204030204" pitchFamily="34" charset="0"/>
                <a:cs typeface="Calibri" panose="020F0502020204030204" pitchFamily="34" charset="0"/>
              </a:rPr>
              <a:t>-310 million ton of CO2 by 2030</a:t>
            </a:r>
            <a:r>
              <a:rPr lang="en-US" sz="1400" dirty="0">
                <a:latin typeface="Calibri" panose="020F0502020204030204" pitchFamily="34" charset="0"/>
                <a:cs typeface="Calibri" panose="020F0502020204030204" pitchFamily="34" charset="0"/>
              </a:rPr>
              <a:t>. The EU-wide target is to be implemented through binding national targets for the LULUCF sector, requiring Member States to step up ambition for their land use policies. </a:t>
            </a:r>
            <a:r>
              <a:rPr lang="en-US" sz="1400" b="1" dirty="0">
                <a:latin typeface="Calibri" panose="020F0502020204030204" pitchFamily="34" charset="0"/>
                <a:cs typeface="Calibri" panose="020F0502020204030204" pitchFamily="34" charset="0"/>
              </a:rPr>
              <a:t>This proposal enables to channel more effective and result-based support toward carbon farming activities that can contribute to the achievement of this target.</a:t>
            </a:r>
            <a:r>
              <a:rPr lang="en-US" sz="1400" dirty="0">
                <a:latin typeface="Calibri" panose="020F0502020204030204" pitchFamily="34" charset="0"/>
                <a:cs typeface="Calibri" panose="020F0502020204030204" pitchFamily="34" charset="0"/>
              </a:rPr>
              <a:t> The Commission has also proposed to increase the size of the Innovation Fund, which is financed by the revenues from the EU Emissions Trading System (EU ETS), thereby helping businesses invest in innovative clean technologies, including those generating carbon removals. </a:t>
            </a:r>
          </a:p>
          <a:p>
            <a:pPr marL="536475" lvl="1" indent="-231660" algn="just">
              <a:buFont typeface="Arial" panose="020B0604020202020204" pitchFamily="34" charset="0"/>
              <a:buChar char="•"/>
            </a:pPr>
            <a:r>
              <a:rPr lang="en-US" sz="1400" b="1" dirty="0">
                <a:latin typeface="Calibri" panose="020F0502020204030204" pitchFamily="34" charset="0"/>
                <a:cs typeface="Calibri" panose="020F0502020204030204" pitchFamily="34" charset="0"/>
              </a:rPr>
              <a:t>The 2021 Commission’s Communication on Sustainable Carbon Cycles stresses the importance of enabling a business model that rewards land managers for carbon sequestration in full respect of ecological principles (i.e. ‘carbon farming’), </a:t>
            </a:r>
            <a:r>
              <a:rPr lang="en-US" sz="1400" dirty="0">
                <a:latin typeface="Calibri" panose="020F0502020204030204" pitchFamily="34" charset="0"/>
                <a:cs typeface="Calibri" panose="020F0502020204030204" pitchFamily="34" charset="0"/>
              </a:rPr>
              <a:t>and of creating an EU internal market for capture, use, storage and transport of CO2 through innovative technologies. The communication also defines an action plan to achieve the following aspirational goals for carbon removals: </a:t>
            </a:r>
            <a:r>
              <a:rPr lang="en-US" sz="1400" b="1" dirty="0">
                <a:latin typeface="Calibri" panose="020F0502020204030204" pitchFamily="34" charset="0"/>
                <a:cs typeface="Calibri" panose="020F0502020204030204" pitchFamily="34" charset="0"/>
              </a:rPr>
              <a:t>by 2028, all land managers should have access to verified emission and removal data to measure carbon farming practices</a:t>
            </a:r>
            <a:r>
              <a:rPr lang="en-US" sz="1400" dirty="0">
                <a:latin typeface="Calibri" panose="020F0502020204030204" pitchFamily="34" charset="0"/>
                <a:cs typeface="Calibri" panose="020F0502020204030204" pitchFamily="34" charset="0"/>
              </a:rPr>
              <a:t>, and all CO2 captured, transported, used and stored through industrial activities should be reported and accounted; by 2030, carbon farming approaches should contribute to reaching the LULUCF target of -310 Mt CO2 eq net removals; and industrial technologies should remove annually at least 5 Mt CO2 eq by 2030. </a:t>
            </a:r>
          </a:p>
        </p:txBody>
      </p:sp>
      <p:sp>
        <p:nvSpPr>
          <p:cNvPr id="9" name="TextBox 6">
            <a:extLst>
              <a:ext uri="{FF2B5EF4-FFF2-40B4-BE49-F238E27FC236}">
                <a16:creationId xmlns:a16="http://schemas.microsoft.com/office/drawing/2014/main" id="{1FC68843-CFAF-F8A1-882B-F2E9387EC519}"/>
              </a:ext>
            </a:extLst>
          </p:cNvPr>
          <p:cNvSpPr txBox="1"/>
          <p:nvPr/>
        </p:nvSpPr>
        <p:spPr>
          <a:xfrm>
            <a:off x="8514626" y="2322342"/>
            <a:ext cx="3276128" cy="2877711"/>
          </a:xfrm>
          <a:prstGeom prst="rect">
            <a:avLst/>
          </a:prstGeom>
        </p:spPr>
        <p:txBody>
          <a:bodyPr wrap="square" lIns="0" tIns="0" rIns="0" bIns="0" rtlCol="0" anchor="t">
            <a:spAutoFit/>
          </a:bodyPr>
          <a:lstStyle/>
          <a:p>
            <a:pPr algn="r">
              <a:spcBef>
                <a:spcPts val="400"/>
              </a:spcBef>
            </a:pPr>
            <a:r>
              <a:rPr lang="en-US" sz="1100" i="1" dirty="0">
                <a:solidFill>
                  <a:srgbClr val="000000"/>
                </a:solidFill>
                <a:latin typeface="Calibri" panose="020F0502020204030204" pitchFamily="34" charset="0"/>
                <a:cs typeface="Calibri" panose="020F0502020204030204" pitchFamily="34" charset="0"/>
              </a:rPr>
              <a:t>“Industrial technologies, such as bioenergy with carbon capture and storage (BECCS) or direct air carbon capture and storage (DACCS), can </a:t>
            </a:r>
            <a:r>
              <a:rPr lang="en-US" sz="1100" b="1" i="1" dirty="0">
                <a:solidFill>
                  <a:srgbClr val="000000"/>
                </a:solidFill>
                <a:latin typeface="Calibri" panose="020F0502020204030204" pitchFamily="34" charset="0"/>
                <a:cs typeface="Calibri" panose="020F0502020204030204" pitchFamily="34" charset="0"/>
              </a:rPr>
              <a:t>capture carbon and store it permanently</a:t>
            </a:r>
            <a:r>
              <a:rPr lang="en-US" sz="1100" i="1" dirty="0">
                <a:solidFill>
                  <a:srgbClr val="000000"/>
                </a:solidFill>
                <a:latin typeface="Calibri" panose="020F0502020204030204" pitchFamily="34" charset="0"/>
                <a:cs typeface="Calibri" panose="020F0502020204030204" pitchFamily="34" charset="0"/>
              </a:rPr>
              <a:t>. In agriculture and forestry, carbon farming practices can sustainably enhance the storage of carbon in soils and forests or reduce the release of carbon from soils and create a </a:t>
            </a:r>
            <a:r>
              <a:rPr lang="en-US" sz="1100" b="1" i="1" dirty="0">
                <a:solidFill>
                  <a:srgbClr val="000000"/>
                </a:solidFill>
                <a:latin typeface="Calibri" panose="020F0502020204030204" pitchFamily="34" charset="0"/>
                <a:cs typeface="Calibri" panose="020F0502020204030204" pitchFamily="34" charset="0"/>
              </a:rPr>
              <a:t>new business model for farmers and foresters</a:t>
            </a:r>
            <a:r>
              <a:rPr lang="en-US" sz="1100" i="1" dirty="0">
                <a:solidFill>
                  <a:srgbClr val="000000"/>
                </a:solidFill>
                <a:latin typeface="Calibri" panose="020F0502020204030204" pitchFamily="34" charset="0"/>
                <a:cs typeface="Calibri" panose="020F0502020204030204" pitchFamily="34" charset="0"/>
              </a:rPr>
              <a:t>. Long-lasting products and materials, such as wood-based construction products, can also keep carbon bound over several decades or longer.</a:t>
            </a:r>
          </a:p>
          <a:p>
            <a:pPr algn="r"/>
            <a:r>
              <a:rPr lang="en-US" sz="1100" i="1" dirty="0">
                <a:solidFill>
                  <a:srgbClr val="000000"/>
                </a:solidFill>
                <a:latin typeface="Calibri" panose="020F0502020204030204" pitchFamily="34" charset="0"/>
                <a:cs typeface="Calibri" panose="020F0502020204030204" pitchFamily="34" charset="0"/>
              </a:rPr>
              <a:t>Today's proposal will promote cutting-edge clean technologies and support the </a:t>
            </a:r>
            <a:r>
              <a:rPr lang="en-US" sz="1100" b="1" i="1" dirty="0">
                <a:solidFill>
                  <a:srgbClr val="000000"/>
                </a:solidFill>
                <a:latin typeface="Calibri" panose="020F0502020204030204" pitchFamily="34" charset="0"/>
                <a:cs typeface="Calibri" panose="020F0502020204030204" pitchFamily="34" charset="0"/>
              </a:rPr>
              <a:t>New European Bauhaus </a:t>
            </a:r>
            <a:r>
              <a:rPr lang="en-US" sz="1100" i="1" dirty="0">
                <a:solidFill>
                  <a:srgbClr val="000000"/>
                </a:solidFill>
                <a:latin typeface="Calibri" panose="020F0502020204030204" pitchFamily="34" charset="0"/>
                <a:cs typeface="Calibri" panose="020F0502020204030204" pitchFamily="34" charset="0"/>
              </a:rPr>
              <a:t>by recognizing the carbon storage capacity of wood-based and energy-efficient building materials. The proposal will enable innovative forms of private and public financing, including impact finance or result-based public support under State aid or the </a:t>
            </a:r>
            <a:r>
              <a:rPr lang="en-US" sz="1100" b="1" i="1" dirty="0">
                <a:solidFill>
                  <a:srgbClr val="000000"/>
                </a:solidFill>
                <a:latin typeface="Calibri" panose="020F0502020204030204" pitchFamily="34" charset="0"/>
                <a:cs typeface="Calibri" panose="020F0502020204030204" pitchFamily="34" charset="0"/>
              </a:rPr>
              <a:t>Common Agricultural Policy</a:t>
            </a:r>
            <a:r>
              <a:rPr lang="en-US" sz="1100" i="1" dirty="0">
                <a:solidFill>
                  <a:srgbClr val="00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073844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00819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1" algn="just"/>
            <a:r>
              <a:rPr lang="en-US"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rPr>
              <a:t>Primary market and secondary market</a:t>
            </a:r>
            <a:endParaRPr lang="it-IT"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9759573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endParaRPr lang="en-US"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r>
              <a:rPr lang="en-US" sz="1800" dirty="0">
                <a:solidFill>
                  <a:srgbClr val="4472C4"/>
                </a:solidFill>
                <a:latin typeface="Calibri" panose="020F0502020204030204" pitchFamily="34" charset="0"/>
                <a:cs typeface="Calibri" panose="020F0502020204030204" pitchFamily="34" charset="0"/>
              </a:rPr>
              <a:t>MIFID</a:t>
            </a: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 II</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extBox 26">
            <a:extLst>
              <a:ext uri="{FF2B5EF4-FFF2-40B4-BE49-F238E27FC236}">
                <a16:creationId xmlns:a16="http://schemas.microsoft.com/office/drawing/2014/main" id="{DDC9AF82-C3C4-0F2F-4D9E-B0E6038E7187}"/>
              </a:ext>
            </a:extLst>
          </p:cNvPr>
          <p:cNvSpPr txBox="1"/>
          <p:nvPr/>
        </p:nvSpPr>
        <p:spPr>
          <a:xfrm>
            <a:off x="-1" y="1689986"/>
            <a:ext cx="6157913" cy="4185761"/>
          </a:xfrm>
          <a:prstGeom prst="rect">
            <a:avLst/>
          </a:prstGeom>
          <a:noFill/>
          <a:ln>
            <a:noFill/>
          </a:ln>
        </p:spPr>
        <p:txBody>
          <a:bodyPr wrap="square">
            <a:spAutoFit/>
          </a:bodyPr>
          <a:lstStyle/>
          <a:p>
            <a:pPr marL="179388" algn="just" defTabSz="1219170">
              <a:defRPr/>
            </a:pPr>
            <a:r>
              <a:rPr lang="en-US" sz="1400" dirty="0">
                <a:latin typeface="Calibri" panose="020F0502020204030204" pitchFamily="34" charset="0"/>
                <a:cs typeface="Calibri" panose="020F0502020204030204" pitchFamily="34" charset="0"/>
              </a:rPr>
              <a:t>Starting from the </a:t>
            </a:r>
            <a:r>
              <a:rPr lang="en-US" sz="1400" b="1" u="sng" dirty="0">
                <a:latin typeface="Calibri" panose="020F0502020204030204" pitchFamily="34" charset="0"/>
                <a:cs typeface="Calibri" panose="020F0502020204030204" pitchFamily="34" charset="0"/>
              </a:rPr>
              <a:t>1st of January 2018,</a:t>
            </a:r>
            <a:r>
              <a:rPr lang="en-US" sz="1400" b="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all kind of transactions related to </a:t>
            </a:r>
            <a:r>
              <a:rPr lang="en-US" sz="1400" b="1" dirty="0">
                <a:latin typeface="Calibri" panose="020F0502020204030204" pitchFamily="34" charset="0"/>
                <a:cs typeface="Calibri" panose="020F0502020204030204" pitchFamily="34" charset="0"/>
              </a:rPr>
              <a:t>carbon</a:t>
            </a:r>
            <a:r>
              <a:rPr lang="en-US" sz="1400" dirty="0">
                <a:latin typeface="Calibri" panose="020F0502020204030204" pitchFamily="34" charset="0"/>
                <a:cs typeface="Calibri" panose="020F0502020204030204" pitchFamily="34" charset="0"/>
              </a:rPr>
              <a:t> </a:t>
            </a:r>
            <a:r>
              <a:rPr lang="en-US" sz="1400" b="1" dirty="0">
                <a:latin typeface="Calibri" panose="020F0502020204030204" pitchFamily="34" charset="0"/>
                <a:cs typeface="Calibri" panose="020F0502020204030204" pitchFamily="34" charset="0"/>
              </a:rPr>
              <a:t>allowances</a:t>
            </a:r>
            <a:r>
              <a:rPr lang="en-US" sz="1400" dirty="0">
                <a:latin typeface="Calibri" panose="020F0502020204030204" pitchFamily="34" charset="0"/>
                <a:cs typeface="Calibri" panose="020F0502020204030204" pitchFamily="34" charset="0"/>
              </a:rPr>
              <a:t> (EUA) are subjected to </a:t>
            </a:r>
            <a:r>
              <a:rPr lang="en-US" sz="1400" b="1" dirty="0">
                <a:latin typeface="Calibri" panose="020F0502020204030204" pitchFamily="34" charset="0"/>
                <a:cs typeface="Calibri" panose="020F0502020204030204" pitchFamily="34" charset="0"/>
              </a:rPr>
              <a:t>MiFID and </a:t>
            </a:r>
            <a:r>
              <a:rPr lang="en-US" sz="1400" b="1" dirty="0" err="1">
                <a:latin typeface="Calibri" panose="020F0502020204030204" pitchFamily="34" charset="0"/>
                <a:cs typeface="Calibri" panose="020F0502020204030204" pitchFamily="34" charset="0"/>
              </a:rPr>
              <a:t>MiFIR</a:t>
            </a:r>
            <a:r>
              <a:rPr lang="en-US" sz="1400" b="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rules and consequently to </a:t>
            </a:r>
            <a:r>
              <a:rPr lang="en-US" sz="1400" b="1" dirty="0">
                <a:latin typeface="Calibri" panose="020F0502020204030204" pitchFamily="34" charset="0"/>
                <a:cs typeface="Calibri" panose="020F0502020204030204" pitchFamily="34" charset="0"/>
              </a:rPr>
              <a:t>MAR and CSMAD</a:t>
            </a:r>
            <a:r>
              <a:rPr lang="en-US" sz="1400" dirty="0">
                <a:latin typeface="Calibri" panose="020F0502020204030204" pitchFamily="34" charset="0"/>
                <a:cs typeface="Calibri" panose="020F0502020204030204" pitchFamily="34" charset="0"/>
              </a:rPr>
              <a:t>.</a:t>
            </a:r>
          </a:p>
          <a:p>
            <a:pPr marL="179388" algn="just" defTabSz="1219170">
              <a:defRPr/>
            </a:pPr>
            <a:endParaRPr lang="en-US" sz="1400" dirty="0">
              <a:latin typeface="Calibri" panose="020F0502020204030204" pitchFamily="34" charset="0"/>
              <a:cs typeface="Calibri" panose="020F0502020204030204" pitchFamily="34" charset="0"/>
            </a:endParaRPr>
          </a:p>
          <a:p>
            <a:pPr marL="179388" algn="just" defTabSz="1219170">
              <a:defRPr/>
            </a:pPr>
            <a:r>
              <a:rPr lang="en-US" sz="1400" b="1" dirty="0">
                <a:latin typeface="Calibri" panose="020F0502020204030204" pitchFamily="34" charset="0"/>
                <a:cs typeface="Calibri" panose="020F0502020204030204" pitchFamily="34" charset="0"/>
              </a:rPr>
              <a:t>MiFID II </a:t>
            </a:r>
            <a:r>
              <a:rPr lang="en-US" sz="1400" dirty="0">
                <a:latin typeface="Calibri" panose="020F0502020204030204" pitchFamily="34" charset="0"/>
                <a:cs typeface="Calibri" panose="020F0502020204030204" pitchFamily="34" charset="0"/>
              </a:rPr>
              <a:t>extends the original scope to cover all derivative and spot contacts for commodities, including EU ETS emission allowances. </a:t>
            </a:r>
          </a:p>
          <a:p>
            <a:pPr marL="179388" lvl="0" algn="just" defTabSz="1219170">
              <a:defRPr/>
            </a:pPr>
            <a:endParaRPr lang="en-US" sz="1400" dirty="0">
              <a:latin typeface="Calibri" panose="020F0502020204030204" pitchFamily="34" charset="0"/>
              <a:cs typeface="Calibri" panose="020F0502020204030204" pitchFamily="34" charset="0"/>
            </a:endParaRPr>
          </a:p>
          <a:p>
            <a:pPr marL="179388" algn="just" defTabSz="1219170">
              <a:defRPr/>
            </a:pPr>
            <a:r>
              <a:rPr lang="en-US" sz="1400" b="1" u="sng" dirty="0">
                <a:latin typeface="Calibri" panose="020F0502020204030204" pitchFamily="34" charset="0"/>
                <a:cs typeface="Calibri" panose="020F0502020204030204" pitchFamily="34" charset="0"/>
              </a:rPr>
              <a:t>2011 – European Commission</a:t>
            </a:r>
            <a:r>
              <a:rPr lang="en-US" sz="1400" b="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decided to act to enhance oversight of the carbon market and to address a gap related to that many market participants expected protections and benefits of trading in financial instruments and had a clear preference for allowances offered in such form over instantly available allowances (spot) traded on other venues.</a:t>
            </a:r>
          </a:p>
          <a:p>
            <a:pPr marL="179388" algn="just" defTabSz="1219170">
              <a:defRPr/>
            </a:pPr>
            <a:endParaRPr lang="en-US" sz="1400" dirty="0">
              <a:latin typeface="Calibri" panose="020F0502020204030204" pitchFamily="34" charset="0"/>
              <a:cs typeface="Calibri" panose="020F0502020204030204" pitchFamily="34" charset="0"/>
            </a:endParaRPr>
          </a:p>
          <a:p>
            <a:pPr marL="179388" algn="just" defTabSz="1219170">
              <a:defRPr/>
            </a:pPr>
            <a:r>
              <a:rPr lang="en-US" sz="1400" dirty="0">
                <a:latin typeface="Calibri" panose="020F0502020204030204" pitchFamily="34" charset="0"/>
                <a:cs typeface="Calibri" panose="020F0502020204030204" pitchFamily="34" charset="0"/>
              </a:rPr>
              <a:t>In addition to derivatives, the new </a:t>
            </a:r>
            <a:r>
              <a:rPr lang="en-US" sz="1400" b="1" dirty="0">
                <a:latin typeface="Calibri" panose="020F0502020204030204" pitchFamily="34" charset="0"/>
                <a:cs typeface="Calibri" panose="020F0502020204030204" pitchFamily="34" charset="0"/>
              </a:rPr>
              <a:t>MiFID/</a:t>
            </a:r>
            <a:r>
              <a:rPr lang="en-US" sz="1400" b="1" dirty="0" err="1">
                <a:latin typeface="Calibri" panose="020F0502020204030204" pitchFamily="34" charset="0"/>
                <a:cs typeface="Calibri" panose="020F0502020204030204" pitchFamily="34" charset="0"/>
              </a:rPr>
              <a:t>MiFIR</a:t>
            </a:r>
            <a:r>
              <a:rPr lang="en-US" sz="1400" dirty="0">
                <a:latin typeface="Calibri" panose="020F0502020204030204" pitchFamily="34" charset="0"/>
                <a:cs typeface="Calibri" panose="020F0502020204030204" pitchFamily="34" charset="0"/>
              </a:rPr>
              <a:t> and </a:t>
            </a:r>
            <a:r>
              <a:rPr lang="en-US" sz="1400" b="1" dirty="0">
                <a:latin typeface="Calibri" panose="020F0502020204030204" pitchFamily="34" charset="0"/>
                <a:cs typeface="Calibri" panose="020F0502020204030204" pitchFamily="34" charset="0"/>
              </a:rPr>
              <a:t>MAR/CSMAD</a:t>
            </a:r>
            <a:r>
              <a:rPr lang="en-US" sz="1400" dirty="0">
                <a:latin typeface="Calibri" panose="020F0502020204030204" pitchFamily="34" charset="0"/>
                <a:cs typeface="Calibri" panose="020F0502020204030204" pitchFamily="34" charset="0"/>
              </a:rPr>
              <a:t> rules will apply to emission allowances </a:t>
            </a:r>
            <a:r>
              <a:rPr lang="en-US" sz="1400" b="1" dirty="0">
                <a:latin typeface="Calibri" panose="020F0502020204030204" pitchFamily="34" charset="0"/>
                <a:cs typeface="Calibri" panose="020F0502020204030204" pitchFamily="34" charset="0"/>
              </a:rPr>
              <a:t>(EUAs) </a:t>
            </a:r>
            <a:r>
              <a:rPr lang="en-US" sz="1400" dirty="0">
                <a:latin typeface="Calibri" panose="020F0502020204030204" pitchFamily="34" charset="0"/>
                <a:cs typeface="Calibri" panose="020F0502020204030204" pitchFamily="34" charset="0"/>
              </a:rPr>
              <a:t>and other units </a:t>
            </a:r>
            <a:r>
              <a:rPr lang="en-US" sz="1400" dirty="0" err="1">
                <a:latin typeface="Calibri" panose="020F0502020204030204" pitchFamily="34" charset="0"/>
                <a:cs typeface="Calibri" panose="020F0502020204030204" pitchFamily="34" charset="0"/>
              </a:rPr>
              <a:t>recognised</a:t>
            </a:r>
            <a:r>
              <a:rPr lang="en-US" sz="1400" dirty="0">
                <a:latin typeface="Calibri" panose="020F0502020204030204" pitchFamily="34" charset="0"/>
                <a:cs typeface="Calibri" panose="020F0502020204030204" pitchFamily="34" charset="0"/>
              </a:rPr>
              <a:t> for compliance under the EU ETS (i.e. also including secondary market transactions in Certified Emission Reductions (CERs) and Emission Reduction Units (ERUs) which have been issued pursuant to the relevant process and are held on registry accounts in the EU).</a:t>
            </a:r>
          </a:p>
        </p:txBody>
      </p:sp>
      <p:sp>
        <p:nvSpPr>
          <p:cNvPr id="4" name="TextBox 12">
            <a:extLst>
              <a:ext uri="{FF2B5EF4-FFF2-40B4-BE49-F238E27FC236}">
                <a16:creationId xmlns:a16="http://schemas.microsoft.com/office/drawing/2014/main" id="{51E3DC89-AFDE-55AF-D95D-958DBD1FF1E5}"/>
              </a:ext>
            </a:extLst>
          </p:cNvPr>
          <p:cNvSpPr txBox="1"/>
          <p:nvPr/>
        </p:nvSpPr>
        <p:spPr>
          <a:xfrm>
            <a:off x="6342609" y="3082659"/>
            <a:ext cx="5424587" cy="1600438"/>
          </a:xfrm>
          <a:prstGeom prst="rect">
            <a:avLst/>
          </a:prstGeom>
          <a:solidFill>
            <a:schemeClr val="bg1">
              <a:lumMod val="95000"/>
            </a:schemeClr>
          </a:solidFill>
          <a:ln>
            <a:solidFill>
              <a:srgbClr val="4472C4"/>
            </a:solidFill>
          </a:ln>
        </p:spPr>
        <p:txBody>
          <a:bodyPr wrap="square">
            <a:spAutoFit/>
          </a:bodyPr>
          <a:lstStyle/>
          <a:p>
            <a:pPr marL="179388" algn="just" defTabSz="1219170">
              <a:spcBef>
                <a:spcPts val="600"/>
              </a:spcBef>
              <a:buSzPct val="100000"/>
              <a:defRPr/>
            </a:pPr>
            <a:r>
              <a:rPr lang="en-US" sz="1400" dirty="0">
                <a:latin typeface="Calibri" panose="020F0502020204030204" pitchFamily="34" charset="0"/>
                <a:cs typeface="Calibri" panose="020F0502020204030204" pitchFamily="34" charset="0"/>
              </a:rPr>
              <a:t>At the same time emission allowances trade would fall outside the scope of the following EU financial market measures:</a:t>
            </a:r>
          </a:p>
          <a:p>
            <a:pPr marL="493200" lvl="1" indent="-285750" algn="just" defTabSz="1219170">
              <a:buSzPct val="100000"/>
              <a:buFont typeface="Arial" charset="0"/>
              <a:buChar char="•"/>
              <a:defRPr/>
            </a:pPr>
            <a:r>
              <a:rPr lang="en-US" sz="1400" dirty="0">
                <a:latin typeface="Calibri" panose="020F0502020204030204" pitchFamily="34" charset="0"/>
                <a:cs typeface="Calibri" panose="020F0502020204030204" pitchFamily="34" charset="0"/>
              </a:rPr>
              <a:t>Prospectus Directive</a:t>
            </a:r>
          </a:p>
          <a:p>
            <a:pPr marL="493200" lvl="1" indent="-285750" algn="just" defTabSz="1219170">
              <a:buSzPct val="100000"/>
              <a:buFont typeface="Arial" charset="0"/>
              <a:buChar char="•"/>
              <a:defRPr/>
            </a:pPr>
            <a:r>
              <a:rPr lang="en-US" sz="1400" dirty="0">
                <a:latin typeface="Calibri" panose="020F0502020204030204" pitchFamily="34" charset="0"/>
                <a:cs typeface="Calibri" panose="020F0502020204030204" pitchFamily="34" charset="0"/>
              </a:rPr>
              <a:t>Transparency Directive</a:t>
            </a:r>
          </a:p>
          <a:p>
            <a:pPr marL="493200" lvl="1" indent="-285750" algn="just" defTabSz="1219170">
              <a:buSzPct val="100000"/>
              <a:buFont typeface="Arial" charset="0"/>
              <a:buChar char="•"/>
              <a:defRPr/>
            </a:pPr>
            <a:r>
              <a:rPr lang="en-US" sz="1400" dirty="0">
                <a:latin typeface="Calibri" panose="020F0502020204030204" pitchFamily="34" charset="0"/>
                <a:cs typeface="Calibri" panose="020F0502020204030204" pitchFamily="34" charset="0"/>
              </a:rPr>
              <a:t>Undertakings for Collective Investment in Transferable Securities (UCITS) Directive</a:t>
            </a:r>
          </a:p>
          <a:p>
            <a:pPr marL="493200" lvl="1" indent="-285750" algn="just" defTabSz="1219170">
              <a:buSzPct val="100000"/>
              <a:buFont typeface="Arial" charset="0"/>
              <a:buChar char="•"/>
              <a:defRPr/>
            </a:pPr>
            <a:r>
              <a:rPr lang="en-US" sz="1400" dirty="0">
                <a:latin typeface="Calibri" panose="020F0502020204030204" pitchFamily="34" charset="0"/>
                <a:cs typeface="Calibri" panose="020F0502020204030204" pitchFamily="34" charset="0"/>
              </a:rPr>
              <a:t>Financial Collateral Directive</a:t>
            </a:r>
            <a:endParaRPr lang="en-GB" sz="1400" dirty="0">
              <a:latin typeface="Calibri" panose="020F0502020204030204" pitchFamily="34" charset="0"/>
              <a:cs typeface="Calibri" panose="020F0502020204030204" pitchFamily="34" charset="0"/>
            </a:endParaRPr>
          </a:p>
        </p:txBody>
      </p:sp>
      <p:graphicFrame>
        <p:nvGraphicFramePr>
          <p:cNvPr id="2" name="Tabella 1">
            <a:extLst>
              <a:ext uri="{FF2B5EF4-FFF2-40B4-BE49-F238E27FC236}">
                <a16:creationId xmlns:a16="http://schemas.microsoft.com/office/drawing/2014/main" id="{32F63414-DA36-3FFB-B375-3E099FFC075A}"/>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2989585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9" name="Diagramma 8">
            <a:extLst>
              <a:ext uri="{FF2B5EF4-FFF2-40B4-BE49-F238E27FC236}">
                <a16:creationId xmlns:a16="http://schemas.microsoft.com/office/drawing/2014/main" id="{382E3F49-26B2-1BD6-51F1-689CCABCFAFE}"/>
              </a:ext>
            </a:extLst>
          </p:cNvPr>
          <p:cNvGraphicFramePr/>
          <p:nvPr>
            <p:extLst>
              <p:ext uri="{D42A27DB-BD31-4B8C-83A1-F6EECF244321}">
                <p14:modId xmlns:p14="http://schemas.microsoft.com/office/powerpoint/2010/main" val="3410860331"/>
              </p:ext>
            </p:extLst>
          </p:nvPr>
        </p:nvGraphicFramePr>
        <p:xfrm>
          <a:off x="227830" y="1620455"/>
          <a:ext cx="11357360" cy="42543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itle 1">
            <a:extLst>
              <a:ext uri="{FF2B5EF4-FFF2-40B4-BE49-F238E27FC236}">
                <a16:creationId xmlns:a16="http://schemas.microsoft.com/office/drawing/2014/main" id="{7C035F8C-4A0A-35A9-A6FF-BAAF407C2AAD}"/>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endParaRPr lang="en-US"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MIFID II</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9D2F7E1F-2D73-83F0-716B-BC48784B196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2614267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Diagramma 2">
            <a:extLst>
              <a:ext uri="{FF2B5EF4-FFF2-40B4-BE49-F238E27FC236}">
                <a16:creationId xmlns:a16="http://schemas.microsoft.com/office/drawing/2014/main" id="{0EB72344-F8AE-DFDD-3B25-F399F0D7021D}"/>
              </a:ext>
            </a:extLst>
          </p:cNvPr>
          <p:cNvGraphicFramePr/>
          <p:nvPr>
            <p:extLst>
              <p:ext uri="{D42A27DB-BD31-4B8C-83A1-F6EECF244321}">
                <p14:modId xmlns:p14="http://schemas.microsoft.com/office/powerpoint/2010/main" val="3956094266"/>
              </p:ext>
            </p:extLst>
          </p:nvPr>
        </p:nvGraphicFramePr>
        <p:xfrm>
          <a:off x="1485260" y="2058438"/>
          <a:ext cx="10278992" cy="32316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itle 1">
            <a:extLst>
              <a:ext uri="{FF2B5EF4-FFF2-40B4-BE49-F238E27FC236}">
                <a16:creationId xmlns:a16="http://schemas.microsoft.com/office/drawing/2014/main" id="{77653FAF-689E-7723-1227-8A7B4571A522}"/>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CONTRACTS&amp;DERIVATIVES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id="{744E2EDC-AF36-4B8F-4164-131DE9552CD2}"/>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691395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en-US" b="1">
                <a:solidFill>
                  <a:sysClr val="windowText" lastClr="000000"/>
                </a:solidFill>
                <a:latin typeface="Calibri Light"/>
              </a:rPr>
              <a:t>Abbreviations and definintions</a:t>
            </a:r>
            <a:endParaRPr kumimoji="0" lang="en-US" sz="2100" b="1" i="0" u="none" strike="noStrike" kern="1200" cap="none" spc="0" normalizeH="0" baseline="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2" name="Table 1">
            <a:extLst>
              <a:ext uri="{FF2B5EF4-FFF2-40B4-BE49-F238E27FC236}">
                <a16:creationId xmlns:a16="http://schemas.microsoft.com/office/drawing/2014/main" id="{8D92B30E-C1B1-E641-CCA5-F39995C2F9EF}"/>
              </a:ext>
            </a:extLst>
          </p:cNvPr>
          <p:cNvGraphicFramePr>
            <a:graphicFrameLocks noGrp="1"/>
          </p:cNvGraphicFramePr>
          <p:nvPr>
            <p:extLst>
              <p:ext uri="{D42A27DB-BD31-4B8C-83A1-F6EECF244321}">
                <p14:modId xmlns:p14="http://schemas.microsoft.com/office/powerpoint/2010/main" val="1576634008"/>
              </p:ext>
            </p:extLst>
          </p:nvPr>
        </p:nvGraphicFramePr>
        <p:xfrm>
          <a:off x="201400" y="1212078"/>
          <a:ext cx="11519067" cy="4678680"/>
        </p:xfrm>
        <a:graphic>
          <a:graphicData uri="http://schemas.openxmlformats.org/drawingml/2006/table">
            <a:tbl>
              <a:tblPr bandRow="1">
                <a:tableStyleId>{5C22544A-7EE6-4342-B048-85BDC9FD1C3A}</a:tableStyleId>
              </a:tblPr>
              <a:tblGrid>
                <a:gridCol w="1102854">
                  <a:extLst>
                    <a:ext uri="{9D8B030D-6E8A-4147-A177-3AD203B41FA5}">
                      <a16:colId xmlns:a16="http://schemas.microsoft.com/office/drawing/2014/main" val="699347097"/>
                    </a:ext>
                  </a:extLst>
                </a:gridCol>
                <a:gridCol w="10416213">
                  <a:extLst>
                    <a:ext uri="{9D8B030D-6E8A-4147-A177-3AD203B41FA5}">
                      <a16:colId xmlns:a16="http://schemas.microsoft.com/office/drawing/2014/main" val="1982914258"/>
                    </a:ext>
                  </a:extLst>
                </a:gridCol>
              </a:tblGrid>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dirty="0">
                          <a:solidFill>
                            <a:schemeClr val="dk1"/>
                          </a:solidFill>
                          <a:latin typeface="Calibri" panose="020F0502020204030204" pitchFamily="34" charset="0"/>
                          <a:ea typeface="+mn-ea"/>
                          <a:cs typeface="Calibri" panose="020F0502020204030204" pitchFamily="34" charset="0"/>
                        </a:rPr>
                        <a:t>CER</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Certified Emission Reductions </a:t>
                      </a:r>
                      <a:r>
                        <a:rPr lang="en-DE" sz="1100" i="0" u="none" dirty="0">
                          <a:latin typeface="Calibri" panose="020F0502020204030204" pitchFamily="34" charset="0"/>
                          <a:cs typeface="Calibri" panose="020F0502020204030204" pitchFamily="34" charset="0"/>
                        </a:rPr>
                        <a:t>- E</a:t>
                      </a:r>
                      <a:r>
                        <a:rPr lang="en-GB" sz="1100" i="0" u="none" dirty="0">
                          <a:latin typeface="Calibri" panose="020F0502020204030204" pitchFamily="34" charset="0"/>
                          <a:cs typeface="Calibri" panose="020F0502020204030204" pitchFamily="34" charset="0"/>
                        </a:rPr>
                        <a:t>missions certificates issued by bodies of the UN Framework Convention on Climate Change and the Kyoto Protocol for the successful completion of Clean Development Mechanism (CDM) climate protection projects.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7862598"/>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dirty="0">
                          <a:solidFill>
                            <a:schemeClr val="dk1"/>
                          </a:solidFill>
                          <a:latin typeface="Calibri" panose="020F0502020204030204" pitchFamily="34" charset="0"/>
                          <a:ea typeface="+mn-ea"/>
                          <a:cs typeface="Calibri" panose="020F0502020204030204" pitchFamily="34" charset="0"/>
                        </a:rPr>
                        <a:t>Credits </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i="0" u="none" dirty="0">
                          <a:latin typeface="Calibri" panose="020F0502020204030204" pitchFamily="34" charset="0"/>
                          <a:cs typeface="Calibri" panose="020F0502020204030204" pitchFamily="34" charset="0"/>
                        </a:rPr>
                        <a:t>Tradable credits </a:t>
                      </a:r>
                      <a:r>
                        <a:rPr lang="en-GB" sz="1100" i="0" u="none" dirty="0">
                          <a:latin typeface="Calibri" panose="020F0502020204030204" pitchFamily="34" charset="0"/>
                          <a:cs typeface="Calibri" panose="020F0502020204030204" pitchFamily="34" charset="0"/>
                        </a:rPr>
                        <a:t>generated through measures or projects for which a reduction of greenhouse gas emissions has been achieved. In contrasts to emission allowances, credits are only allocated after emission reductions have been achieved, while emission allowances are allocated before emitting or reduction of GHG emissions. One credit is equivalent to one ton of CO2 equivalent reduced from the atmosphere. Credits that can be used in the EU ETS are those generated using the CDM (Clean Development Mechanism) or the Joint Implementation (JI) mechanism.</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9583786"/>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noProof="0" dirty="0">
                          <a:solidFill>
                            <a:schemeClr val="dk1"/>
                          </a:solidFill>
                          <a:latin typeface="Calibri" panose="020F0502020204030204" pitchFamily="34" charset="0"/>
                          <a:ea typeface="+mn-ea"/>
                          <a:cs typeface="Calibri" panose="020F0502020204030204" pitchFamily="34" charset="0"/>
                        </a:rPr>
                        <a:t>Emissions allowance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Permission to emit one ton of carbon dioxide or carbon dioxide equivalent in a specified period of time. Emissions allowances are given to participating installations and aircraft operators in the EU</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5755088"/>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kern="1200" cap="all" baseline="0" dirty="0">
                          <a:solidFill>
                            <a:schemeClr val="dk1"/>
                          </a:solidFill>
                          <a:latin typeface="Calibri" panose="020F0502020204030204" pitchFamily="34" charset="0"/>
                          <a:ea typeface="+mn-ea"/>
                          <a:cs typeface="Calibri" panose="020F0502020204030204" pitchFamily="34" charset="0"/>
                        </a:rPr>
                        <a:t>EU ETS</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dirty="0">
                          <a:latin typeface="Calibri" panose="020F0502020204030204" pitchFamily="34" charset="0"/>
                          <a:cs typeface="Calibri" panose="020F0502020204030204" pitchFamily="34" charset="0"/>
                        </a:rPr>
                        <a:t>Emissions Trading Scheme </a:t>
                      </a:r>
                      <a:r>
                        <a:rPr lang="en-DE" sz="1100" dirty="0">
                          <a:latin typeface="Calibri" panose="020F0502020204030204" pitchFamily="34" charset="0"/>
                          <a:cs typeface="Calibri" panose="020F0502020204030204" pitchFamily="34" charset="0"/>
                        </a:rPr>
                        <a:t>- </a:t>
                      </a:r>
                      <a:r>
                        <a:rPr lang="en-GB" sz="1100" dirty="0">
                          <a:latin typeface="Calibri" panose="020F0502020204030204" pitchFamily="34" charset="0"/>
                          <a:cs typeface="Calibri" panose="020F0502020204030204" pitchFamily="34" charset="0"/>
                        </a:rPr>
                        <a:t>EU ETS allowances are called EUAs (EU allowances) and allowances for aircraft operators are called EUAAs (EU Aviation allowances). Kyoto allowances are called Assigned Amount Units (AAUs). One EUA or one AAU represents the right to emit 1 tonne of CO2e.</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6204624"/>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noProof="0" dirty="0">
                          <a:solidFill>
                            <a:schemeClr val="dk1"/>
                          </a:solidFill>
                          <a:latin typeface="Calibri" panose="020F0502020204030204" pitchFamily="34" charset="0"/>
                          <a:ea typeface="+mn-ea"/>
                          <a:cs typeface="Calibri" panose="020F0502020204030204" pitchFamily="34" charset="0"/>
                        </a:rPr>
                        <a:t>Emissions trading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A market-based approach that provides flexibility for participants on meeting their emissions reduction objectives with the least-cost means while ensuring the emissions reduction targets are achieved.  Participants that reduce their greenhouse gas emissions further than required can trade their excess allowances to with other participants that have a shortage of allowances. Trading can take place at national or international level, or between companies. The achievement of environmental targets is ensured while providing relevant parties with flexibility in realising those targets.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3898182"/>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kern="1200" cap="all" baseline="0" dirty="0">
                          <a:solidFill>
                            <a:schemeClr val="dk1"/>
                          </a:solidFill>
                          <a:latin typeface="Calibri" panose="020F0502020204030204" pitchFamily="34" charset="0"/>
                          <a:ea typeface="+mn-ea"/>
                          <a:cs typeface="Calibri" panose="020F0502020204030204" pitchFamily="34" charset="0"/>
                        </a:rPr>
                        <a:t>ERU</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dirty="0">
                          <a:latin typeface="Calibri" panose="020F0502020204030204" pitchFamily="34" charset="0"/>
                          <a:cs typeface="Calibri" panose="020F0502020204030204" pitchFamily="34" charset="0"/>
                        </a:rPr>
                        <a:t>Emission Reduction Unit </a:t>
                      </a:r>
                      <a:r>
                        <a:rPr lang="en-DE" sz="1100" dirty="0">
                          <a:latin typeface="Calibri" panose="020F0502020204030204" pitchFamily="34" charset="0"/>
                          <a:cs typeface="Calibri" panose="020F0502020204030204" pitchFamily="34" charset="0"/>
                        </a:rPr>
                        <a:t>-</a:t>
                      </a:r>
                      <a:r>
                        <a:rPr lang="en-GB" sz="1100" dirty="0">
                          <a:latin typeface="Calibri" panose="020F0502020204030204" pitchFamily="34" charset="0"/>
                          <a:cs typeface="Calibri" panose="020F0502020204030204" pitchFamily="34" charset="0"/>
                        </a:rPr>
                        <a:t> Emissions credits that are issued for the successful completion of Joint Implementation (JI) projects.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4107643"/>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noProof="0" dirty="0">
                          <a:solidFill>
                            <a:schemeClr val="dk1"/>
                          </a:solidFill>
                          <a:latin typeface="Calibri" panose="020F0502020204030204" pitchFamily="34" charset="0"/>
                          <a:ea typeface="+mn-ea"/>
                          <a:cs typeface="Calibri" panose="020F0502020204030204" pitchFamily="34" charset="0"/>
                        </a:rPr>
                        <a:t>EUA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DE" sz="1100" b="1" dirty="0">
                          <a:latin typeface="Calibri" panose="020F0502020204030204" pitchFamily="34" charset="0"/>
                          <a:cs typeface="Calibri" panose="020F0502020204030204" pitchFamily="34" charset="0"/>
                        </a:rPr>
                        <a:t>EU Allowances </a:t>
                      </a:r>
                      <a:r>
                        <a:rPr lang="en-DE" sz="1100" dirty="0">
                          <a:latin typeface="Calibri" panose="020F0502020204030204" pitchFamily="34" charset="0"/>
                          <a:cs typeface="Calibri" panose="020F0502020204030204" pitchFamily="34" charset="0"/>
                        </a:rPr>
                        <a:t>- </a:t>
                      </a:r>
                      <a:r>
                        <a:rPr lang="en-GB" sz="1100" dirty="0">
                          <a:latin typeface="Calibri" panose="020F0502020204030204" pitchFamily="34" charset="0"/>
                          <a:cs typeface="Calibri" panose="020F0502020204030204" pitchFamily="34" charset="0"/>
                        </a:rPr>
                        <a:t>Emissions allowances as defined by the European Emissions Trading System. They are only traded by participants in the EU emissions trading system. Installation operators can use EUAs to fulfil their obligation to surrender emissions allowances. Aircraft operators can use both EUAs and aviation allowances (EUAAs) to fulfil their compliance obligation.</a:t>
                      </a:r>
                      <a:endParaRPr lang="en-GB" sz="1100" kern="1200" dirty="0">
                        <a:solidFill>
                          <a:schemeClr val="dk1"/>
                        </a:solidFill>
                        <a:effectLst/>
                        <a:latin typeface="Calibri" panose="020F0502020204030204" pitchFamily="34" charset="0"/>
                        <a:ea typeface="Verdana" panose="020B0604030504040204" pitchFamily="34" charset="0"/>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7370394"/>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i="0" u="none" kern="1200" cap="all" baseline="0" dirty="0">
                          <a:solidFill>
                            <a:schemeClr val="dk1"/>
                          </a:solidFill>
                          <a:latin typeface="Calibri" panose="020F0502020204030204" pitchFamily="34" charset="0"/>
                          <a:ea typeface="+mn-ea"/>
                          <a:cs typeface="Calibri" panose="020F0502020204030204" pitchFamily="34" charset="0"/>
                        </a:rPr>
                        <a:t>Flexible mechanisms </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The Kyoto Protocol makes provision for three instruments that provide flexibility to its signatories in implementing their reduction goals: emissions trading, Joint Implementation (projects carried out jointly by industrial countries) and the Clean Development Mechanism (projects which reduce emissions in developing countries). The underlying philosophy of all three flexible mechanisms is that the Annex B countries can make some of the reductions to which they have committed themselves outside their own country.</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8797603"/>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kern="1200" cap="all" baseline="0" dirty="0">
                          <a:solidFill>
                            <a:schemeClr val="dk1"/>
                          </a:solidFill>
                          <a:latin typeface="Calibri" panose="020F0502020204030204" pitchFamily="34" charset="0"/>
                          <a:ea typeface="+mn-ea"/>
                          <a:cs typeface="Calibri" panose="020F0502020204030204" pitchFamily="34" charset="0"/>
                        </a:rPr>
                        <a:t>ITL</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dirty="0">
                          <a:latin typeface="Calibri" panose="020F0502020204030204" pitchFamily="34" charset="0"/>
                          <a:cs typeface="Calibri" panose="020F0502020204030204" pitchFamily="34" charset="0"/>
                        </a:rPr>
                        <a:t>International Transaction Log </a:t>
                      </a:r>
                      <a:r>
                        <a:rPr lang="en-DE" sz="1100" dirty="0">
                          <a:latin typeface="Calibri" panose="020F0502020204030204" pitchFamily="34" charset="0"/>
                          <a:cs typeface="Calibri" panose="020F0502020204030204" pitchFamily="34" charset="0"/>
                        </a:rPr>
                        <a:t>-</a:t>
                      </a:r>
                      <a:r>
                        <a:rPr lang="en-GB" sz="1100" dirty="0">
                          <a:latin typeface="Calibri" panose="020F0502020204030204" pitchFamily="34" charset="0"/>
                          <a:cs typeface="Calibri" panose="020F0502020204030204" pitchFamily="34" charset="0"/>
                        </a:rPr>
                        <a:t> A centralized database of all transfers under the Kyoto Protocol and its application that verifies such transfers and their compliance with Kyoto rules and policies.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1280515"/>
                  </a:ext>
                </a:extLst>
              </a:tr>
            </a:tbl>
          </a:graphicData>
        </a:graphic>
      </p:graphicFrame>
    </p:spTree>
    <p:extLst>
      <p:ext uri="{BB962C8B-B14F-4D97-AF65-F5344CB8AC3E}">
        <p14:creationId xmlns:p14="http://schemas.microsoft.com/office/powerpoint/2010/main" val="30622734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6" name="CasellaDiTesto 35">
            <a:extLst>
              <a:ext uri="{FF2B5EF4-FFF2-40B4-BE49-F238E27FC236}">
                <a16:creationId xmlns:a16="http://schemas.microsoft.com/office/drawing/2014/main" id="{763C48AD-91E3-E023-E3F5-09E45FF9770F}"/>
              </a:ext>
            </a:extLst>
          </p:cNvPr>
          <p:cNvSpPr txBox="1"/>
          <p:nvPr/>
        </p:nvSpPr>
        <p:spPr>
          <a:xfrm>
            <a:off x="301922" y="1721001"/>
            <a:ext cx="11252200" cy="4124206"/>
          </a:xfrm>
          <a:prstGeom prst="rect">
            <a:avLst/>
          </a:prstGeom>
          <a:noFill/>
          <a:ln>
            <a:noFill/>
          </a:ln>
        </p:spPr>
        <p:txBody>
          <a:bodyPr wrap="square" lIns="0" tIns="0" rIns="0" bIns="0" rtlCol="0">
            <a:spAutoFit/>
          </a:bodyPr>
          <a:lstStyle/>
          <a:p>
            <a:pPr algn="just">
              <a:spcBef>
                <a:spcPts val="600"/>
              </a:spcBef>
              <a:spcAft>
                <a:spcPts val="600"/>
              </a:spcAft>
              <a:tabLst>
                <a:tab pos="540385" algn="l"/>
              </a:tabLst>
            </a:pPr>
            <a:r>
              <a:rPr lang="en-US" sz="1400" b="1" dirty="0">
                <a:effectLst/>
                <a:latin typeface="Calibri" panose="020F0502020204030204" pitchFamily="34" charset="0"/>
                <a:ea typeface="Times New Roman" panose="02020603050405020304" pitchFamily="18" charset="0"/>
                <a:cs typeface="Calibri" panose="020F0502020204030204" pitchFamily="34" charset="0"/>
              </a:rPr>
              <a:t>REPURCHASE AGREEMENT</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Financial definition: a repurchase agreement (REPO) is an agreement to sell securities (referred to as “collateral”) at a given price, coupled with an agreement to repurchase these securities at a pre-specified price at a later date. Specific repo’s legal definition is laid down in Article 3(9) of the Regulation (EU) 2015/2365 of the European Parliament and of the Council of 25 November 2015 on transparency of securities financing transactions and of reuse (SFTR), where it is described as a transaction governed by an agreement by which a counterparty transfers securities, </a:t>
            </a:r>
            <a:r>
              <a:rPr lang="en-US" sz="1400" u="none" strike="noStrike" dirty="0">
                <a:effectLst/>
                <a:latin typeface="Calibri" panose="020F0502020204030204" pitchFamily="34" charset="0"/>
                <a:ea typeface="Times New Roman" panose="02020603050405020304" pitchFamily="18" charset="0"/>
                <a:cs typeface="Calibri" panose="020F0502020204030204" pitchFamily="34" charset="0"/>
              </a:rPr>
              <a:t>commodities</a:t>
            </a:r>
            <a:r>
              <a:rPr lang="en-US" sz="1400" dirty="0">
                <a:effectLst/>
                <a:latin typeface="Calibri" panose="020F0502020204030204" pitchFamily="34" charset="0"/>
                <a:ea typeface="Times New Roman" panose="02020603050405020304" pitchFamily="18" charset="0"/>
                <a:cs typeface="Calibri" panose="020F0502020204030204" pitchFamily="34" charset="0"/>
              </a:rPr>
              <a:t>, or guaranteed rights relating to title to securities or commodities where that guarantee is issued by a recognized exchange which holds the rights to the securities or commodities and the agreement does not allow a counterparty to transfer or pledge a particular security or commodity to more than one counterparty at a time, subject to a commitment to repurchase them, or substituted securities or commodities of the same description at a specified price on a future date specified, or to be specified, by the transferor, being a repurchase agreement for the counterparty selling the securities or commodities and a reverse repurchase agreement for the counterparty buying them. </a:t>
            </a: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Compliances entities of the EU ETS normally negotiate OTC or perform it directly via exchange, </a:t>
            </a:r>
            <a:r>
              <a:rPr lang="en-US" sz="1400" dirty="0">
                <a:latin typeface="Calibri" panose="020F0502020204030204" pitchFamily="34" charset="0"/>
                <a:ea typeface="Times New Roman" panose="02020603050405020304" pitchFamily="18" charset="0"/>
                <a:cs typeface="Calibri" panose="020F0502020204030204" pitchFamily="34" charset="0"/>
              </a:rPr>
              <a:t>R</a:t>
            </a:r>
            <a:r>
              <a:rPr lang="en-US" sz="1400" dirty="0">
                <a:effectLst/>
                <a:latin typeface="Calibri" panose="020F0502020204030204" pitchFamily="34" charset="0"/>
                <a:ea typeface="Times New Roman" panose="02020603050405020304" pitchFamily="18" charset="0"/>
                <a:cs typeface="Calibri" panose="020F0502020204030204" pitchFamily="34" charset="0"/>
              </a:rPr>
              <a:t>epo contracts based on EUA. </a:t>
            </a: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In a Repo the company decides to sell today the allowances, taking advantage of a positive cash-flow and, at the same time, fixing the repurchase price at a determined date in the future. using this instrument, a company can exploit the liquidity generated from the value of their assets, without assuming the risk of a future increase in prices.</a:t>
            </a:r>
            <a:r>
              <a:rPr lang="it-IT" sz="1400" dirty="0">
                <a:latin typeface="Calibri" panose="020F0502020204030204" pitchFamily="34" charset="0"/>
                <a:ea typeface="Times New Roman" panose="02020603050405020304" pitchFamily="18" charset="0"/>
                <a:cs typeface="Calibri" panose="020F0502020204030204" pitchFamily="34" charset="0"/>
              </a:rPr>
              <a:t> </a:t>
            </a:r>
            <a:r>
              <a:rPr lang="en-US" sz="1400" dirty="0">
                <a:effectLst/>
                <a:latin typeface="Calibri" panose="020F0502020204030204" pitchFamily="34" charset="0"/>
                <a:ea typeface="Times New Roman" panose="02020603050405020304" pitchFamily="18" charset="0"/>
                <a:cs typeface="Calibri" panose="020F0502020204030204" pitchFamily="34" charset="0"/>
              </a:rPr>
              <a:t>Repo are a way to monetize the portfolio/allocation of EUA, generating a positive cash-flow using carbon allowances at a fixed price (the difference between sold value and bought value) with no exposure to future prices. Few Repo deals includes option. A Repo with option is a contract financially engineered in order to use options for the future leg. in this way, the total cost of the repurchase is not fixed in advance but is floating. in particular, it is highly likely that a company incurs into gains for this kind of product.</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Title 1">
            <a:extLst>
              <a:ext uri="{FF2B5EF4-FFF2-40B4-BE49-F238E27FC236}">
                <a16:creationId xmlns:a16="http://schemas.microsoft.com/office/drawing/2014/main" id="{EB2E4110-3E71-2F6B-0205-0E2B0500A62F}"/>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CONTRACTS&amp;DERIVATIVES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E800BBFB-8C0E-5185-1118-C00E222153C5}"/>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1153153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6" name="CasellaDiTesto 35">
            <a:extLst>
              <a:ext uri="{FF2B5EF4-FFF2-40B4-BE49-F238E27FC236}">
                <a16:creationId xmlns:a16="http://schemas.microsoft.com/office/drawing/2014/main" id="{763C48AD-91E3-E023-E3F5-09E45FF9770F}"/>
              </a:ext>
            </a:extLst>
          </p:cNvPr>
          <p:cNvSpPr txBox="1"/>
          <p:nvPr/>
        </p:nvSpPr>
        <p:spPr>
          <a:xfrm>
            <a:off x="301922" y="1721001"/>
            <a:ext cx="11058555" cy="4339650"/>
          </a:xfrm>
          <a:prstGeom prst="rect">
            <a:avLst/>
          </a:prstGeom>
          <a:noFill/>
          <a:ln>
            <a:noFill/>
          </a:ln>
        </p:spPr>
        <p:txBody>
          <a:bodyPr wrap="square" lIns="0" tIns="0" rIns="0" bIns="0" rtlCol="0">
            <a:spAutoFit/>
          </a:bodyPr>
          <a:lstStyle/>
          <a:p>
            <a:pPr algn="just">
              <a:spcBef>
                <a:spcPts val="600"/>
              </a:spcBef>
              <a:spcAft>
                <a:spcPts val="600"/>
              </a:spcAft>
              <a:tabLst>
                <a:tab pos="540385" algn="l"/>
              </a:tabLst>
            </a:pPr>
            <a:r>
              <a:rPr lang="en-US" sz="1400" b="1" dirty="0">
                <a:effectLst/>
                <a:latin typeface="Calibri" panose="020F0502020204030204" pitchFamily="34" charset="0"/>
                <a:ea typeface="Times New Roman" panose="02020603050405020304" pitchFamily="18" charset="0"/>
                <a:cs typeface="Calibri" panose="020F0502020204030204" pitchFamily="34" charset="0"/>
              </a:rPr>
              <a:t>NON-TYPICAL CONTRACT (EXAMPLE)</a:t>
            </a:r>
            <a:endParaRPr lang="en-US"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The Bank Purchase a X denominated note issued by a bankruptcy remote SPV. The SPV would then use the proceeds to purchase spot EUA inventory and simultaneously sell the EUA inventory to a European utility at a future date therefore allowing the SPV to guarantee a pre-agreed yield to the Bank.</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u="sng" dirty="0">
                <a:effectLst/>
                <a:latin typeface="Calibri" panose="020F0502020204030204" pitchFamily="34" charset="0"/>
                <a:ea typeface="Times New Roman" panose="02020603050405020304" pitchFamily="18" charset="0"/>
                <a:cs typeface="Calibri" panose="020F0502020204030204" pitchFamily="34" charset="0"/>
              </a:rPr>
              <a:t>At trade inception:</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marL="742950" lvl="1" indent="-285750" algn="just">
              <a:spcBef>
                <a:spcPts val="600"/>
              </a:spcBef>
              <a:spcAft>
                <a:spcPts val="600"/>
              </a:spcAft>
              <a:buFont typeface="Arial" panose="020B0604020202020204" pitchFamily="34" charset="0"/>
              <a:buChar char="•"/>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Banks buys SPV-issued EUA Repack Note</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marL="742950" lvl="1" indent="-285750" algn="just">
              <a:spcBef>
                <a:spcPts val="600"/>
              </a:spcBef>
              <a:spcAft>
                <a:spcPts val="600"/>
              </a:spcAft>
              <a:buFont typeface="Arial" panose="020B0604020202020204" pitchFamily="34" charset="0"/>
              <a:buChar char="•"/>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SPV receives the Issuance Proceeds from the Investor (The Bank)</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marL="742950" lvl="1" indent="-285750" algn="just">
              <a:spcBef>
                <a:spcPts val="600"/>
              </a:spcBef>
              <a:spcAft>
                <a:spcPts val="600"/>
              </a:spcAft>
              <a:buFont typeface="Arial" panose="020B0604020202020204" pitchFamily="34" charset="0"/>
              <a:buChar char="•"/>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SPV purchases EUA inventory from Vendor using the Issuance Proceeds and holds them on a custody account with a third company</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u="sng" dirty="0">
                <a:effectLst/>
                <a:latin typeface="Calibri" panose="020F0502020204030204" pitchFamily="34" charset="0"/>
                <a:ea typeface="Times New Roman" panose="02020603050405020304" pitchFamily="18" charset="0"/>
                <a:cs typeface="Calibri" panose="020F0502020204030204" pitchFamily="34" charset="0"/>
              </a:rPr>
              <a:t>Forward sale:</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SPV enters into a physically settled forward sale of EUAs at a fixed price with a corporate Forward Counterparty under an ISDA (full recourse) and Credit Support: no margining, guarantee by a third part.</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u="sng" dirty="0">
                <a:effectLst/>
                <a:latin typeface="Calibri" panose="020F0502020204030204" pitchFamily="34" charset="0"/>
                <a:ea typeface="Times New Roman" panose="02020603050405020304" pitchFamily="18" charset="0"/>
                <a:cs typeface="Calibri" panose="020F0502020204030204" pitchFamily="34" charset="0"/>
              </a:rPr>
              <a:t>At trade maturity:</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Forward sale settlement: SPV physically delivers its EUA inventory to the corporate Forward Counterparty and receives cash settlement</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600"/>
              </a:spcAft>
              <a:tabLst>
                <a:tab pos="540385" algn="l"/>
              </a:tabLst>
            </a:pPr>
            <a:r>
              <a:rPr lang="en-US" sz="1400" dirty="0">
                <a:effectLst/>
                <a:latin typeface="Calibri" panose="020F0502020204030204" pitchFamily="34" charset="0"/>
                <a:ea typeface="Times New Roman" panose="02020603050405020304" pitchFamily="18" charset="0"/>
                <a:cs typeface="Calibri" panose="020F0502020204030204" pitchFamily="34" charset="0"/>
              </a:rPr>
              <a:t>Bank receives note principal and pre-agreed note interest (= forward sale cash settlement amount)</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Title 1">
            <a:extLst>
              <a:ext uri="{FF2B5EF4-FFF2-40B4-BE49-F238E27FC236}">
                <a16:creationId xmlns:a16="http://schemas.microsoft.com/office/drawing/2014/main" id="{9C75C41C-EF31-FB82-C343-D752B0773E36}"/>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CONTRACTS&amp;DERIVATIVES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id="{305F1AFC-68E1-0AE5-624E-8706CFC614F8}"/>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579706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19" name="Rettangolo 18">
            <a:extLst>
              <a:ext uri="{FF2B5EF4-FFF2-40B4-BE49-F238E27FC236}">
                <a16:creationId xmlns:a16="http://schemas.microsoft.com/office/drawing/2014/main" id="{8E961B0C-FF2F-D73A-D76B-EFDED77811B8}"/>
              </a:ext>
            </a:extLst>
          </p:cNvPr>
          <p:cNvSpPr/>
          <p:nvPr/>
        </p:nvSpPr>
        <p:spPr>
          <a:xfrm>
            <a:off x="228849" y="4472341"/>
            <a:ext cx="10162060" cy="815608"/>
          </a:xfrm>
          <a:prstGeom prst="rect">
            <a:avLst/>
          </a:prstGeom>
          <a:noFill/>
          <a:ln w="6350">
            <a:noFill/>
          </a:ln>
        </p:spPr>
        <p:txBody>
          <a:bodyPr wrap="square">
            <a:spAutoFit/>
          </a:bodyPr>
          <a:lstStyle/>
          <a:p>
            <a:pPr>
              <a:spcBef>
                <a:spcPts val="600"/>
              </a:spcBef>
              <a:spcAft>
                <a:spcPts val="600"/>
              </a:spcAft>
              <a:buSzPct val="100000"/>
            </a:pPr>
            <a:r>
              <a:rPr lang="it-IT" sz="1400" b="1" dirty="0">
                <a:latin typeface="Calibri" panose="020F0502020204030204" pitchFamily="34" charset="0"/>
                <a:cs typeface="Calibri" panose="020F0502020204030204" pitchFamily="34" charset="0"/>
              </a:rPr>
              <a:t>KEY PLAYERS</a:t>
            </a:r>
          </a:p>
          <a:p>
            <a:pPr marL="285750" indent="-285750">
              <a:buFont typeface="Arial" panose="020B0604020202020204" pitchFamily="34" charset="0"/>
              <a:buChar char="•"/>
            </a:pPr>
            <a:r>
              <a:rPr lang="it-IT" sz="1400" b="1" dirty="0">
                <a:latin typeface="Calibri" panose="020F0502020204030204" pitchFamily="34" charset="0"/>
                <a:cs typeface="Calibri" panose="020F0502020204030204" pitchFamily="34" charset="0"/>
              </a:rPr>
              <a:t>Compliance entities </a:t>
            </a:r>
            <a:r>
              <a:rPr lang="it-IT" sz="1400" dirty="0">
                <a:latin typeface="Calibri" panose="020F0502020204030204" pitchFamily="34" charset="0"/>
                <a:cs typeface="Calibri" panose="020F0502020204030204" pitchFamily="34" charset="0"/>
              </a:rPr>
              <a:t>- They have to surrender EUAs.</a:t>
            </a:r>
          </a:p>
          <a:p>
            <a:pPr marL="285750" indent="-285750">
              <a:buFont typeface="Arial" panose="020B0604020202020204" pitchFamily="34" charset="0"/>
              <a:buChar char="•"/>
            </a:pPr>
            <a:r>
              <a:rPr lang="it-IT" sz="1400" b="1" dirty="0">
                <a:latin typeface="Calibri" panose="020F0502020204030204" pitchFamily="34" charset="0"/>
                <a:cs typeface="Calibri" panose="020F0502020204030204" pitchFamily="34" charset="0"/>
              </a:rPr>
              <a:t>Non-compliance participants and service providers </a:t>
            </a:r>
            <a:r>
              <a:rPr lang="it-IT" sz="1400" dirty="0">
                <a:latin typeface="Calibri" panose="020F0502020204030204" pitchFamily="34" charset="0"/>
                <a:cs typeface="Calibri" panose="020F0502020204030204" pitchFamily="34" charset="0"/>
              </a:rPr>
              <a:t>– buy&amp;sell EUAs as part of </a:t>
            </a:r>
            <a:r>
              <a:rPr lang="it-IT" sz="1400" dirty="0" err="1">
                <a:latin typeface="Calibri" panose="020F0502020204030204" pitchFamily="34" charset="0"/>
                <a:cs typeface="Calibri" panose="020F0502020204030204" pitchFamily="34" charset="0"/>
              </a:rPr>
              <a:t>their</a:t>
            </a:r>
            <a:r>
              <a:rPr lang="it-IT" sz="1400" dirty="0">
                <a:latin typeface="Calibri" panose="020F0502020204030204" pitchFamily="34" charset="0"/>
                <a:cs typeface="Calibri" panose="020F0502020204030204" pitchFamily="34" charset="0"/>
              </a:rPr>
              <a:t> trading and investment strategies.</a:t>
            </a:r>
          </a:p>
        </p:txBody>
      </p:sp>
      <p:sp>
        <p:nvSpPr>
          <p:cNvPr id="36" name="CasellaDiTesto 35">
            <a:extLst>
              <a:ext uri="{FF2B5EF4-FFF2-40B4-BE49-F238E27FC236}">
                <a16:creationId xmlns:a16="http://schemas.microsoft.com/office/drawing/2014/main" id="{763C48AD-91E3-E023-E3F5-09E45FF9770F}"/>
              </a:ext>
            </a:extLst>
          </p:cNvPr>
          <p:cNvSpPr txBox="1"/>
          <p:nvPr/>
        </p:nvSpPr>
        <p:spPr>
          <a:xfrm>
            <a:off x="323849" y="1730659"/>
            <a:ext cx="11551475" cy="2308324"/>
          </a:xfrm>
          <a:prstGeom prst="rect">
            <a:avLst/>
          </a:prstGeom>
          <a:noFill/>
          <a:ln>
            <a:noFill/>
          </a:ln>
        </p:spPr>
        <p:txBody>
          <a:bodyPr wrap="square" lIns="0" tIns="0" rIns="0" bIns="0" rtlCol="0">
            <a:spAutoFit/>
          </a:bodyPr>
          <a:lstStyle/>
          <a:p>
            <a:pPr>
              <a:spcBef>
                <a:spcPts val="600"/>
              </a:spcBef>
              <a:spcAft>
                <a:spcPts val="600"/>
              </a:spcAft>
              <a:buSzPct val="100000"/>
            </a:pPr>
            <a:r>
              <a:rPr lang="it-IT" sz="1400" b="1" dirty="0">
                <a:latin typeface="Calibri" panose="020F0502020204030204" pitchFamily="34" charset="0"/>
                <a:cs typeface="Calibri" panose="020F0502020204030204" pitchFamily="34" charset="0"/>
              </a:rPr>
              <a:t>DERIVATIVES</a:t>
            </a:r>
          </a:p>
          <a:p>
            <a:pPr marL="284400" indent="-284400">
              <a:buSzPct val="100000"/>
              <a:buFont typeface="Arial"/>
              <a:buChar char="•"/>
            </a:pPr>
            <a:r>
              <a:rPr lang="it-IT" sz="1400" dirty="0">
                <a:latin typeface="Calibri" panose="020F0502020204030204" pitchFamily="34" charset="0"/>
                <a:cs typeface="Calibri" panose="020F0502020204030204" pitchFamily="34" charset="0"/>
              </a:rPr>
              <a:t>Companies</a:t>
            </a:r>
            <a:r>
              <a:rPr lang="it-IT" sz="1400" b="1" dirty="0">
                <a:latin typeface="Calibri" panose="020F0502020204030204" pitchFamily="34" charset="0"/>
                <a:cs typeface="Calibri" panose="020F0502020204030204" pitchFamily="34" charset="0"/>
              </a:rPr>
              <a:t> </a:t>
            </a:r>
            <a:r>
              <a:rPr lang="it-IT" sz="1400" dirty="0">
                <a:solidFill>
                  <a:srgbClr val="313131"/>
                </a:solidFill>
                <a:latin typeface="Calibri" panose="020F0502020204030204" pitchFamily="34" charset="0"/>
                <a:cs typeface="Calibri" panose="020F0502020204030204" pitchFamily="34" charset="0"/>
              </a:rPr>
              <a:t>subject to carbon compliance programs use carbon derivatives to meet their obligations and manage risk in the most cost-effective way. </a:t>
            </a:r>
          </a:p>
          <a:p>
            <a:pPr marL="284400" indent="-284400" algn="just">
              <a:buSzPct val="100000"/>
              <a:buFont typeface="Arial" charset="0"/>
              <a:buChar char="•"/>
            </a:pPr>
            <a:r>
              <a:rPr lang="it-IT" sz="1400" dirty="0">
                <a:solidFill>
                  <a:srgbClr val="313131"/>
                </a:solidFill>
                <a:latin typeface="Calibri" panose="020F0502020204030204" pitchFamily="34" charset="0"/>
                <a:cs typeface="Calibri" panose="020F0502020204030204" pitchFamily="34" charset="0"/>
              </a:rPr>
              <a:t>Derivatives can also be used by a variety of businesses that have financial positions indirectly tied to carbon prices.</a:t>
            </a:r>
          </a:p>
          <a:p>
            <a:pPr marL="284400" indent="-284400" algn="just">
              <a:buSzPct val="100000"/>
              <a:buFont typeface="Arial" charset="0"/>
              <a:buChar char="•"/>
            </a:pPr>
            <a:r>
              <a:rPr lang="en-US" sz="1400" dirty="0">
                <a:effectLst/>
                <a:latin typeface="Calibri" panose="020F0502020204030204" pitchFamily="34" charset="0"/>
                <a:ea typeface="Times New Roman" panose="02020603050405020304" pitchFamily="18" charset="0"/>
                <a:cs typeface="Calibri" panose="020F0502020204030204" pitchFamily="34" charset="0"/>
              </a:rPr>
              <a:t>Derivatives play an essential role in carbon markets. Companies subject to carbon compliance programs use carbon derivatives to meet their obligations and manage risk in the most cost-effective way. Derivatives can also be used by a variety of businesses that have financial positions indirectly tied to carbon prices. Investors can use the price signals from carbon derivatives to assess climate transition risk in their portfolios and can then access liquidity pools to manage risk and allocate capital to benefit from energy transition opportunities. Derivatives markets also play a major role in enhancing transparency by providing forward information on carbon, which contributes to long-term sustainability objectives and provides helpful signals to policy-makers on the regulation of carbon prices. </a:t>
            </a:r>
            <a:endParaRPr lang="it-IT" sz="1400" dirty="0">
              <a:effectLst/>
              <a:latin typeface="Calibri" panose="020F0502020204030204" pitchFamily="34" charset="0"/>
              <a:ea typeface="Times New Roman" panose="02020603050405020304" pitchFamily="18" charset="0"/>
              <a:cs typeface="Calibri" panose="020F0502020204030204" pitchFamily="34" charset="0"/>
            </a:endParaRPr>
          </a:p>
          <a:p>
            <a:pPr marL="203200" indent="-117475" algn="just">
              <a:spcBef>
                <a:spcPts val="600"/>
              </a:spcBef>
              <a:buSzPct val="100000"/>
              <a:buFont typeface="Arial" charset="0"/>
              <a:buChar char="•"/>
            </a:pPr>
            <a:endParaRPr lang="it-IT" sz="1400" dirty="0">
              <a:solidFill>
                <a:srgbClr val="313131"/>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3E74E5B-B943-0BB4-EB2E-DC5077486C09}"/>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CONTRACTS&amp;DERIVATIVES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CAECA160-E101-6A21-BDA7-63580DB1A330}"/>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1687447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Diagramma 2">
            <a:extLst>
              <a:ext uri="{FF2B5EF4-FFF2-40B4-BE49-F238E27FC236}">
                <a16:creationId xmlns:a16="http://schemas.microsoft.com/office/drawing/2014/main" id="{B76F2CD8-0DB8-1E82-A6C7-E76AA2F2DE54}"/>
              </a:ext>
            </a:extLst>
          </p:cNvPr>
          <p:cNvGraphicFramePr/>
          <p:nvPr>
            <p:extLst>
              <p:ext uri="{D42A27DB-BD31-4B8C-83A1-F6EECF244321}">
                <p14:modId xmlns:p14="http://schemas.microsoft.com/office/powerpoint/2010/main" val="3831396485"/>
              </p:ext>
            </p:extLst>
          </p:nvPr>
        </p:nvGraphicFramePr>
        <p:xfrm>
          <a:off x="852695" y="2367642"/>
          <a:ext cx="10062169" cy="271054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itle 1">
            <a:extLst>
              <a:ext uri="{FF2B5EF4-FFF2-40B4-BE49-F238E27FC236}">
                <a16:creationId xmlns:a16="http://schemas.microsoft.com/office/drawing/2014/main" id="{F0EA430E-36B6-FB97-7AB4-E8D1D2676585}"/>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OTC (OVER THE COUNTER) TRADE</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id="{466D9088-3129-9419-64E0-541BA3F34BAA}"/>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19616798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2" name="Immagine 1">
            <a:extLst>
              <a:ext uri="{FF2B5EF4-FFF2-40B4-BE49-F238E27FC236}">
                <a16:creationId xmlns:a16="http://schemas.microsoft.com/office/drawing/2014/main" id="{17DE5A00-9C99-6822-5481-232C13374E1D}"/>
              </a:ext>
            </a:extLst>
          </p:cNvPr>
          <p:cNvPicPr>
            <a:picLocks noChangeAspect="1"/>
          </p:cNvPicPr>
          <p:nvPr/>
        </p:nvPicPr>
        <p:blipFill>
          <a:blip r:embed="rId7"/>
          <a:stretch>
            <a:fillRect/>
          </a:stretch>
        </p:blipFill>
        <p:spPr>
          <a:xfrm>
            <a:off x="347728" y="2110451"/>
            <a:ext cx="2578100" cy="863600"/>
          </a:xfrm>
          <a:prstGeom prst="rect">
            <a:avLst/>
          </a:prstGeom>
        </p:spPr>
      </p:pic>
      <p:grpSp>
        <p:nvGrpSpPr>
          <p:cNvPr id="4" name="Group 4">
            <a:extLst>
              <a:ext uri="{FF2B5EF4-FFF2-40B4-BE49-F238E27FC236}">
                <a16:creationId xmlns:a16="http://schemas.microsoft.com/office/drawing/2014/main" id="{97594BBE-703C-6156-463C-39C91D10AD99}"/>
              </a:ext>
            </a:extLst>
          </p:cNvPr>
          <p:cNvGrpSpPr/>
          <p:nvPr/>
        </p:nvGrpSpPr>
        <p:grpSpPr>
          <a:xfrm>
            <a:off x="264148" y="3109976"/>
            <a:ext cx="5736851" cy="2363234"/>
            <a:chOff x="224773" y="1997680"/>
            <a:chExt cx="5736851" cy="2363234"/>
          </a:xfrm>
        </p:grpSpPr>
        <p:sp>
          <p:nvSpPr>
            <p:cNvPr id="9" name="Rettangolo 8">
              <a:extLst>
                <a:ext uri="{FF2B5EF4-FFF2-40B4-BE49-F238E27FC236}">
                  <a16:creationId xmlns:a16="http://schemas.microsoft.com/office/drawing/2014/main" id="{A1E94AF5-FE2B-C0F4-D672-9D0CD99AD2C9}"/>
                </a:ext>
              </a:extLst>
            </p:cNvPr>
            <p:cNvSpPr/>
            <p:nvPr/>
          </p:nvSpPr>
          <p:spPr>
            <a:xfrm>
              <a:off x="224773" y="1997680"/>
              <a:ext cx="5594349" cy="1708160"/>
            </a:xfrm>
            <a:prstGeom prst="rect">
              <a:avLst/>
            </a:prstGeom>
          </p:spPr>
          <p:txBody>
            <a:bodyPr wrap="square">
              <a:spAutoFit/>
            </a:bodyPr>
            <a:lstStyle/>
            <a:p>
              <a:pPr algn="just"/>
              <a:r>
                <a:rPr lang="it-IT" sz="1500" dirty="0"/>
                <a:t>ISDA </a:t>
              </a:r>
              <a:r>
                <a:rPr lang="it-IT" sz="1500" b="1" dirty="0"/>
                <a:t>believes the development of liquid carbon trading markets is crucial in meeting sustainability targets </a:t>
              </a:r>
              <a:r>
                <a:rPr lang="it-IT" sz="1500" dirty="0"/>
                <a:t>and is focusing on ensuring the safety and efficiency of derivatives markets in the transition to a more sustainable economy. As the voluntary market grows, a sound governance framework, </a:t>
              </a:r>
              <a:r>
                <a:rPr lang="it-IT" sz="1500" u="sng" dirty="0"/>
                <a:t>solid legal principles and robust documentation will be vital</a:t>
              </a:r>
              <a:r>
                <a:rPr lang="it-IT" sz="1500" dirty="0"/>
                <a:t>.</a:t>
              </a:r>
            </a:p>
            <a:p>
              <a:pPr algn="just"/>
              <a:endParaRPr lang="it-IT" sz="1500" dirty="0"/>
            </a:p>
          </p:txBody>
        </p:sp>
        <p:cxnSp>
          <p:nvCxnSpPr>
            <p:cNvPr id="18" name="Connettore 1 17">
              <a:extLst>
                <a:ext uri="{FF2B5EF4-FFF2-40B4-BE49-F238E27FC236}">
                  <a16:creationId xmlns:a16="http://schemas.microsoft.com/office/drawing/2014/main" id="{EDE4DDAB-89AD-FEC0-CBBA-539DBE2FC653}"/>
                </a:ext>
              </a:extLst>
            </p:cNvPr>
            <p:cNvCxnSpPr/>
            <p:nvPr/>
          </p:nvCxnSpPr>
          <p:spPr>
            <a:xfrm>
              <a:off x="577019" y="3478269"/>
              <a:ext cx="0" cy="79717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Connettore 2 20">
              <a:extLst>
                <a:ext uri="{FF2B5EF4-FFF2-40B4-BE49-F238E27FC236}">
                  <a16:creationId xmlns:a16="http://schemas.microsoft.com/office/drawing/2014/main" id="{73BD9230-EA45-F866-612F-6EE912C5A912}"/>
                </a:ext>
              </a:extLst>
            </p:cNvPr>
            <p:cNvCxnSpPr/>
            <p:nvPr/>
          </p:nvCxnSpPr>
          <p:spPr>
            <a:xfrm>
              <a:off x="577019" y="3703354"/>
              <a:ext cx="379827"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2" name="CasellaDiTesto 21">
              <a:extLst>
                <a:ext uri="{FF2B5EF4-FFF2-40B4-BE49-F238E27FC236}">
                  <a16:creationId xmlns:a16="http://schemas.microsoft.com/office/drawing/2014/main" id="{69EC50B9-3B6F-FB84-DB92-45938EB5C0EE}"/>
                </a:ext>
              </a:extLst>
            </p:cNvPr>
            <p:cNvSpPr txBox="1"/>
            <p:nvPr/>
          </p:nvSpPr>
          <p:spPr>
            <a:xfrm>
              <a:off x="1007312" y="3560695"/>
              <a:ext cx="4954312" cy="800219"/>
            </a:xfrm>
            <a:prstGeom prst="rect">
              <a:avLst/>
            </a:prstGeom>
            <a:noFill/>
          </p:spPr>
          <p:txBody>
            <a:bodyPr wrap="square" lIns="0" tIns="0" rIns="0" bIns="0" rtlCol="0">
              <a:spAutoFit/>
            </a:bodyPr>
            <a:lstStyle/>
            <a:p>
              <a:pPr>
                <a:spcBef>
                  <a:spcPts val="600"/>
                </a:spcBef>
                <a:buSzPct val="100000"/>
              </a:pPr>
              <a:r>
                <a:rPr lang="it-IT" sz="1400" dirty="0"/>
                <a:t>ISDA US Emissions Annex </a:t>
              </a:r>
            </a:p>
            <a:p>
              <a:pPr>
                <a:spcBef>
                  <a:spcPts val="600"/>
                </a:spcBef>
                <a:buSzPct val="100000"/>
              </a:pPr>
              <a:r>
                <a:rPr lang="it-IT" sz="1400" dirty="0"/>
                <a:t>ISDA EU Emissions Annex</a:t>
              </a:r>
            </a:p>
            <a:p>
              <a:pPr>
                <a:spcBef>
                  <a:spcPts val="600"/>
                </a:spcBef>
                <a:buSzPct val="100000"/>
              </a:pPr>
              <a:r>
                <a:rPr lang="it-IT" sz="1400" dirty="0"/>
                <a:t>(NEW) ISDA US Renewable Energy Certificate (REC) Annex</a:t>
              </a:r>
            </a:p>
          </p:txBody>
        </p:sp>
        <p:cxnSp>
          <p:nvCxnSpPr>
            <p:cNvPr id="23" name="Connettore 2 22">
              <a:extLst>
                <a:ext uri="{FF2B5EF4-FFF2-40B4-BE49-F238E27FC236}">
                  <a16:creationId xmlns:a16="http://schemas.microsoft.com/office/drawing/2014/main" id="{AF307373-04D5-6377-8719-CDB93DBE927B}"/>
                </a:ext>
              </a:extLst>
            </p:cNvPr>
            <p:cNvCxnSpPr/>
            <p:nvPr/>
          </p:nvCxnSpPr>
          <p:spPr>
            <a:xfrm>
              <a:off x="577019" y="3996430"/>
              <a:ext cx="379827"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a:extLst>
                <a:ext uri="{FF2B5EF4-FFF2-40B4-BE49-F238E27FC236}">
                  <a16:creationId xmlns:a16="http://schemas.microsoft.com/office/drawing/2014/main" id="{3722C8A9-DFDD-0601-FD4B-C3F1107AACEC}"/>
                </a:ext>
              </a:extLst>
            </p:cNvPr>
            <p:cNvCxnSpPr/>
            <p:nvPr/>
          </p:nvCxnSpPr>
          <p:spPr>
            <a:xfrm>
              <a:off x="577019" y="4275443"/>
              <a:ext cx="379827"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CasellaDiTesto 24">
            <a:extLst>
              <a:ext uri="{FF2B5EF4-FFF2-40B4-BE49-F238E27FC236}">
                <a16:creationId xmlns:a16="http://schemas.microsoft.com/office/drawing/2014/main" id="{9F08F070-BFDC-EBFC-DBCF-1BC7F78DFD8A}"/>
              </a:ext>
            </a:extLst>
          </p:cNvPr>
          <p:cNvSpPr txBox="1"/>
          <p:nvPr/>
        </p:nvSpPr>
        <p:spPr>
          <a:xfrm>
            <a:off x="6210743" y="2265238"/>
            <a:ext cx="5418602" cy="2893100"/>
          </a:xfrm>
          <a:prstGeom prst="rect">
            <a:avLst/>
          </a:prstGeom>
          <a:solidFill>
            <a:schemeClr val="bg1">
              <a:lumMod val="85000"/>
            </a:schemeClr>
          </a:solidFill>
          <a:ln>
            <a:solidFill>
              <a:schemeClr val="accent1"/>
            </a:solidFill>
          </a:ln>
        </p:spPr>
        <p:txBody>
          <a:bodyPr wrap="square" lIns="0" tIns="0" rIns="0" bIns="0" rtlCol="0">
            <a:spAutoFit/>
          </a:bodyPr>
          <a:lstStyle/>
          <a:p>
            <a:pPr marL="92075" algn="just">
              <a:spcBef>
                <a:spcPts val="600"/>
              </a:spcBef>
              <a:buSzPct val="100000"/>
            </a:pPr>
            <a:r>
              <a:rPr lang="it-IT" sz="1400" b="1" dirty="0">
                <a:solidFill>
                  <a:srgbClr val="313131"/>
                </a:solidFill>
              </a:rPr>
              <a:t>ISDA US Emissions Annex &amp; ISDA EU Emissions Annex</a:t>
            </a:r>
          </a:p>
          <a:p>
            <a:pPr marL="266700" algn="just">
              <a:spcBef>
                <a:spcPts val="600"/>
              </a:spcBef>
              <a:buSzPct val="100000"/>
            </a:pPr>
            <a:r>
              <a:rPr lang="it-IT" sz="1400" dirty="0">
                <a:solidFill>
                  <a:schemeClr val="tx2">
                    <a:lumMod val="50000"/>
                  </a:schemeClr>
                </a:solidFill>
              </a:rPr>
              <a:t>Market participants use ISDA templates for emission allowances (ie, the ISDA US Emissions Annex and the ISDA EU Emissions Annex) to trade swaps, options and forwards. </a:t>
            </a:r>
          </a:p>
          <a:p>
            <a:pPr marL="266700" algn="just">
              <a:spcBef>
                <a:spcPts val="600"/>
              </a:spcBef>
              <a:buSzPct val="100000"/>
            </a:pPr>
            <a:r>
              <a:rPr lang="it-IT" sz="1400" dirty="0">
                <a:solidFill>
                  <a:schemeClr val="tx2">
                    <a:lumMod val="50000"/>
                  </a:schemeClr>
                </a:solidFill>
              </a:rPr>
              <a:t>ISDA also offers EU emissions forms for the trading of CO2 allowances;</a:t>
            </a:r>
            <a:r>
              <a:rPr lang="en-US" sz="1400" dirty="0">
                <a:solidFill>
                  <a:schemeClr val="tx2">
                    <a:lumMod val="50000"/>
                  </a:schemeClr>
                </a:solidFill>
              </a:rPr>
              <a:t> the ISDA US Emissions Annex covers SO2 and NOx emissions (under the federal scheme) and CO2 emissions (under the RGGI scheme).</a:t>
            </a:r>
            <a:r>
              <a:rPr lang="it-IT" sz="1400" dirty="0">
                <a:solidFill>
                  <a:schemeClr val="tx2">
                    <a:lumMod val="50000"/>
                  </a:schemeClr>
                </a:solidFill>
              </a:rPr>
              <a:t> </a:t>
            </a:r>
          </a:p>
          <a:p>
            <a:pPr marL="92075" algn="just">
              <a:spcBef>
                <a:spcPts val="600"/>
              </a:spcBef>
              <a:buSzPct val="100000"/>
            </a:pPr>
            <a:r>
              <a:rPr lang="it-IT" sz="1400" b="1" dirty="0">
                <a:solidFill>
                  <a:srgbClr val="313131"/>
                </a:solidFill>
              </a:rPr>
              <a:t>ISDA US Renewable Energy Certificate (REC) Annex</a:t>
            </a:r>
          </a:p>
          <a:p>
            <a:pPr marL="266700" lvl="1" algn="just">
              <a:spcBef>
                <a:spcPts val="600"/>
              </a:spcBef>
              <a:buSzPct val="100000"/>
            </a:pPr>
            <a:r>
              <a:rPr lang="it-IT" sz="1400" dirty="0">
                <a:solidFill>
                  <a:schemeClr val="tx2">
                    <a:lumMod val="50000"/>
                  </a:schemeClr>
                </a:solidFill>
              </a:rPr>
              <a:t>ISDA recently published a new US Renewable Energy Certificate (REC) Annex that allows firms to buy and sell US RECs based on standardized product definitions and terms under the umbrella of the ISDA Master Agreement, enabling more efficient trading of these instruments.</a:t>
            </a:r>
          </a:p>
        </p:txBody>
      </p:sp>
      <p:sp>
        <p:nvSpPr>
          <p:cNvPr id="27" name="CasellaDiTesto 26">
            <a:extLst>
              <a:ext uri="{FF2B5EF4-FFF2-40B4-BE49-F238E27FC236}">
                <a16:creationId xmlns:a16="http://schemas.microsoft.com/office/drawing/2014/main" id="{6937B129-69C6-7B0B-1BE0-54C5FA34A327}"/>
              </a:ext>
            </a:extLst>
          </p:cNvPr>
          <p:cNvSpPr txBox="1"/>
          <p:nvPr/>
        </p:nvSpPr>
        <p:spPr>
          <a:xfrm>
            <a:off x="359150" y="5546884"/>
            <a:ext cx="5594350" cy="538609"/>
          </a:xfrm>
          <a:prstGeom prst="rect">
            <a:avLst/>
          </a:prstGeom>
          <a:noFill/>
        </p:spPr>
        <p:txBody>
          <a:bodyPr wrap="square" lIns="0" tIns="0" rIns="0" bIns="0" rtlCol="0">
            <a:spAutoFit/>
          </a:bodyPr>
          <a:lstStyle/>
          <a:p>
            <a:pPr marL="285750" indent="-285750">
              <a:spcBef>
                <a:spcPts val="600"/>
              </a:spcBef>
              <a:buSzPct val="100000"/>
              <a:buFont typeface="Wingdings" charset="2"/>
              <a:buChar char="ü"/>
            </a:pPr>
            <a:r>
              <a:rPr lang="en-US" sz="1500" dirty="0">
                <a:hlinkClick r:id="rId8"/>
              </a:rPr>
              <a:t>ISDA: EU &amp; UK Emissions Allowance Transaction Documents</a:t>
            </a:r>
            <a:endParaRPr lang="it-IT" sz="1500" dirty="0"/>
          </a:p>
          <a:p>
            <a:pPr marL="285750" indent="-285750">
              <a:spcBef>
                <a:spcPts val="600"/>
              </a:spcBef>
              <a:buSzPct val="100000"/>
              <a:buFont typeface="Wingdings" charset="2"/>
              <a:buChar char="ü"/>
            </a:pPr>
            <a:r>
              <a:rPr lang="it-IT" sz="1500" dirty="0">
                <a:solidFill>
                  <a:srgbClr val="313131"/>
                </a:solidFill>
                <a:hlinkClick r:id="rId9"/>
              </a:rPr>
              <a:t>ISDA: US US Emissions Allowance Transaction Documents</a:t>
            </a:r>
            <a:endParaRPr lang="it-IT" sz="1500" dirty="0">
              <a:solidFill>
                <a:srgbClr val="313131"/>
              </a:solidFill>
            </a:endParaRPr>
          </a:p>
        </p:txBody>
      </p:sp>
      <p:sp>
        <p:nvSpPr>
          <p:cNvPr id="28" name="Title 1">
            <a:extLst>
              <a:ext uri="{FF2B5EF4-FFF2-40B4-BE49-F238E27FC236}">
                <a16:creationId xmlns:a16="http://schemas.microsoft.com/office/drawing/2014/main" id="{17C3B1CA-6EA7-2374-DCD2-D98C80035142}"/>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OTC (OVER THE COUNTER) TRADE</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1250E5D6-8D94-8138-AB83-2ABEE6D7FEE9}"/>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129982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CasellaDiTesto 2">
            <a:extLst>
              <a:ext uri="{FF2B5EF4-FFF2-40B4-BE49-F238E27FC236}">
                <a16:creationId xmlns:a16="http://schemas.microsoft.com/office/drawing/2014/main" id="{8C6AB1D3-70D9-35B2-293C-24D84ABEFCA6}"/>
              </a:ext>
            </a:extLst>
          </p:cNvPr>
          <p:cNvSpPr txBox="1"/>
          <p:nvPr/>
        </p:nvSpPr>
        <p:spPr>
          <a:xfrm>
            <a:off x="310259" y="2063769"/>
            <a:ext cx="11252200" cy="3662541"/>
          </a:xfrm>
          <a:prstGeom prst="rect">
            <a:avLst/>
          </a:prstGeom>
          <a:noFill/>
        </p:spPr>
        <p:txBody>
          <a:bodyPr wrap="square" lIns="0" tIns="0" rIns="0" bIns="0" rtlCol="0">
            <a:spAutoFit/>
          </a:bodyPr>
          <a:lstStyle/>
          <a:p>
            <a:pPr marL="0" lvl="1" algn="just"/>
            <a:r>
              <a:rPr lang="en-US" sz="1400" dirty="0">
                <a:latin typeface="Calibri" panose="020F0502020204030204" pitchFamily="34" charset="0"/>
                <a:cs typeface="Calibri" panose="020F0502020204030204" pitchFamily="34" charset="0"/>
              </a:rPr>
              <a:t>The Union Registry serves to guarantee accurate accounting for all allowances issued under the EU emissions trading system (EU ETS). The registry keeps track of the ownership of allowances held in electronic accounts, just as a bank has a record of all its customers and their money.</a:t>
            </a:r>
          </a:p>
          <a:p>
            <a:pPr marL="0" lvl="1"/>
            <a:endParaRPr lang="en-US" sz="1400" dirty="0">
              <a:latin typeface="Calibri" panose="020F0502020204030204" pitchFamily="34" charset="0"/>
              <a:cs typeface="Calibri" panose="020F0502020204030204" pitchFamily="34" charset="0"/>
            </a:endParaRPr>
          </a:p>
          <a:p>
            <a:pPr marL="0" lvl="1"/>
            <a:r>
              <a:rPr lang="en-US" sz="1400" dirty="0">
                <a:latin typeface="Calibri" panose="020F0502020204030204" pitchFamily="34" charset="0"/>
                <a:cs typeface="Calibri" panose="020F0502020204030204" pitchFamily="34" charset="0"/>
              </a:rPr>
              <a:t>The registry records:</a:t>
            </a:r>
          </a:p>
          <a:p>
            <a:pPr marL="819150" lvl="2" indent="-276225">
              <a:buFont typeface="Arial" charset="0"/>
              <a:buChar char="•"/>
            </a:pPr>
            <a:r>
              <a:rPr lang="en-US" sz="1400" dirty="0">
                <a:latin typeface="Calibri" panose="020F0502020204030204" pitchFamily="34" charset="0"/>
                <a:cs typeface="Calibri" panose="020F0502020204030204" pitchFamily="34" charset="0"/>
              </a:rPr>
              <a:t>National implementation measures</a:t>
            </a:r>
          </a:p>
          <a:p>
            <a:pPr marL="819150" lvl="2" indent="-276225">
              <a:buFont typeface="Arial" charset="0"/>
              <a:buChar char="•"/>
            </a:pPr>
            <a:r>
              <a:rPr lang="en-US" sz="1400" dirty="0">
                <a:latin typeface="Calibri" panose="020F0502020204030204" pitchFamily="34" charset="0"/>
                <a:cs typeface="Calibri" panose="020F0502020204030204" pitchFamily="34" charset="0"/>
              </a:rPr>
              <a:t>Accounts of companies or individuals holding such allowances</a:t>
            </a:r>
          </a:p>
          <a:p>
            <a:pPr marL="819150" lvl="2" indent="-276225">
              <a:buFont typeface="Arial" charset="0"/>
              <a:buChar char="•"/>
            </a:pPr>
            <a:r>
              <a:rPr lang="en-US" sz="1400" dirty="0">
                <a:latin typeface="Calibri" panose="020F0502020204030204" pitchFamily="34" charset="0"/>
                <a:cs typeface="Calibri" panose="020F0502020204030204" pitchFamily="34" charset="0"/>
              </a:rPr>
              <a:t>Transfers of allowances ("transactions") performed by account holders</a:t>
            </a:r>
          </a:p>
          <a:p>
            <a:pPr marL="819150" lvl="2" indent="-276225">
              <a:buFont typeface="Arial" charset="0"/>
              <a:buChar char="•"/>
            </a:pPr>
            <a:r>
              <a:rPr lang="en-US" sz="1400" dirty="0">
                <a:latin typeface="Calibri" panose="020F0502020204030204" pitchFamily="34" charset="0"/>
                <a:cs typeface="Calibri" panose="020F0502020204030204" pitchFamily="34" charset="0"/>
              </a:rPr>
              <a:t>Annual verified CO2 emissions from installations and aircraft operators</a:t>
            </a:r>
          </a:p>
          <a:p>
            <a:pPr marL="819150" lvl="2" indent="-276225">
              <a:buFont typeface="Arial" charset="0"/>
              <a:buChar char="•"/>
            </a:pPr>
            <a:r>
              <a:rPr lang="en-US" sz="1400" dirty="0">
                <a:latin typeface="Calibri" panose="020F0502020204030204" pitchFamily="34" charset="0"/>
                <a:cs typeface="Calibri" panose="020F0502020204030204" pitchFamily="34" charset="0"/>
              </a:rPr>
              <a:t>Annual reconciliation of allowances and verified emissions, where each company must have surrendered enough allowances to cover all its verified emissions.</a:t>
            </a:r>
            <a:endParaRPr lang="en-US" sz="1400" b="1" u="sng" dirty="0">
              <a:latin typeface="Calibri" panose="020F0502020204030204" pitchFamily="34" charset="0"/>
              <a:cs typeface="Calibri" panose="020F0502020204030204" pitchFamily="34" charset="0"/>
            </a:endParaRPr>
          </a:p>
          <a:p>
            <a:pPr marL="0" lvl="1"/>
            <a:endParaRPr lang="en-US" sz="1400" b="1" u="sng" dirty="0">
              <a:latin typeface="Calibri" panose="020F0502020204030204" pitchFamily="34" charset="0"/>
              <a:cs typeface="Calibri" panose="020F0502020204030204" pitchFamily="34" charset="0"/>
            </a:endParaRPr>
          </a:p>
          <a:p>
            <a:pPr marL="0" lvl="1"/>
            <a:r>
              <a:rPr lang="en-US" sz="1400" b="1" dirty="0">
                <a:latin typeface="Calibri" panose="020F0502020204030204" pitchFamily="34" charset="0"/>
                <a:cs typeface="Calibri" panose="020F0502020204030204" pitchFamily="34" charset="0"/>
              </a:rPr>
              <a:t>ACCOUNT REPRESENTATIVES: </a:t>
            </a:r>
            <a:r>
              <a:rPr lang="en-US" sz="1400" dirty="0">
                <a:latin typeface="Calibri" panose="020F0502020204030204" pitchFamily="34" charset="0"/>
                <a:cs typeface="Calibri" panose="020F0502020204030204" pitchFamily="34" charset="0"/>
              </a:rPr>
              <a:t>Account representatives will have one of the following rights related to the accounts:</a:t>
            </a:r>
          </a:p>
          <a:p>
            <a:pPr marL="0" lvl="1"/>
            <a:endParaRPr lang="en-US" sz="1400" dirty="0">
              <a:latin typeface="Calibri" panose="020F0502020204030204" pitchFamily="34" charset="0"/>
              <a:cs typeface="Calibri" panose="020F0502020204030204" pitchFamily="34" charset="0"/>
            </a:endParaRPr>
          </a:p>
          <a:p>
            <a:pPr marL="820800" lvl="2" indent="-277200">
              <a:buFont typeface="Arial" panose="020B0604020202020204" pitchFamily="34" charset="0"/>
              <a:buChar char="•"/>
            </a:pPr>
            <a:r>
              <a:rPr lang="en-US" sz="1400" dirty="0">
                <a:latin typeface="Calibri" panose="020F0502020204030204" pitchFamily="34" charset="0"/>
                <a:cs typeface="Calibri" panose="020F0502020204030204" pitchFamily="34" charset="0"/>
              </a:rPr>
              <a:t>Initiator: Initiate a transaction or a process</a:t>
            </a:r>
          </a:p>
          <a:p>
            <a:pPr marL="820800" lvl="2" indent="-277200">
              <a:buFont typeface="Arial" panose="020B0604020202020204" pitchFamily="34" charset="0"/>
              <a:buChar char="•"/>
            </a:pPr>
            <a:r>
              <a:rPr lang="en-US" sz="1400" dirty="0">
                <a:latin typeface="Calibri" panose="020F0502020204030204" pitchFamily="34" charset="0"/>
                <a:cs typeface="Calibri" panose="020F0502020204030204" pitchFamily="34" charset="0"/>
              </a:rPr>
              <a:t>Approver: Approve a transaction or a process</a:t>
            </a:r>
          </a:p>
          <a:p>
            <a:pPr marL="820800" lvl="2" indent="-277200">
              <a:buFont typeface="Arial" panose="020B0604020202020204" pitchFamily="34" charset="0"/>
              <a:buChar char="•"/>
            </a:pPr>
            <a:r>
              <a:rPr lang="en-US" sz="1400" dirty="0">
                <a:latin typeface="Calibri" panose="020F0502020204030204" pitchFamily="34" charset="0"/>
                <a:cs typeface="Calibri" panose="020F0502020204030204" pitchFamily="34" charset="0"/>
              </a:rPr>
              <a:t>Initiator/Approver: Initiate and approve transactions or processes (not the same transaction/process)</a:t>
            </a:r>
          </a:p>
          <a:p>
            <a:pPr marL="820800" lvl="2" indent="-277200">
              <a:buFont typeface="Arial" panose="020B0604020202020204" pitchFamily="34" charset="0"/>
              <a:buChar char="•"/>
            </a:pPr>
            <a:r>
              <a:rPr lang="en-US" sz="1400" dirty="0">
                <a:latin typeface="Calibri" panose="020F0502020204030204" pitchFamily="34" charset="0"/>
                <a:cs typeface="Calibri" panose="020F0502020204030204" pitchFamily="34" charset="0"/>
              </a:rPr>
              <a:t>Read only</a:t>
            </a:r>
          </a:p>
        </p:txBody>
      </p:sp>
      <p:sp>
        <p:nvSpPr>
          <p:cNvPr id="6" name="Title 1">
            <a:extLst>
              <a:ext uri="{FF2B5EF4-FFF2-40B4-BE49-F238E27FC236}">
                <a16:creationId xmlns:a16="http://schemas.microsoft.com/office/drawing/2014/main" id="{5F6236BB-D9A8-E76D-3A12-A78F3E892B33}"/>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OTC (OVER THE COUNTER) TRADE</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2" name="Tabella 1">
            <a:extLst>
              <a:ext uri="{FF2B5EF4-FFF2-40B4-BE49-F238E27FC236}">
                <a16:creationId xmlns:a16="http://schemas.microsoft.com/office/drawing/2014/main" id="{CB0C9C19-8F24-1507-66FA-285199088DEA}"/>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42192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4" name="Diagramma 3">
            <a:extLst>
              <a:ext uri="{FF2B5EF4-FFF2-40B4-BE49-F238E27FC236}">
                <a16:creationId xmlns:a16="http://schemas.microsoft.com/office/drawing/2014/main" id="{B5E5C3E9-056F-0BE6-620D-A9BB626251E9}"/>
              </a:ext>
            </a:extLst>
          </p:cNvPr>
          <p:cNvGraphicFramePr/>
          <p:nvPr>
            <p:extLst>
              <p:ext uri="{D42A27DB-BD31-4B8C-83A1-F6EECF244321}">
                <p14:modId xmlns:p14="http://schemas.microsoft.com/office/powerpoint/2010/main" val="1348253801"/>
              </p:ext>
            </p:extLst>
          </p:nvPr>
        </p:nvGraphicFramePr>
        <p:xfrm>
          <a:off x="310258" y="2292346"/>
          <a:ext cx="11252201" cy="28007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Title 1">
            <a:extLst>
              <a:ext uri="{FF2B5EF4-FFF2-40B4-BE49-F238E27FC236}">
                <a16:creationId xmlns:a16="http://schemas.microsoft.com/office/drawing/2014/main" id="{D951FF4A-DB4B-F403-00D5-B40D55CF5DFA}"/>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OTC (OVER THE COUNTER) TRADE</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157C4FA8-7CEE-4557-D35A-325A72F5E0BF}"/>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27088575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ext Placeholder 5">
            <a:extLst>
              <a:ext uri="{FF2B5EF4-FFF2-40B4-BE49-F238E27FC236}">
                <a16:creationId xmlns:a16="http://schemas.microsoft.com/office/drawing/2014/main" id="{05456229-E7FF-4566-309A-2BE375B572C4}"/>
              </a:ext>
            </a:extLst>
          </p:cNvPr>
          <p:cNvSpPr txBox="1">
            <a:spLocks/>
          </p:cNvSpPr>
          <p:nvPr/>
        </p:nvSpPr>
        <p:spPr>
          <a:xfrm>
            <a:off x="229909" y="1822885"/>
            <a:ext cx="5452783" cy="4487128"/>
          </a:xfrm>
          <a:prstGeom prst="rect">
            <a:avLst/>
          </a:prstGeom>
          <a:noFill/>
          <a:ln w="12700">
            <a:noFill/>
          </a:ln>
        </p:spPr>
        <p:txBody>
          <a:bodyPr wrap="square" lIns="91440" tIns="91440" rIns="91440" bIns="9144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endParaRPr lang="en-US" b="1" dirty="0">
              <a:solidFill>
                <a:schemeClr val="tx1"/>
              </a:solidFill>
              <a:latin typeface="Calibri" panose="020F0502020204030204" pitchFamily="34" charset="0"/>
              <a:cs typeface="Calibri" panose="020F0502020204030204" pitchFamily="34" charset="0"/>
            </a:endParaRPr>
          </a:p>
          <a:p>
            <a:endParaRPr lang="en-US" b="1" dirty="0">
              <a:solidFill>
                <a:schemeClr val="tx1"/>
              </a:solidFill>
              <a:latin typeface="Calibri" panose="020F0502020204030204" pitchFamily="34" charset="0"/>
              <a:cs typeface="Calibri" panose="020F0502020204030204" pitchFamily="34" charset="0"/>
            </a:endParaRPr>
          </a:p>
          <a:p>
            <a:r>
              <a:rPr lang="en-US" b="1" dirty="0">
                <a:solidFill>
                  <a:schemeClr val="tx1"/>
                </a:solidFill>
                <a:latin typeface="Calibri" panose="020F0502020204030204" pitchFamily="34" charset="0"/>
                <a:cs typeface="Calibri" panose="020F0502020204030204" pitchFamily="34" charset="0"/>
              </a:rPr>
              <a:t>PRIMARY MARKET</a:t>
            </a:r>
            <a:endParaRPr lang="it-IT" b="1" dirty="0">
              <a:solidFill>
                <a:schemeClr val="tx1"/>
              </a:solidFill>
              <a:latin typeface="Calibri" panose="020F0502020204030204" pitchFamily="34" charset="0"/>
              <a:cs typeface="Calibri" panose="020F0502020204030204" pitchFamily="34" charset="0"/>
            </a:endParaRPr>
          </a:p>
          <a:p>
            <a:pPr algn="just"/>
            <a:r>
              <a:rPr lang="en-US" dirty="0">
                <a:solidFill>
                  <a:schemeClr val="tx1"/>
                </a:solidFill>
                <a:latin typeface="Calibri" panose="020F0502020204030204" pitchFamily="34" charset="0"/>
                <a:cs typeface="Calibri" panose="020F0502020204030204" pitchFamily="34" charset="0"/>
              </a:rPr>
              <a:t>EEX leads primary auction platform for carbon emission allowances under the EU ETS, whereby 90% of the allowances are sold on behalf of the EU Member States - More than 1,900 emissions auctions successfully conducted. </a:t>
            </a:r>
            <a:r>
              <a:rPr lang="en-US" b="0" i="0" dirty="0">
                <a:solidFill>
                  <a:schemeClr val="tx1"/>
                </a:solidFill>
                <a:effectLst/>
                <a:latin typeface="Calibri" panose="020F0502020204030204" pitchFamily="34" charset="0"/>
                <a:cs typeface="Calibri" panose="020F0502020204030204" pitchFamily="34" charset="0"/>
              </a:rPr>
              <a:t>The European Energy Exchange (EEX) AG is a central European electric power and related commodities exchange located in Leipzig, Germany. It develops, operates and connects secure, liquid and transparent markets for energy and related products, including power derivative contracts, emission allowances, agricultural and freight products.</a:t>
            </a:r>
            <a:endParaRPr lang="en-GB" dirty="0">
              <a:solidFill>
                <a:schemeClr val="tx1"/>
              </a:solidFill>
              <a:latin typeface="Calibri" panose="020F0502020204030204" pitchFamily="34" charset="0"/>
              <a:cs typeface="Calibri" panose="020F0502020204030204" pitchFamily="34" charset="0"/>
            </a:endParaRPr>
          </a:p>
          <a:p>
            <a:endParaRPr lang="en-US" b="1" dirty="0">
              <a:solidFill>
                <a:schemeClr val="tx1"/>
              </a:solidFill>
              <a:latin typeface="Calibri" panose="020F0502020204030204" pitchFamily="34" charset="0"/>
              <a:cs typeface="Calibri" panose="020F0502020204030204" pitchFamily="34" charset="0"/>
            </a:endParaRPr>
          </a:p>
          <a:p>
            <a:r>
              <a:rPr lang="en-US" b="1" dirty="0">
                <a:solidFill>
                  <a:schemeClr val="tx1"/>
                </a:solidFill>
                <a:latin typeface="Calibri" panose="020F0502020204030204" pitchFamily="34" charset="0"/>
                <a:cs typeface="Calibri" panose="020F0502020204030204" pitchFamily="34" charset="0"/>
              </a:rPr>
              <a:t>SECONDARY MARKET</a:t>
            </a:r>
            <a:endParaRPr lang="it-IT" b="1" dirty="0">
              <a:solidFill>
                <a:schemeClr val="tx1"/>
              </a:solidFill>
              <a:latin typeface="Calibri" panose="020F0502020204030204" pitchFamily="34" charset="0"/>
              <a:cs typeface="Calibri" panose="020F0502020204030204" pitchFamily="34" charset="0"/>
            </a:endParaRPr>
          </a:p>
          <a:p>
            <a:r>
              <a:rPr lang="en-US" dirty="0">
                <a:solidFill>
                  <a:schemeClr val="tx1"/>
                </a:solidFill>
                <a:latin typeface="Calibri" panose="020F0502020204030204" pitchFamily="34" charset="0"/>
                <a:cs typeface="Calibri" panose="020F0502020204030204" pitchFamily="34" charset="0"/>
              </a:rPr>
              <a:t>EEX offers a comprehensive product suite including secondary spot, futures and options contracts.</a:t>
            </a:r>
            <a:endParaRPr lang="it-IT" dirty="0">
              <a:solidFill>
                <a:schemeClr val="tx1"/>
              </a:solidFill>
              <a:latin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BEABFD7-E525-DACC-FD40-CE0F02EF6D1E}"/>
              </a:ext>
            </a:extLst>
          </p:cNvPr>
          <p:cNvSpPr txBox="1">
            <a:spLocks/>
          </p:cNvSpPr>
          <p:nvPr/>
        </p:nvSpPr>
        <p:spPr>
          <a:xfrm>
            <a:off x="6299090" y="2717598"/>
            <a:ext cx="5568001" cy="2286000"/>
          </a:xfrm>
          <a:prstGeom prst="rect">
            <a:avLst/>
          </a:prstGeom>
          <a:noFill/>
          <a:ln w="12700">
            <a:noFill/>
          </a:ln>
        </p:spPr>
        <p:txBody>
          <a:bodyPr wrap="square" lIns="91440" tIns="91440" rIns="91440" bIns="91440"/>
          <a:lstStyle>
            <a:lvl1pPr marL="0" indent="0" algn="l" defTabSz="957263" rtl="0" eaLnBrk="1" fontAlgn="base" hangingPunct="1">
              <a:lnSpc>
                <a:spcPct val="100000"/>
              </a:lnSpc>
              <a:spcBef>
                <a:spcPts val="400"/>
              </a:spcBef>
              <a:spcAft>
                <a:spcPts val="0"/>
              </a:spcAft>
              <a:buFont typeface="Arial" charset="0"/>
              <a:defRPr lang="en-US" sz="1400" kern="1200">
                <a:solidFill>
                  <a:schemeClr val="tx2"/>
                </a:solidFill>
                <a:latin typeface="+mn-lt"/>
                <a:ea typeface="+mn-ea"/>
                <a:cs typeface="+mn-cs"/>
              </a:defRPr>
            </a:lvl1pPr>
            <a:lvl2pPr marL="180000" indent="-180000" algn="l" defTabSz="957263" rtl="0" eaLnBrk="1" fontAlgn="base" hangingPunct="1">
              <a:lnSpc>
                <a:spcPct val="100000"/>
              </a:lnSpc>
              <a:spcBef>
                <a:spcPts val="400"/>
              </a:spcBef>
              <a:spcAft>
                <a:spcPts val="0"/>
              </a:spcAft>
              <a:buFont typeface="Arial" charset="0"/>
              <a:buChar char="•"/>
              <a:defRPr lang="en-US" sz="1400" kern="1200">
                <a:solidFill>
                  <a:schemeClr val="tx2"/>
                </a:solidFill>
                <a:latin typeface="+mn-lt"/>
                <a:ea typeface="+mj-ea"/>
                <a:cs typeface="+mj-cs"/>
              </a:defRPr>
            </a:lvl2pPr>
            <a:lvl3pPr marL="36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3pPr>
            <a:lvl4pPr marL="540000" indent="-180000" algn="l" defTabSz="957263" rtl="0" eaLnBrk="1" fontAlgn="base" hangingPunct="1">
              <a:lnSpc>
                <a:spcPct val="100000"/>
              </a:lnSpc>
              <a:spcBef>
                <a:spcPts val="400"/>
              </a:spcBef>
              <a:spcAft>
                <a:spcPts val="0"/>
              </a:spcAft>
              <a:buFont typeface="Arial" charset="0"/>
              <a:buChar char="•"/>
              <a:defRPr lang="en-US" sz="1200" kern="1200">
                <a:solidFill>
                  <a:schemeClr val="tx2"/>
                </a:solidFill>
                <a:latin typeface="+mn-lt"/>
                <a:ea typeface="+mj-ea"/>
                <a:cs typeface="+mj-cs"/>
              </a:defRPr>
            </a:lvl4pPr>
            <a:lvl5pPr marL="720000" indent="-179388" algn="l" defTabSz="957263" rtl="0" eaLnBrk="1" fontAlgn="base" hangingPunct="1">
              <a:lnSpc>
                <a:spcPct val="100000"/>
              </a:lnSpc>
              <a:spcBef>
                <a:spcPts val="400"/>
              </a:spcBef>
              <a:spcAft>
                <a:spcPts val="0"/>
              </a:spcAft>
              <a:buFont typeface="Arial" charset="0"/>
              <a:buChar char="‒"/>
              <a:defRPr lang="en-GB" sz="1200" kern="1200">
                <a:solidFill>
                  <a:schemeClr val="tx2"/>
                </a:solidFill>
                <a:latin typeface="+mn-lt"/>
                <a:ea typeface="+mj-ea"/>
                <a:cs typeface="+mj-cs"/>
              </a:defRPr>
            </a:lvl5pPr>
            <a:lvl6pPr marL="900000" indent="-180000" algn="l" defTabSz="859512" rtl="0" eaLnBrk="1" latinLnBrk="0" hangingPunct="1">
              <a:lnSpc>
                <a:spcPct val="100000"/>
              </a:lnSpc>
              <a:spcBef>
                <a:spcPts val="400"/>
              </a:spcBef>
              <a:spcAft>
                <a:spcPts val="0"/>
              </a:spcAft>
              <a:buFont typeface="Arial" pitchFamily="34" charset="0"/>
              <a:buChar char="•"/>
              <a:defRPr sz="1200" kern="1200" baseline="0">
                <a:solidFill>
                  <a:schemeClr val="accent1"/>
                </a:solidFill>
                <a:latin typeface="+mn-lt"/>
                <a:ea typeface="+mn-ea"/>
                <a:cs typeface="+mn-cs"/>
              </a:defRPr>
            </a:lvl6pPr>
            <a:lvl7pPr marL="108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7pPr>
            <a:lvl8pPr marL="126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8pPr>
            <a:lvl9pPr marL="1440000" indent="-180000" algn="l" defTabSz="859512" rtl="0" eaLnBrk="1" latinLnBrk="0" hangingPunct="1">
              <a:lnSpc>
                <a:spcPct val="100000"/>
              </a:lnSpc>
              <a:spcBef>
                <a:spcPts val="400"/>
              </a:spcBef>
              <a:spcAft>
                <a:spcPts val="0"/>
              </a:spcAft>
              <a:buFont typeface="Arial" pitchFamily="34" charset="0"/>
              <a:buChar char="‒"/>
              <a:defRPr sz="1200" kern="1200">
                <a:solidFill>
                  <a:schemeClr val="accent1"/>
                </a:solidFill>
                <a:latin typeface="+mn-lt"/>
                <a:ea typeface="+mn-ea"/>
                <a:cs typeface="+mn-cs"/>
              </a:defRPr>
            </a:lvl9pPr>
          </a:lstStyle>
          <a:p>
            <a:pPr algn="just"/>
            <a:r>
              <a:rPr lang="en-US" dirty="0">
                <a:solidFill>
                  <a:schemeClr val="tx1"/>
                </a:solidFill>
                <a:latin typeface="+mj-lt"/>
              </a:rPr>
              <a:t>ICE is </a:t>
            </a:r>
            <a:r>
              <a:rPr lang="en-US" b="1" dirty="0">
                <a:solidFill>
                  <a:schemeClr val="tx1"/>
                </a:solidFill>
                <a:latin typeface="+mj-lt"/>
              </a:rPr>
              <a:t>the leading exchange</a:t>
            </a:r>
            <a:r>
              <a:rPr lang="en-US" dirty="0">
                <a:solidFill>
                  <a:schemeClr val="tx1"/>
                </a:solidFill>
                <a:latin typeface="+mj-lt"/>
              </a:rPr>
              <a:t> for future contract and today, ICE global exchanges and clearing services connect participants across major asset classes. </a:t>
            </a:r>
            <a:endParaRPr lang="it-IT" dirty="0">
              <a:solidFill>
                <a:schemeClr val="tx1"/>
              </a:solidFill>
              <a:latin typeface="+mj-lt"/>
            </a:endParaRPr>
          </a:p>
          <a:p>
            <a:pPr algn="just"/>
            <a:r>
              <a:rPr lang="en-US" dirty="0">
                <a:solidFill>
                  <a:schemeClr val="tx1"/>
                </a:solidFill>
                <a:latin typeface="+mj-lt"/>
              </a:rPr>
              <a:t>In specific, ICE Futures Europe is </a:t>
            </a:r>
            <a:r>
              <a:rPr lang="en-US" b="1" dirty="0">
                <a:solidFill>
                  <a:schemeClr val="tx1"/>
                </a:solidFill>
                <a:latin typeface="+mj-lt"/>
              </a:rPr>
              <a:t>home to </a:t>
            </a:r>
            <a:r>
              <a:rPr lang="en-US" b="1" dirty="0">
                <a:solidFill>
                  <a:schemeClr val="tx1"/>
                </a:solidFill>
                <a:latin typeface="+mj-lt"/>
                <a:hlinkClick r:id="rId7">
                  <a:extLst>
                    <a:ext uri="{A12FA001-AC4F-418D-AE19-62706E023703}">
                      <ahyp:hlinkClr xmlns:ahyp="http://schemas.microsoft.com/office/drawing/2018/hyperlinkcolor" val="tx"/>
                    </a:ext>
                  </a:extLst>
                </a:hlinkClick>
              </a:rPr>
              <a:t>futures and options contracts</a:t>
            </a:r>
            <a:r>
              <a:rPr lang="en-US" b="1" dirty="0">
                <a:solidFill>
                  <a:schemeClr val="tx1"/>
                </a:solidFill>
                <a:latin typeface="+mj-lt"/>
              </a:rPr>
              <a:t> for </a:t>
            </a:r>
            <a:r>
              <a:rPr lang="en-US" b="1" dirty="0">
                <a:solidFill>
                  <a:schemeClr val="tx1"/>
                </a:solidFill>
                <a:latin typeface="+mj-lt"/>
                <a:hlinkClick r:id="rId8">
                  <a:extLst>
                    <a:ext uri="{A12FA001-AC4F-418D-AE19-62706E023703}">
                      <ahyp:hlinkClr xmlns:ahyp="http://schemas.microsoft.com/office/drawing/2018/hyperlinkcolor" val="tx"/>
                    </a:ext>
                  </a:extLst>
                </a:hlinkClick>
              </a:rPr>
              <a:t>crude oil</a:t>
            </a:r>
            <a:r>
              <a:rPr lang="en-US" dirty="0">
                <a:solidFill>
                  <a:schemeClr val="tx1"/>
                </a:solidFill>
                <a:latin typeface="+mj-lt"/>
              </a:rPr>
              <a:t>, interest rates, equity derivatives, natural gas, power, coal, emissions and soft commodities.</a:t>
            </a:r>
            <a:endParaRPr lang="it-IT" dirty="0">
              <a:solidFill>
                <a:schemeClr val="tx1"/>
              </a:solidFill>
              <a:latin typeface="+mj-lt"/>
            </a:endParaRPr>
          </a:p>
          <a:p>
            <a:pPr algn="just"/>
            <a:r>
              <a:rPr lang="en-US" dirty="0">
                <a:solidFill>
                  <a:schemeClr val="tx1"/>
                </a:solidFill>
                <a:latin typeface="+mj-lt"/>
              </a:rPr>
              <a:t>Finally, it is the </a:t>
            </a:r>
            <a:r>
              <a:rPr lang="en-US" b="1" dirty="0">
                <a:solidFill>
                  <a:schemeClr val="tx1"/>
                </a:solidFill>
                <a:latin typeface="+mj-lt"/>
              </a:rPr>
              <a:t>world’s leading market for emissions trading</a:t>
            </a:r>
            <a:r>
              <a:rPr lang="en-US" dirty="0">
                <a:solidFill>
                  <a:schemeClr val="tx1"/>
                </a:solidFill>
                <a:latin typeface="+mj-lt"/>
              </a:rPr>
              <a:t>, ICE Futures Europe offers EU Allowances (EUAs) and Certified Emission Reductions (CERs) contracts.</a:t>
            </a:r>
            <a:endParaRPr lang="it-IT" dirty="0">
              <a:solidFill>
                <a:schemeClr val="tx1"/>
              </a:solidFill>
              <a:latin typeface="+mj-lt"/>
            </a:endParaRPr>
          </a:p>
        </p:txBody>
      </p:sp>
      <p:pic>
        <p:nvPicPr>
          <p:cNvPr id="15" name="Immagine 14">
            <a:extLst>
              <a:ext uri="{FF2B5EF4-FFF2-40B4-BE49-F238E27FC236}">
                <a16:creationId xmlns:a16="http://schemas.microsoft.com/office/drawing/2014/main" id="{5E5D7EE4-8A00-8735-8BA2-439FD0B03683}"/>
              </a:ext>
            </a:extLst>
          </p:cNvPr>
          <p:cNvPicPr>
            <a:picLocks noChangeAspect="1"/>
          </p:cNvPicPr>
          <p:nvPr/>
        </p:nvPicPr>
        <p:blipFill>
          <a:blip r:embed="rId9"/>
          <a:stretch>
            <a:fillRect/>
          </a:stretch>
        </p:blipFill>
        <p:spPr>
          <a:xfrm>
            <a:off x="4187717" y="1608105"/>
            <a:ext cx="1625600" cy="850900"/>
          </a:xfrm>
          <a:prstGeom prst="rect">
            <a:avLst/>
          </a:prstGeom>
        </p:spPr>
      </p:pic>
      <p:pic>
        <p:nvPicPr>
          <p:cNvPr id="16" name="Immagine 15">
            <a:extLst>
              <a:ext uri="{FF2B5EF4-FFF2-40B4-BE49-F238E27FC236}">
                <a16:creationId xmlns:a16="http://schemas.microsoft.com/office/drawing/2014/main" id="{E74C01ED-DF84-1DA9-712B-60486954D238}"/>
              </a:ext>
            </a:extLst>
          </p:cNvPr>
          <p:cNvPicPr>
            <a:picLocks noChangeAspect="1"/>
          </p:cNvPicPr>
          <p:nvPr/>
        </p:nvPicPr>
        <p:blipFill>
          <a:blip r:embed="rId10"/>
          <a:stretch>
            <a:fillRect/>
          </a:stretch>
        </p:blipFill>
        <p:spPr>
          <a:xfrm>
            <a:off x="6291938" y="1979126"/>
            <a:ext cx="774700" cy="825500"/>
          </a:xfrm>
          <a:prstGeom prst="rect">
            <a:avLst/>
          </a:prstGeom>
        </p:spPr>
      </p:pic>
      <p:sp>
        <p:nvSpPr>
          <p:cNvPr id="18" name="Title 1">
            <a:extLst>
              <a:ext uri="{FF2B5EF4-FFF2-40B4-BE49-F238E27FC236}">
                <a16:creationId xmlns:a16="http://schemas.microsoft.com/office/drawing/2014/main" id="{C14E5314-2383-99F9-B9AE-D71EDFA60069}"/>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Transaction in secondary market: trading and Hedging under ETS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EXCHANGES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1B90AE60-75C8-6DEF-2CCD-26167D617D45}"/>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619950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F7FBA0DF-9EC0-05B4-24A0-2A150E2386CF}"/>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chemeClr val="accent6"/>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chemeClr val="accent6"/>
              </a:solidFill>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id="{2634297B-0CCA-45BF-68D9-FD0FE6D2E6EA}"/>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9" name="Immagine 8" descr="Immagine che contiene Diagramma, linea, diagramma, testo&#10;&#10;Descrizione generata automaticamente">
            <a:extLst>
              <a:ext uri="{FF2B5EF4-FFF2-40B4-BE49-F238E27FC236}">
                <a16:creationId xmlns:a16="http://schemas.microsoft.com/office/drawing/2014/main" id="{7EB5D201-915B-82B0-2EE3-E6C9F7EF2E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97580" y="1688825"/>
            <a:ext cx="7772400" cy="4294722"/>
          </a:xfrm>
          <a:prstGeom prst="rect">
            <a:avLst/>
          </a:prstGeom>
        </p:spPr>
      </p:pic>
    </p:spTree>
    <p:extLst>
      <p:ext uri="{BB962C8B-B14F-4D97-AF65-F5344CB8AC3E}">
        <p14:creationId xmlns:p14="http://schemas.microsoft.com/office/powerpoint/2010/main" val="2572313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Tabella 2">
            <a:extLst>
              <a:ext uri="{FF2B5EF4-FFF2-40B4-BE49-F238E27FC236}">
                <a16:creationId xmlns:a16="http://schemas.microsoft.com/office/drawing/2014/main" id="{18723CBA-925C-8F56-F6C9-8116A3440E37}"/>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4" name="Title 1">
            <a:extLst>
              <a:ext uri="{FF2B5EF4-FFF2-40B4-BE49-F238E27FC236}">
                <a16:creationId xmlns:a16="http://schemas.microsoft.com/office/drawing/2014/main" id="{2BBBAF82-3D4B-E212-61AC-D186DA64A9CB}"/>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Immagine 6" descr="Immagine che contiene testo, Carattere, schermata, ricevuta&#10;&#10;Descrizione generata automaticamente">
            <a:extLst>
              <a:ext uri="{FF2B5EF4-FFF2-40B4-BE49-F238E27FC236}">
                <a16:creationId xmlns:a16="http://schemas.microsoft.com/office/drawing/2014/main" id="{0C2F70E4-588D-5E54-FF92-A61501C758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2433" y="924469"/>
            <a:ext cx="7772400" cy="5129588"/>
          </a:xfrm>
          <a:prstGeom prst="rect">
            <a:avLst/>
          </a:prstGeom>
        </p:spPr>
      </p:pic>
    </p:spTree>
    <p:extLst>
      <p:ext uri="{BB962C8B-B14F-4D97-AF65-F5344CB8AC3E}">
        <p14:creationId xmlns:p14="http://schemas.microsoft.com/office/powerpoint/2010/main" val="207700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en-US" b="1">
                <a:solidFill>
                  <a:sysClr val="windowText" lastClr="000000"/>
                </a:solidFill>
                <a:latin typeface="Calibri Light"/>
              </a:rPr>
              <a:t>Abbreviations and definintions</a:t>
            </a:r>
            <a:endParaRPr kumimoji="0" lang="en-US" sz="2100" b="1" i="0" u="none" strike="noStrike" kern="1200" cap="none" spc="0" normalizeH="0" baseline="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Table 2">
            <a:extLst>
              <a:ext uri="{FF2B5EF4-FFF2-40B4-BE49-F238E27FC236}">
                <a16:creationId xmlns:a16="http://schemas.microsoft.com/office/drawing/2014/main" id="{893DB20A-7D5C-24A0-14DA-D8BB4951C33A}"/>
              </a:ext>
            </a:extLst>
          </p:cNvPr>
          <p:cNvGraphicFramePr>
            <a:graphicFrameLocks noGrp="1"/>
          </p:cNvGraphicFramePr>
          <p:nvPr>
            <p:extLst>
              <p:ext uri="{D42A27DB-BD31-4B8C-83A1-F6EECF244321}">
                <p14:modId xmlns:p14="http://schemas.microsoft.com/office/powerpoint/2010/main" val="2715259923"/>
              </p:ext>
            </p:extLst>
          </p:nvPr>
        </p:nvGraphicFramePr>
        <p:xfrm>
          <a:off x="266716" y="1386973"/>
          <a:ext cx="11357360" cy="2468880"/>
        </p:xfrm>
        <a:graphic>
          <a:graphicData uri="http://schemas.openxmlformats.org/drawingml/2006/table">
            <a:tbl>
              <a:tblPr bandRow="1">
                <a:tableStyleId>{5C22544A-7EE6-4342-B048-85BDC9FD1C3A}</a:tableStyleId>
              </a:tblPr>
              <a:tblGrid>
                <a:gridCol w="1033608">
                  <a:extLst>
                    <a:ext uri="{9D8B030D-6E8A-4147-A177-3AD203B41FA5}">
                      <a16:colId xmlns:a16="http://schemas.microsoft.com/office/drawing/2014/main" val="2802844207"/>
                    </a:ext>
                  </a:extLst>
                </a:gridCol>
                <a:gridCol w="10323752">
                  <a:extLst>
                    <a:ext uri="{9D8B030D-6E8A-4147-A177-3AD203B41FA5}">
                      <a16:colId xmlns:a16="http://schemas.microsoft.com/office/drawing/2014/main" val="3805632939"/>
                    </a:ext>
                  </a:extLst>
                </a:gridCol>
              </a:tblGrid>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DE" sz="1100" b="1" i="0" u="none" kern="1200" cap="all" baseline="0" dirty="0">
                          <a:solidFill>
                            <a:schemeClr val="dk1"/>
                          </a:solidFill>
                          <a:latin typeface="Calibri" panose="020F0502020204030204" pitchFamily="34" charset="0"/>
                          <a:ea typeface="+mn-ea"/>
                          <a:cs typeface="Calibri" panose="020F0502020204030204" pitchFamily="34" charset="0"/>
                        </a:rPr>
                        <a:t>JI</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dirty="0">
                          <a:latin typeface="Calibri" panose="020F0502020204030204" pitchFamily="34" charset="0"/>
                          <a:cs typeface="Calibri" panose="020F0502020204030204" pitchFamily="34" charset="0"/>
                        </a:rPr>
                        <a:t>Joint Implementation </a:t>
                      </a:r>
                      <a:r>
                        <a:rPr lang="en-DE" sz="1100" dirty="0">
                          <a:latin typeface="Calibri" panose="020F0502020204030204" pitchFamily="34" charset="0"/>
                          <a:cs typeface="Calibri" panose="020F0502020204030204" pitchFamily="34" charset="0"/>
                        </a:rPr>
                        <a:t>-</a:t>
                      </a:r>
                      <a:r>
                        <a:rPr lang="en-GB" sz="1100" dirty="0">
                          <a:latin typeface="Calibri" panose="020F0502020204030204" pitchFamily="34" charset="0"/>
                          <a:cs typeface="Calibri" panose="020F0502020204030204" pitchFamily="34" charset="0"/>
                        </a:rPr>
                        <a:t> A flexible mechanism under the Kyoto Protocol that allows countries or companies to acquire Emission Reduction Units (ERUs) generated from emission reduction projects to offset their own commitments. JI projects are implemented in countries that have an emissions reduction commitment under the Kyoto Protocol.</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8615193"/>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cap="all" baseline="0" dirty="0">
                          <a:solidFill>
                            <a:schemeClr val="dk1"/>
                          </a:solidFill>
                          <a:latin typeface="Calibri" panose="020F0502020204030204" pitchFamily="34" charset="0"/>
                          <a:ea typeface="+mn-ea"/>
                          <a:cs typeface="Calibri" panose="020F0502020204030204" pitchFamily="34" charset="0"/>
                        </a:rPr>
                        <a:t>Kyoto Protocol (KP)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The 1997 Kyoto Protocol commits 39 industrial nations as a whole to a five-percent reduction from 1990 levels in their emissions of gases damaging to the climate between 2008 and 2012 in the first commitment period. It came into force on February 16, 2005. The European Union is committed to reduce emissions between the years 2008 and 2012 by eight percent compared to the level in 1990. The second commitment period is between 2013 and 2020 and the EU has committed to reduce its GHG emissions by 20% by 2020 compared to 1990 levels.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9293022"/>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cap="all" baseline="0" dirty="0">
                          <a:latin typeface="Calibri" panose="020F0502020204030204" pitchFamily="34" charset="0"/>
                          <a:cs typeface="Calibri" panose="020F0502020204030204" pitchFamily="34" charset="0"/>
                        </a:rPr>
                        <a:t>Registry</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A registry is a database which shows who owns what emission allowances and performs transactions between accounts. Account balances can be viewed and transactions initiated online through a registry. A register is not a trading platform; it does not support the statement of sale and purchase orders or prices.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7154188"/>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cap="all" baseline="0" dirty="0">
                          <a:latin typeface="Calibri" panose="020F0502020204030204" pitchFamily="34" charset="0"/>
                          <a:cs typeface="Calibri" panose="020F0502020204030204" pitchFamily="34" charset="0"/>
                        </a:rPr>
                        <a:t>Trading period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dirty="0">
                          <a:latin typeface="Calibri" panose="020F0502020204030204" pitchFamily="34" charset="0"/>
                          <a:cs typeface="Calibri" panose="020F0502020204030204" pitchFamily="34" charset="0"/>
                        </a:rPr>
                        <a:t>Periods of time for which ETS emissions allowances are issued. Initially, two trading periods were defined: 2005–2007 and 2008–2012. This has been further extended with a third trading period from 2013 to 2020.</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3925909"/>
                  </a:ext>
                </a:extLst>
              </a:tr>
              <a:tr h="1880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cap="all" baseline="0" dirty="0">
                          <a:latin typeface="Calibri" panose="020F0502020204030204" pitchFamily="34" charset="0"/>
                          <a:cs typeface="Calibri" panose="020F0502020204030204" pitchFamily="34" charset="0"/>
                        </a:rPr>
                        <a:t>Voluntary Market </a:t>
                      </a:r>
                      <a:endParaRPr lang="en-GB" sz="1100" b="1" i="0" u="none" kern="1200" cap="all" baseline="0" dirty="0">
                        <a:solidFill>
                          <a:schemeClr val="dk1"/>
                        </a:solidFill>
                        <a:latin typeface="Calibri" panose="020F0502020204030204" pitchFamily="34" charset="0"/>
                        <a:ea typeface="+mn-ea"/>
                        <a:cs typeface="Calibri" panose="020F0502020204030204" pitchFamily="34" charset="0"/>
                      </a:endParaRP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100" b="1" dirty="0">
                          <a:latin typeface="Calibri" panose="020F0502020204030204" pitchFamily="34" charset="0"/>
                          <a:cs typeface="Calibri" panose="020F0502020204030204" pitchFamily="34" charset="0"/>
                        </a:rPr>
                        <a:t>Voluntary markets for emissions reductions </a:t>
                      </a:r>
                      <a:r>
                        <a:rPr lang="en-GB" sz="1100" dirty="0">
                          <a:latin typeface="Calibri" panose="020F0502020204030204" pitchFamily="34" charset="0"/>
                          <a:cs typeface="Calibri" panose="020F0502020204030204" pitchFamily="34" charset="0"/>
                        </a:rPr>
                        <a:t>cover those buyers and sellers of Verified Emission Reductions, which seek to manage their emission exposure for non-regulatory purposes. Such credits are not eligible in the EU ETS due to a potential lack of transparency and control exercised compared to government controlled compliance systems.</a:t>
                      </a:r>
                    </a:p>
                  </a:txBody>
                  <a:tcPr marL="91980" marR="9198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33780381"/>
                  </a:ext>
                </a:extLst>
              </a:tr>
            </a:tbl>
          </a:graphicData>
        </a:graphic>
      </p:graphicFrame>
    </p:spTree>
    <p:extLst>
      <p:ext uri="{BB962C8B-B14F-4D97-AF65-F5344CB8AC3E}">
        <p14:creationId xmlns:p14="http://schemas.microsoft.com/office/powerpoint/2010/main" val="22355467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Tabella 2">
            <a:extLst>
              <a:ext uri="{FF2B5EF4-FFF2-40B4-BE49-F238E27FC236}">
                <a16:creationId xmlns:a16="http://schemas.microsoft.com/office/drawing/2014/main" id="{18723CBA-925C-8F56-F6C9-8116A3440E37}"/>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4" name="Title 1">
            <a:extLst>
              <a:ext uri="{FF2B5EF4-FFF2-40B4-BE49-F238E27FC236}">
                <a16:creationId xmlns:a16="http://schemas.microsoft.com/office/drawing/2014/main" id="{2BBBAF82-3D4B-E212-61AC-D186DA64A9CB}"/>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6" name="Immagine 5" descr="Immagine che contiene testo, Carattere, schermata, ricevuta&#10;&#10;Descrizione generata automaticamente">
            <a:extLst>
              <a:ext uri="{FF2B5EF4-FFF2-40B4-BE49-F238E27FC236}">
                <a16:creationId xmlns:a16="http://schemas.microsoft.com/office/drawing/2014/main" id="{F07DA922-D1B6-B4E3-8ACD-F504F1C180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2433" y="989874"/>
            <a:ext cx="7772400" cy="5129588"/>
          </a:xfrm>
          <a:prstGeom prst="rect">
            <a:avLst/>
          </a:prstGeom>
        </p:spPr>
      </p:pic>
    </p:spTree>
    <p:extLst>
      <p:ext uri="{BB962C8B-B14F-4D97-AF65-F5344CB8AC3E}">
        <p14:creationId xmlns:p14="http://schemas.microsoft.com/office/powerpoint/2010/main" val="3756896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4" name="CasellaDiTesto 3">
            <a:extLst>
              <a:ext uri="{FF2B5EF4-FFF2-40B4-BE49-F238E27FC236}">
                <a16:creationId xmlns:a16="http://schemas.microsoft.com/office/drawing/2014/main" id="{EFBC42CC-03BA-3CEC-041F-C76362BCEC0B}"/>
              </a:ext>
            </a:extLst>
          </p:cNvPr>
          <p:cNvSpPr txBox="1"/>
          <p:nvPr/>
        </p:nvSpPr>
        <p:spPr>
          <a:xfrm>
            <a:off x="272715" y="1813492"/>
            <a:ext cx="6689560" cy="3567643"/>
          </a:xfrm>
          <a:prstGeom prst="rect">
            <a:avLst/>
          </a:prstGeom>
          <a:noFill/>
        </p:spPr>
        <p:txBody>
          <a:bodyPr wrap="square">
            <a:spAutoFit/>
          </a:bodyPr>
          <a:lstStyle/>
          <a:p>
            <a:pPr algn="just">
              <a:lnSpc>
                <a:spcPts val="2380"/>
              </a:lnSpc>
            </a:pPr>
            <a:r>
              <a:rPr lang="en-US" sz="1400" b="1" dirty="0">
                <a:solidFill>
                  <a:srgbClr val="000000"/>
                </a:solidFill>
                <a:latin typeface="+mj-lt"/>
              </a:rPr>
              <a:t>PRICE FUNDAMENTALS</a:t>
            </a:r>
          </a:p>
          <a:p>
            <a:pPr algn="just">
              <a:lnSpc>
                <a:spcPts val="2239"/>
              </a:lnSpc>
            </a:pPr>
            <a:endParaRPr lang="en-US" sz="1400" dirty="0">
              <a:solidFill>
                <a:srgbClr val="000000"/>
              </a:solidFill>
              <a:latin typeface="+mj-lt"/>
            </a:endParaRPr>
          </a:p>
          <a:p>
            <a:pPr algn="just">
              <a:lnSpc>
                <a:spcPts val="1500"/>
              </a:lnSpc>
            </a:pPr>
            <a:r>
              <a:rPr lang="en-US" sz="1400" dirty="0">
                <a:solidFill>
                  <a:srgbClr val="000000"/>
                </a:solidFill>
                <a:latin typeface="+mj-lt"/>
              </a:rPr>
              <a:t>EUA’s price drivers are several. The most important ones are to be found in:</a:t>
            </a:r>
          </a:p>
          <a:p>
            <a:pPr marL="323850" lvl="1" indent="-161925" algn="just">
              <a:lnSpc>
                <a:spcPts val="1500"/>
              </a:lnSpc>
              <a:buFont typeface="Arial"/>
              <a:buChar char="•"/>
            </a:pPr>
            <a:r>
              <a:rPr lang="en-US" sz="1400" dirty="0">
                <a:solidFill>
                  <a:srgbClr val="000000"/>
                </a:solidFill>
                <a:latin typeface="+mj-lt"/>
              </a:rPr>
              <a:t>policy and regulations and</a:t>
            </a:r>
          </a:p>
          <a:p>
            <a:pPr marL="323850" lvl="1" indent="-161925" algn="just">
              <a:lnSpc>
                <a:spcPts val="1500"/>
              </a:lnSpc>
              <a:buFont typeface="Arial"/>
              <a:buChar char="•"/>
            </a:pPr>
            <a:r>
              <a:rPr lang="en-US" sz="1400" dirty="0">
                <a:solidFill>
                  <a:srgbClr val="000000"/>
                </a:solidFill>
                <a:latin typeface="+mj-lt"/>
              </a:rPr>
              <a:t>in demand-supply balance; the balance between demand and supply is related to real economy and energy production, there are strong correlation with energy prices.</a:t>
            </a:r>
          </a:p>
          <a:p>
            <a:pPr algn="just">
              <a:lnSpc>
                <a:spcPts val="1500"/>
              </a:lnSpc>
            </a:pPr>
            <a:endParaRPr lang="en-US" sz="1400" dirty="0">
              <a:solidFill>
                <a:srgbClr val="000000"/>
              </a:solidFill>
              <a:latin typeface="+mj-lt"/>
            </a:endParaRPr>
          </a:p>
          <a:p>
            <a:pPr algn="just">
              <a:lnSpc>
                <a:spcPts val="1500"/>
              </a:lnSpc>
            </a:pPr>
            <a:r>
              <a:rPr lang="en-US" sz="1400" dirty="0">
                <a:solidFill>
                  <a:srgbClr val="000000"/>
                </a:solidFill>
                <a:latin typeface="+mj-lt"/>
              </a:rPr>
              <a:t>When entering the fundamental analysis, it is taken into consideration the evolution of structural aspect of real economy and coal, gas, oil, energy future contracts but in the history of the market different correlations have been founded. Important medium-term price drivers from policy have included the introduction of the MSR and a faster reduction in the number of EU emissions allowances available to businesses covered by the EU ETS (Cap). Also, the 2018 revision of the EU ETS Directive – which set the framework for the fourth trading period from 2021 to 2030 – appears to have increased the credibility of the scheme. More recently, a perceived shift towards more stringent climate policies globally and the likelihood of an earlier end to the free allocation of emissions allowances, as outlined in the Fit for 55 package, are likely to have contributed to price increases. </a:t>
            </a:r>
          </a:p>
        </p:txBody>
      </p:sp>
      <p:sp>
        <p:nvSpPr>
          <p:cNvPr id="9" name="Freeform 3">
            <a:extLst>
              <a:ext uri="{FF2B5EF4-FFF2-40B4-BE49-F238E27FC236}">
                <a16:creationId xmlns:a16="http://schemas.microsoft.com/office/drawing/2014/main" id="{29BD36DF-50FC-DFD2-0F52-F88B8AF57613}"/>
              </a:ext>
            </a:extLst>
          </p:cNvPr>
          <p:cNvSpPr/>
          <p:nvPr/>
        </p:nvSpPr>
        <p:spPr>
          <a:xfrm>
            <a:off x="7329582" y="2141028"/>
            <a:ext cx="4550501" cy="2575944"/>
          </a:xfrm>
          <a:custGeom>
            <a:avLst/>
            <a:gdLst/>
            <a:ahLst/>
            <a:cxnLst/>
            <a:rect l="l" t="t" r="r" b="b"/>
            <a:pathLst>
              <a:path w="4550501" h="2575944">
                <a:moveTo>
                  <a:pt x="0" y="0"/>
                </a:moveTo>
                <a:lnTo>
                  <a:pt x="4550501" y="0"/>
                </a:lnTo>
                <a:lnTo>
                  <a:pt x="4550501" y="2575945"/>
                </a:lnTo>
                <a:lnTo>
                  <a:pt x="0" y="2575945"/>
                </a:lnTo>
                <a:lnTo>
                  <a:pt x="0" y="0"/>
                </a:lnTo>
                <a:close/>
              </a:path>
            </a:pathLst>
          </a:custGeom>
          <a:blipFill>
            <a:blip r:embed="rId7"/>
            <a:stretch>
              <a:fillRect/>
            </a:stretch>
          </a:blipFill>
        </p:spPr>
        <p:txBody>
          <a:bodyPr/>
          <a:lstStyle/>
          <a:p>
            <a:endParaRPr lang="it-IT"/>
          </a:p>
        </p:txBody>
      </p:sp>
      <p:graphicFrame>
        <p:nvGraphicFramePr>
          <p:cNvPr id="3" name="Tabella 2">
            <a:extLst>
              <a:ext uri="{FF2B5EF4-FFF2-40B4-BE49-F238E27FC236}">
                <a16:creationId xmlns:a16="http://schemas.microsoft.com/office/drawing/2014/main" id="{871171E6-5AB1-1BF1-21FF-2088B44A12A3}"/>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6" name="Title 1">
            <a:extLst>
              <a:ext uri="{FF2B5EF4-FFF2-40B4-BE49-F238E27FC236}">
                <a16:creationId xmlns:a16="http://schemas.microsoft.com/office/drawing/2014/main" id="{1AD1F6C6-4287-86FD-C646-E237096CC01E}"/>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7641929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4" name="CasellaDiTesto 3">
            <a:extLst>
              <a:ext uri="{FF2B5EF4-FFF2-40B4-BE49-F238E27FC236}">
                <a16:creationId xmlns:a16="http://schemas.microsoft.com/office/drawing/2014/main" id="{EFBC42CC-03BA-3CEC-041F-C76362BCEC0B}"/>
              </a:ext>
            </a:extLst>
          </p:cNvPr>
          <p:cNvSpPr txBox="1"/>
          <p:nvPr/>
        </p:nvSpPr>
        <p:spPr>
          <a:xfrm>
            <a:off x="-1" y="2646782"/>
            <a:ext cx="5951621" cy="1862048"/>
          </a:xfrm>
          <a:prstGeom prst="rect">
            <a:avLst/>
          </a:prstGeom>
          <a:noFill/>
        </p:spPr>
        <p:txBody>
          <a:bodyPr wrap="square">
            <a:spAutoFit/>
          </a:bodyPr>
          <a:lstStyle/>
          <a:p>
            <a:pPr marL="345439" lvl="1" indent="-172720" algn="just">
              <a:lnSpc>
                <a:spcPts val="1599"/>
              </a:lnSpc>
              <a:buFont typeface="Arial"/>
              <a:buChar char="•"/>
            </a:pPr>
            <a:r>
              <a:rPr lang="en-US" sz="1400" dirty="0">
                <a:solidFill>
                  <a:srgbClr val="000000"/>
                </a:solidFill>
                <a:latin typeface="+mj-lt"/>
              </a:rPr>
              <a:t>Carbon market (and carbon market price) is tightly related to energy markets and equities. </a:t>
            </a:r>
          </a:p>
          <a:p>
            <a:pPr algn="just">
              <a:lnSpc>
                <a:spcPts val="1599"/>
              </a:lnSpc>
            </a:pPr>
            <a:endParaRPr lang="en-US" sz="1400" dirty="0">
              <a:solidFill>
                <a:srgbClr val="000000"/>
              </a:solidFill>
              <a:latin typeface="+mj-lt"/>
            </a:endParaRPr>
          </a:p>
          <a:p>
            <a:pPr marL="323850" lvl="1" indent="-161925" algn="just">
              <a:lnSpc>
                <a:spcPts val="1500"/>
              </a:lnSpc>
              <a:buFont typeface="Arial"/>
              <a:buChar char="•"/>
            </a:pPr>
            <a:r>
              <a:rPr lang="en-US" sz="1400" dirty="0">
                <a:solidFill>
                  <a:srgbClr val="000000"/>
                </a:solidFill>
                <a:latin typeface="+mj-lt"/>
              </a:rPr>
              <a:t>EU emission allowances are somewhat correlated with equity, oil and coal prices and correlations are often studies in order to understand past movements and to foresee future trends. The European Security and Market Authority has studied correlation with several indicators, the last published study (data 2020-2021) shows that correlations remain below 50% for all studied markets.</a:t>
            </a:r>
          </a:p>
        </p:txBody>
      </p:sp>
      <p:sp>
        <p:nvSpPr>
          <p:cNvPr id="3" name="Freeform 3">
            <a:extLst>
              <a:ext uri="{FF2B5EF4-FFF2-40B4-BE49-F238E27FC236}">
                <a16:creationId xmlns:a16="http://schemas.microsoft.com/office/drawing/2014/main" id="{F67766A9-8DB0-9A52-5FA7-300C7E3BB9D9}"/>
              </a:ext>
            </a:extLst>
          </p:cNvPr>
          <p:cNvSpPr/>
          <p:nvPr/>
        </p:nvSpPr>
        <p:spPr>
          <a:xfrm>
            <a:off x="6514882" y="1647661"/>
            <a:ext cx="5182078" cy="1781339"/>
          </a:xfrm>
          <a:custGeom>
            <a:avLst/>
            <a:gdLst/>
            <a:ahLst/>
            <a:cxnLst/>
            <a:rect l="l" t="t" r="r" b="b"/>
            <a:pathLst>
              <a:path w="5182078" h="1781339">
                <a:moveTo>
                  <a:pt x="0" y="0"/>
                </a:moveTo>
                <a:lnTo>
                  <a:pt x="5182078" y="0"/>
                </a:lnTo>
                <a:lnTo>
                  <a:pt x="5182078" y="1781339"/>
                </a:lnTo>
                <a:lnTo>
                  <a:pt x="0" y="1781339"/>
                </a:lnTo>
                <a:lnTo>
                  <a:pt x="0" y="0"/>
                </a:lnTo>
                <a:close/>
              </a:path>
            </a:pathLst>
          </a:custGeom>
          <a:blipFill>
            <a:blip r:embed="rId7"/>
            <a:stretch>
              <a:fillRect/>
            </a:stretch>
          </a:blipFill>
        </p:spPr>
        <p:txBody>
          <a:bodyPr/>
          <a:lstStyle/>
          <a:p>
            <a:endParaRPr lang="it-IT"/>
          </a:p>
        </p:txBody>
      </p:sp>
      <p:sp>
        <p:nvSpPr>
          <p:cNvPr id="6" name="Freeform 4">
            <a:extLst>
              <a:ext uri="{FF2B5EF4-FFF2-40B4-BE49-F238E27FC236}">
                <a16:creationId xmlns:a16="http://schemas.microsoft.com/office/drawing/2014/main" id="{612A0DB6-DAA7-9797-6FD9-9DFC03212676}"/>
              </a:ext>
            </a:extLst>
          </p:cNvPr>
          <p:cNvSpPr/>
          <p:nvPr/>
        </p:nvSpPr>
        <p:spPr>
          <a:xfrm>
            <a:off x="6514882" y="3763900"/>
            <a:ext cx="5069437" cy="1874583"/>
          </a:xfrm>
          <a:custGeom>
            <a:avLst/>
            <a:gdLst/>
            <a:ahLst/>
            <a:cxnLst/>
            <a:rect l="l" t="t" r="r" b="b"/>
            <a:pathLst>
              <a:path w="5069437" h="1874583">
                <a:moveTo>
                  <a:pt x="0" y="0"/>
                </a:moveTo>
                <a:lnTo>
                  <a:pt x="5069438" y="0"/>
                </a:lnTo>
                <a:lnTo>
                  <a:pt x="5069438" y="1874583"/>
                </a:lnTo>
                <a:lnTo>
                  <a:pt x="0" y="1874583"/>
                </a:lnTo>
                <a:lnTo>
                  <a:pt x="0" y="0"/>
                </a:lnTo>
                <a:close/>
              </a:path>
            </a:pathLst>
          </a:custGeom>
          <a:blipFill>
            <a:blip r:embed="rId8"/>
            <a:stretch>
              <a:fillRect/>
            </a:stretch>
          </a:blipFill>
        </p:spPr>
        <p:txBody>
          <a:bodyPr/>
          <a:lstStyle/>
          <a:p>
            <a:endParaRPr lang="it-IT"/>
          </a:p>
        </p:txBody>
      </p:sp>
      <p:graphicFrame>
        <p:nvGraphicFramePr>
          <p:cNvPr id="9" name="Tabella 8">
            <a:extLst>
              <a:ext uri="{FF2B5EF4-FFF2-40B4-BE49-F238E27FC236}">
                <a16:creationId xmlns:a16="http://schemas.microsoft.com/office/drawing/2014/main" id="{F2254305-D5E7-B9A6-3697-C9461FB186D8}"/>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10" name="Title 1">
            <a:extLst>
              <a:ext uri="{FF2B5EF4-FFF2-40B4-BE49-F238E27FC236}">
                <a16:creationId xmlns:a16="http://schemas.microsoft.com/office/drawing/2014/main" id="{B6D22379-50E2-82BE-8E1D-C195621E4117}"/>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4526709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9" name="Freeform 3">
            <a:extLst>
              <a:ext uri="{FF2B5EF4-FFF2-40B4-BE49-F238E27FC236}">
                <a16:creationId xmlns:a16="http://schemas.microsoft.com/office/drawing/2014/main" id="{3205BECD-228B-213E-023E-C8E699717DF1}"/>
              </a:ext>
            </a:extLst>
          </p:cNvPr>
          <p:cNvSpPr/>
          <p:nvPr/>
        </p:nvSpPr>
        <p:spPr>
          <a:xfrm>
            <a:off x="359682" y="2263509"/>
            <a:ext cx="3586047" cy="1107456"/>
          </a:xfrm>
          <a:custGeom>
            <a:avLst/>
            <a:gdLst/>
            <a:ahLst/>
            <a:cxnLst/>
            <a:rect l="l" t="t" r="r" b="b"/>
            <a:pathLst>
              <a:path w="3586047" h="1107456">
                <a:moveTo>
                  <a:pt x="0" y="0"/>
                </a:moveTo>
                <a:lnTo>
                  <a:pt x="3586047" y="0"/>
                </a:lnTo>
                <a:lnTo>
                  <a:pt x="3586047" y="1107456"/>
                </a:lnTo>
                <a:lnTo>
                  <a:pt x="0" y="1107456"/>
                </a:lnTo>
                <a:lnTo>
                  <a:pt x="0" y="0"/>
                </a:lnTo>
                <a:close/>
              </a:path>
            </a:pathLst>
          </a:custGeom>
          <a:blipFill>
            <a:blip r:embed="rId7"/>
            <a:stretch>
              <a:fillRect/>
            </a:stretch>
          </a:blipFill>
        </p:spPr>
        <p:txBody>
          <a:bodyPr/>
          <a:lstStyle/>
          <a:p>
            <a:endParaRPr lang="it-IT"/>
          </a:p>
        </p:txBody>
      </p:sp>
      <p:sp>
        <p:nvSpPr>
          <p:cNvPr id="10" name="Freeform 4">
            <a:extLst>
              <a:ext uri="{FF2B5EF4-FFF2-40B4-BE49-F238E27FC236}">
                <a16:creationId xmlns:a16="http://schemas.microsoft.com/office/drawing/2014/main" id="{214A4E7A-BB7A-35CB-F670-E4D300D47307}"/>
              </a:ext>
            </a:extLst>
          </p:cNvPr>
          <p:cNvSpPr/>
          <p:nvPr/>
        </p:nvSpPr>
        <p:spPr>
          <a:xfrm>
            <a:off x="7582510" y="3101581"/>
            <a:ext cx="2570180" cy="804408"/>
          </a:xfrm>
          <a:custGeom>
            <a:avLst/>
            <a:gdLst/>
            <a:ahLst/>
            <a:cxnLst/>
            <a:rect l="l" t="t" r="r" b="b"/>
            <a:pathLst>
              <a:path w="2570180" h="804408">
                <a:moveTo>
                  <a:pt x="0" y="0"/>
                </a:moveTo>
                <a:lnTo>
                  <a:pt x="2570180" y="0"/>
                </a:lnTo>
                <a:lnTo>
                  <a:pt x="2570180" y="804408"/>
                </a:lnTo>
                <a:lnTo>
                  <a:pt x="0" y="804408"/>
                </a:lnTo>
                <a:lnTo>
                  <a:pt x="0" y="0"/>
                </a:lnTo>
                <a:close/>
              </a:path>
            </a:pathLst>
          </a:custGeom>
          <a:blipFill>
            <a:blip r:embed="rId8"/>
            <a:stretch>
              <a:fillRect/>
            </a:stretch>
          </a:blipFill>
        </p:spPr>
        <p:txBody>
          <a:bodyPr/>
          <a:lstStyle/>
          <a:p>
            <a:endParaRPr lang="it-IT"/>
          </a:p>
        </p:txBody>
      </p:sp>
      <p:sp>
        <p:nvSpPr>
          <p:cNvPr id="14" name="Freeform 5">
            <a:extLst>
              <a:ext uri="{FF2B5EF4-FFF2-40B4-BE49-F238E27FC236}">
                <a16:creationId xmlns:a16="http://schemas.microsoft.com/office/drawing/2014/main" id="{E82ADB35-4EAE-8286-FFDF-CEBB8F97B7A7}"/>
              </a:ext>
            </a:extLst>
          </p:cNvPr>
          <p:cNvSpPr/>
          <p:nvPr/>
        </p:nvSpPr>
        <p:spPr>
          <a:xfrm>
            <a:off x="7454404" y="4228483"/>
            <a:ext cx="2570180" cy="1080917"/>
          </a:xfrm>
          <a:custGeom>
            <a:avLst/>
            <a:gdLst/>
            <a:ahLst/>
            <a:cxnLst/>
            <a:rect l="l" t="t" r="r" b="b"/>
            <a:pathLst>
              <a:path w="2570180" h="1080917">
                <a:moveTo>
                  <a:pt x="0" y="0"/>
                </a:moveTo>
                <a:lnTo>
                  <a:pt x="2570180" y="0"/>
                </a:lnTo>
                <a:lnTo>
                  <a:pt x="2570180" y="1080917"/>
                </a:lnTo>
                <a:lnTo>
                  <a:pt x="0" y="1080917"/>
                </a:lnTo>
                <a:lnTo>
                  <a:pt x="0" y="0"/>
                </a:lnTo>
                <a:close/>
              </a:path>
            </a:pathLst>
          </a:custGeom>
          <a:blipFill>
            <a:blip r:embed="rId9"/>
            <a:stretch>
              <a:fillRect/>
            </a:stretch>
          </a:blipFill>
        </p:spPr>
        <p:txBody>
          <a:bodyPr/>
          <a:lstStyle/>
          <a:p>
            <a:endParaRPr lang="it-IT"/>
          </a:p>
        </p:txBody>
      </p:sp>
      <p:sp>
        <p:nvSpPr>
          <p:cNvPr id="15" name="TextBox 6">
            <a:extLst>
              <a:ext uri="{FF2B5EF4-FFF2-40B4-BE49-F238E27FC236}">
                <a16:creationId xmlns:a16="http://schemas.microsoft.com/office/drawing/2014/main" id="{2380A05E-59F3-32AB-2E24-78ECC303C442}"/>
              </a:ext>
            </a:extLst>
          </p:cNvPr>
          <p:cNvSpPr txBox="1"/>
          <p:nvPr/>
        </p:nvSpPr>
        <p:spPr>
          <a:xfrm>
            <a:off x="205100" y="3395860"/>
            <a:ext cx="5410800" cy="1926297"/>
          </a:xfrm>
          <a:prstGeom prst="rect">
            <a:avLst/>
          </a:prstGeom>
        </p:spPr>
        <p:txBody>
          <a:bodyPr lIns="0" tIns="0" rIns="0" bIns="0" rtlCol="0" anchor="t">
            <a:spAutoFit/>
          </a:bodyPr>
          <a:lstStyle/>
          <a:p>
            <a:pPr marL="323850" lvl="1" indent="-161925" algn="just">
              <a:lnSpc>
                <a:spcPts val="1500"/>
              </a:lnSpc>
              <a:buFont typeface="Arial"/>
              <a:buChar char="•"/>
            </a:pPr>
            <a:r>
              <a:rPr lang="en-US" sz="1400" dirty="0">
                <a:solidFill>
                  <a:srgbClr val="000000"/>
                </a:solidFill>
                <a:latin typeface="+mj-lt"/>
              </a:rPr>
              <a:t>Analysts have increased their average price forecasts for EU carbon permits for the next three years after EU countries this week approved plans to revamp the bloc’s carbon market, but warned prices could remain volatile along with swings in European energy costs.</a:t>
            </a:r>
          </a:p>
          <a:p>
            <a:pPr algn="just">
              <a:lnSpc>
                <a:spcPts val="1500"/>
              </a:lnSpc>
            </a:pPr>
            <a:endParaRPr lang="en-US" sz="1400" dirty="0">
              <a:solidFill>
                <a:srgbClr val="000000"/>
              </a:solidFill>
              <a:latin typeface="+mj-lt"/>
            </a:endParaRPr>
          </a:p>
          <a:p>
            <a:pPr marL="323850" lvl="1" indent="-161925" algn="just">
              <a:lnSpc>
                <a:spcPts val="1500"/>
              </a:lnSpc>
              <a:buFont typeface="Arial"/>
              <a:buChar char="•"/>
            </a:pPr>
            <a:r>
              <a:rPr lang="en-US" sz="1400" dirty="0">
                <a:solidFill>
                  <a:srgbClr val="000000"/>
                </a:solidFill>
                <a:latin typeface="+mj-lt"/>
              </a:rPr>
              <a:t>EUAs are expected to average:</a:t>
            </a:r>
          </a:p>
          <a:p>
            <a:pPr marL="647700" lvl="2" indent="-215900" algn="just">
              <a:lnSpc>
                <a:spcPts val="1500"/>
              </a:lnSpc>
              <a:buFont typeface="Arial"/>
              <a:buChar char="⚬"/>
            </a:pPr>
            <a:r>
              <a:rPr lang="en-US" sz="1400" dirty="0">
                <a:solidFill>
                  <a:srgbClr val="000000"/>
                </a:solidFill>
                <a:latin typeface="+mj-lt"/>
              </a:rPr>
              <a:t>86.17 €/ton in 2023</a:t>
            </a:r>
          </a:p>
          <a:p>
            <a:pPr marL="647700" lvl="2" indent="-215900" algn="just">
              <a:lnSpc>
                <a:spcPts val="1500"/>
              </a:lnSpc>
              <a:buFont typeface="Arial"/>
              <a:buChar char="⚬"/>
            </a:pPr>
            <a:r>
              <a:rPr lang="en-US" sz="1400" dirty="0">
                <a:solidFill>
                  <a:srgbClr val="000000"/>
                </a:solidFill>
                <a:latin typeface="+mj-lt"/>
              </a:rPr>
              <a:t>96.19 €/ton in 2024</a:t>
            </a:r>
          </a:p>
          <a:p>
            <a:pPr marL="647700" lvl="2" indent="-215900" algn="just">
              <a:lnSpc>
                <a:spcPts val="1500"/>
              </a:lnSpc>
              <a:buFont typeface="Arial"/>
              <a:buChar char="⚬"/>
            </a:pPr>
            <a:r>
              <a:rPr lang="en-US" sz="1400" dirty="0">
                <a:solidFill>
                  <a:srgbClr val="000000"/>
                </a:solidFill>
                <a:latin typeface="+mj-lt"/>
              </a:rPr>
              <a:t>104.84 €/ton in 2025.</a:t>
            </a:r>
          </a:p>
        </p:txBody>
      </p:sp>
      <p:sp>
        <p:nvSpPr>
          <p:cNvPr id="16" name="TextBox 7">
            <a:extLst>
              <a:ext uri="{FF2B5EF4-FFF2-40B4-BE49-F238E27FC236}">
                <a16:creationId xmlns:a16="http://schemas.microsoft.com/office/drawing/2014/main" id="{53769A51-9DA5-CB6E-572E-F6D72E3685BC}"/>
              </a:ext>
            </a:extLst>
          </p:cNvPr>
          <p:cNvSpPr txBox="1"/>
          <p:nvPr/>
        </p:nvSpPr>
        <p:spPr>
          <a:xfrm>
            <a:off x="3112479" y="4752232"/>
            <a:ext cx="2771301" cy="581025"/>
          </a:xfrm>
          <a:prstGeom prst="rect">
            <a:avLst/>
          </a:prstGeom>
        </p:spPr>
        <p:txBody>
          <a:bodyPr lIns="0" tIns="0" rIns="0" bIns="0" rtlCol="0" anchor="t">
            <a:spAutoFit/>
          </a:bodyPr>
          <a:lstStyle/>
          <a:p>
            <a:pPr marL="647700" lvl="2" indent="-215900" algn="ctr">
              <a:lnSpc>
                <a:spcPts val="1500"/>
              </a:lnSpc>
              <a:buFont typeface="Arial"/>
              <a:buChar char="⚬"/>
            </a:pPr>
            <a:r>
              <a:rPr lang="en-US" sz="1400" dirty="0">
                <a:solidFill>
                  <a:srgbClr val="000000"/>
                </a:solidFill>
                <a:latin typeface="+mj-lt"/>
              </a:rPr>
              <a:t>88.00 €/TON IN 2023</a:t>
            </a:r>
          </a:p>
          <a:p>
            <a:pPr marL="647700" lvl="2" indent="-215900" algn="ctr">
              <a:lnSpc>
                <a:spcPts val="1500"/>
              </a:lnSpc>
              <a:buFont typeface="Arial"/>
              <a:buChar char="⚬"/>
            </a:pPr>
            <a:r>
              <a:rPr lang="en-US" sz="1400" dirty="0">
                <a:solidFill>
                  <a:srgbClr val="000000"/>
                </a:solidFill>
                <a:latin typeface="+mj-lt"/>
              </a:rPr>
              <a:t>105.00 €/TON IN 2023</a:t>
            </a:r>
          </a:p>
          <a:p>
            <a:pPr algn="ctr">
              <a:lnSpc>
                <a:spcPts val="1500"/>
              </a:lnSpc>
            </a:pPr>
            <a:endParaRPr lang="en-US" sz="1500" dirty="0">
              <a:solidFill>
                <a:srgbClr val="000000"/>
              </a:solidFill>
              <a:latin typeface="Open Sans Condensed"/>
            </a:endParaRPr>
          </a:p>
        </p:txBody>
      </p:sp>
      <p:graphicFrame>
        <p:nvGraphicFramePr>
          <p:cNvPr id="3" name="Tabella 2">
            <a:extLst>
              <a:ext uri="{FF2B5EF4-FFF2-40B4-BE49-F238E27FC236}">
                <a16:creationId xmlns:a16="http://schemas.microsoft.com/office/drawing/2014/main" id="{2C749DE1-9B56-1C2C-EBFF-43D2AFF89FBB}"/>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4" name="Title 1">
            <a:extLst>
              <a:ext uri="{FF2B5EF4-FFF2-40B4-BE49-F238E27FC236}">
                <a16:creationId xmlns:a16="http://schemas.microsoft.com/office/drawing/2014/main" id="{EE38336A-666D-67D9-FB01-B7C597C1308B}"/>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8348249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15" name="TextBox 6">
            <a:extLst>
              <a:ext uri="{FF2B5EF4-FFF2-40B4-BE49-F238E27FC236}">
                <a16:creationId xmlns:a16="http://schemas.microsoft.com/office/drawing/2014/main" id="{2380A05E-59F3-32AB-2E24-78ECC303C442}"/>
              </a:ext>
            </a:extLst>
          </p:cNvPr>
          <p:cNvSpPr txBox="1"/>
          <p:nvPr/>
        </p:nvSpPr>
        <p:spPr>
          <a:xfrm>
            <a:off x="162237" y="1980270"/>
            <a:ext cx="8088668" cy="3462486"/>
          </a:xfrm>
          <a:prstGeom prst="rect">
            <a:avLst/>
          </a:prstGeom>
        </p:spPr>
        <p:txBody>
          <a:bodyPr wrap="square" lIns="0" tIns="0" rIns="0" bIns="0" rtlCol="0" anchor="t">
            <a:spAutoFit/>
          </a:bodyPr>
          <a:lstStyle/>
          <a:p>
            <a:pPr marL="323850" lvl="1" indent="-161925" algn="just">
              <a:lnSpc>
                <a:spcPts val="1500"/>
              </a:lnSpc>
              <a:buFont typeface="Arial"/>
              <a:buChar char="•"/>
            </a:pPr>
            <a:r>
              <a:rPr lang="en-US" sz="1400" dirty="0">
                <a:solidFill>
                  <a:srgbClr val="000000"/>
                </a:solidFill>
                <a:latin typeface="+mj-lt"/>
              </a:rPr>
              <a:t>As the EU is set to significantly increase its climate ambition and to take the lead at the global level, comparing climate efforts across countries and jurisdictions will become ever more crucial, especially in a world where border carbon adjustments are increasingly discussed. Integrating negative emissions technologies could support the development of green technologies and help the hard to abate sector.  As the EU is set to significantly increase its climate ambition (last proposal for 2040 is 90/95 % reductions) and to take the lead at the global level, the ETS review may also want to consider climate efforts undertaken in non-EU economies and revise carbon leakage and indirect cost compensation measures accordingly as well as find how to link the EU ETS with foreign carbon markets.  </a:t>
            </a:r>
          </a:p>
          <a:p>
            <a:pPr algn="just">
              <a:lnSpc>
                <a:spcPts val="1500"/>
              </a:lnSpc>
            </a:pPr>
            <a:endParaRPr lang="en-US" sz="1400" dirty="0">
              <a:solidFill>
                <a:srgbClr val="000000"/>
              </a:solidFill>
              <a:latin typeface="+mj-lt"/>
            </a:endParaRPr>
          </a:p>
          <a:p>
            <a:pPr algn="just">
              <a:lnSpc>
                <a:spcPts val="1500"/>
              </a:lnSpc>
            </a:pPr>
            <a:endParaRPr lang="en-US" sz="1400" dirty="0">
              <a:solidFill>
                <a:srgbClr val="000000"/>
              </a:solidFill>
              <a:latin typeface="+mj-lt"/>
            </a:endParaRPr>
          </a:p>
          <a:p>
            <a:pPr marL="323850" lvl="1" indent="-161925" algn="just">
              <a:lnSpc>
                <a:spcPts val="1500"/>
              </a:lnSpc>
              <a:buFont typeface="Arial"/>
              <a:buChar char="•"/>
            </a:pPr>
            <a:r>
              <a:rPr lang="en-US" sz="1400" dirty="0">
                <a:solidFill>
                  <a:srgbClr val="000000"/>
                </a:solidFill>
                <a:latin typeface="+mj-lt"/>
              </a:rPr>
              <a:t>While the use of international credits for EU ETS compliance has stopped in 2020, this decision could be revised as to grant more flexibility and cost efficiency in a carbon market that is set to become increasingly tight and to implement those cooperative approaches outlined in article 6 of the Paris Agreement. </a:t>
            </a:r>
          </a:p>
          <a:p>
            <a:pPr algn="just">
              <a:lnSpc>
                <a:spcPts val="1500"/>
              </a:lnSpc>
            </a:pPr>
            <a:endParaRPr lang="en-US" sz="1400" dirty="0">
              <a:solidFill>
                <a:srgbClr val="000000"/>
              </a:solidFill>
              <a:latin typeface="+mj-lt"/>
            </a:endParaRPr>
          </a:p>
          <a:p>
            <a:pPr algn="just">
              <a:lnSpc>
                <a:spcPts val="1500"/>
              </a:lnSpc>
            </a:pPr>
            <a:endParaRPr lang="en-US" sz="1400" dirty="0">
              <a:solidFill>
                <a:srgbClr val="000000"/>
              </a:solidFill>
              <a:latin typeface="+mj-lt"/>
            </a:endParaRPr>
          </a:p>
          <a:p>
            <a:pPr marL="323850" lvl="1" indent="-161925" algn="just">
              <a:lnSpc>
                <a:spcPts val="1500"/>
              </a:lnSpc>
              <a:buFont typeface="Arial"/>
              <a:buChar char="•"/>
            </a:pPr>
            <a:r>
              <a:rPr lang="en-US" sz="1400" dirty="0">
                <a:solidFill>
                  <a:srgbClr val="000000"/>
                </a:solidFill>
                <a:latin typeface="+mj-lt"/>
              </a:rPr>
              <a:t>Finally, market liquidity issues might arise in the medium to long-term as the ETS tightens. Beyond some of the flexibilities outlined above, an eventual extension of the ETS scope could be a way to ensure sufficient liquidity for the ETS in the coming decades. </a:t>
            </a:r>
          </a:p>
        </p:txBody>
      </p:sp>
      <p:sp>
        <p:nvSpPr>
          <p:cNvPr id="3" name="TextBox 4">
            <a:extLst>
              <a:ext uri="{FF2B5EF4-FFF2-40B4-BE49-F238E27FC236}">
                <a16:creationId xmlns:a16="http://schemas.microsoft.com/office/drawing/2014/main" id="{E1413EDE-A3A8-9F62-1206-1BD940241AD4}"/>
              </a:ext>
            </a:extLst>
          </p:cNvPr>
          <p:cNvSpPr txBox="1"/>
          <p:nvPr/>
        </p:nvSpPr>
        <p:spPr>
          <a:xfrm>
            <a:off x="8767624" y="2410523"/>
            <a:ext cx="2439739" cy="258917"/>
          </a:xfrm>
          <a:prstGeom prst="rect">
            <a:avLst/>
          </a:prstGeom>
        </p:spPr>
        <p:txBody>
          <a:bodyPr lIns="0" tIns="0" rIns="0" bIns="0" rtlCol="0" anchor="t">
            <a:spAutoFit/>
          </a:bodyPr>
          <a:lstStyle/>
          <a:p>
            <a:pPr algn="ctr">
              <a:lnSpc>
                <a:spcPts val="2239"/>
              </a:lnSpc>
              <a:spcBef>
                <a:spcPct val="0"/>
              </a:spcBef>
            </a:pPr>
            <a:r>
              <a:rPr lang="en-US" sz="1400" b="1" dirty="0">
                <a:solidFill>
                  <a:srgbClr val="000894"/>
                </a:solidFill>
                <a:latin typeface="+mj-lt"/>
              </a:rPr>
              <a:t>LAST PROPOSAL - 90/95 % 2040</a:t>
            </a:r>
          </a:p>
        </p:txBody>
      </p:sp>
      <p:sp>
        <p:nvSpPr>
          <p:cNvPr id="4" name="TextBox 5">
            <a:extLst>
              <a:ext uri="{FF2B5EF4-FFF2-40B4-BE49-F238E27FC236}">
                <a16:creationId xmlns:a16="http://schemas.microsoft.com/office/drawing/2014/main" id="{CC14D508-2DB7-C593-7780-EC98F9FBD53B}"/>
              </a:ext>
            </a:extLst>
          </p:cNvPr>
          <p:cNvSpPr txBox="1"/>
          <p:nvPr/>
        </p:nvSpPr>
        <p:spPr>
          <a:xfrm>
            <a:off x="8824550" y="4004957"/>
            <a:ext cx="2477988" cy="258917"/>
          </a:xfrm>
          <a:prstGeom prst="rect">
            <a:avLst/>
          </a:prstGeom>
        </p:spPr>
        <p:txBody>
          <a:bodyPr lIns="0" tIns="0" rIns="0" bIns="0" rtlCol="0" anchor="t">
            <a:spAutoFit/>
          </a:bodyPr>
          <a:lstStyle/>
          <a:p>
            <a:pPr marL="0" lvl="0" indent="0" algn="ctr">
              <a:lnSpc>
                <a:spcPts val="2239"/>
              </a:lnSpc>
              <a:spcBef>
                <a:spcPct val="0"/>
              </a:spcBef>
            </a:pPr>
            <a:r>
              <a:rPr lang="en-US" sz="1400" b="1" u="none" strike="noStrike" dirty="0">
                <a:solidFill>
                  <a:srgbClr val="000894"/>
                </a:solidFill>
                <a:latin typeface="+mj-lt"/>
              </a:rPr>
              <a:t>LAST PROPOSAL – EU REMOVALS</a:t>
            </a:r>
          </a:p>
        </p:txBody>
      </p:sp>
      <p:sp>
        <p:nvSpPr>
          <p:cNvPr id="6" name="TextBox 6">
            <a:extLst>
              <a:ext uri="{FF2B5EF4-FFF2-40B4-BE49-F238E27FC236}">
                <a16:creationId xmlns:a16="http://schemas.microsoft.com/office/drawing/2014/main" id="{70C49D1F-FFBE-4571-A1F6-A1ED035E070E}"/>
              </a:ext>
            </a:extLst>
          </p:cNvPr>
          <p:cNvSpPr txBox="1"/>
          <p:nvPr/>
        </p:nvSpPr>
        <p:spPr>
          <a:xfrm>
            <a:off x="8799621" y="4889533"/>
            <a:ext cx="2364879" cy="258917"/>
          </a:xfrm>
          <a:prstGeom prst="rect">
            <a:avLst/>
          </a:prstGeom>
        </p:spPr>
        <p:txBody>
          <a:bodyPr lIns="0" tIns="0" rIns="0" bIns="0" rtlCol="0" anchor="t">
            <a:spAutoFit/>
          </a:bodyPr>
          <a:lstStyle/>
          <a:p>
            <a:pPr marL="0" lvl="0" indent="0" algn="ctr">
              <a:lnSpc>
                <a:spcPts val="2239"/>
              </a:lnSpc>
              <a:spcBef>
                <a:spcPct val="0"/>
              </a:spcBef>
            </a:pPr>
            <a:r>
              <a:rPr lang="en-US" sz="1400" b="1" u="none" strike="noStrike" dirty="0">
                <a:solidFill>
                  <a:srgbClr val="000894"/>
                </a:solidFill>
                <a:latin typeface="+mj-lt"/>
              </a:rPr>
              <a:t>LAST PROPOSAL – ALL SECTORS</a:t>
            </a:r>
          </a:p>
        </p:txBody>
      </p:sp>
      <p:graphicFrame>
        <p:nvGraphicFramePr>
          <p:cNvPr id="9" name="Tabella 8">
            <a:extLst>
              <a:ext uri="{FF2B5EF4-FFF2-40B4-BE49-F238E27FC236}">
                <a16:creationId xmlns:a16="http://schemas.microsoft.com/office/drawing/2014/main" id="{F68FC99A-0194-3FB3-C670-6ECE345DC47C}"/>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10" name="Title 1">
            <a:extLst>
              <a:ext uri="{FF2B5EF4-FFF2-40B4-BE49-F238E27FC236}">
                <a16:creationId xmlns:a16="http://schemas.microsoft.com/office/drawing/2014/main" id="{BBDA482D-03D1-4E68-4ADC-91A9B45DFCB7}"/>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PRICES</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40731898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9" name="CasellaDiTesto 8">
            <a:extLst>
              <a:ext uri="{FF2B5EF4-FFF2-40B4-BE49-F238E27FC236}">
                <a16:creationId xmlns:a16="http://schemas.microsoft.com/office/drawing/2014/main" id="{3A23BD56-100D-3FA8-0920-ECBDE5B0BD9F}"/>
              </a:ext>
            </a:extLst>
          </p:cNvPr>
          <p:cNvSpPr txBox="1"/>
          <p:nvPr/>
        </p:nvSpPr>
        <p:spPr>
          <a:xfrm>
            <a:off x="224695" y="2356911"/>
            <a:ext cx="4733067" cy="2554545"/>
          </a:xfrm>
          <a:prstGeom prst="rect">
            <a:avLst/>
          </a:prstGeom>
          <a:noFill/>
        </p:spPr>
        <p:txBody>
          <a:bodyPr wrap="square">
            <a:spAutoFit/>
          </a:bodyPr>
          <a:lstStyle/>
          <a:p>
            <a:pPr marL="0" lvl="0" indent="0" algn="just">
              <a:lnSpc>
                <a:spcPts val="1599"/>
              </a:lnSpc>
            </a:pPr>
            <a:r>
              <a:rPr lang="en-US" sz="1400" u="none" strike="noStrike" dirty="0">
                <a:solidFill>
                  <a:srgbClr val="000000"/>
                </a:solidFill>
                <a:latin typeface="Calibri" panose="020F0502020204030204" pitchFamily="34" charset="0"/>
                <a:cs typeface="Calibri" panose="020F0502020204030204" pitchFamily="34" charset="0"/>
              </a:rPr>
              <a:t>In order to preserve its effectiveness as a measure to prevent carbon leakage, the CBAM needs to reflect closely the EU ETS price. </a:t>
            </a:r>
          </a:p>
          <a:p>
            <a:pPr marL="0" lvl="0" indent="0" algn="just">
              <a:lnSpc>
                <a:spcPts val="1599"/>
              </a:lnSpc>
            </a:pPr>
            <a:r>
              <a:rPr lang="en-US" sz="1400" u="none" strike="noStrike" dirty="0">
                <a:solidFill>
                  <a:srgbClr val="000000"/>
                </a:solidFill>
                <a:latin typeface="Calibri" panose="020F0502020204030204" pitchFamily="34" charset="0"/>
                <a:cs typeface="Calibri" panose="020F0502020204030204" pitchFamily="34" charset="0"/>
              </a:rPr>
              <a:t>While on the EU ETS market the price of allowances released onto the market is determined through auctions, the price of CBAM certificates should reasonably reflect the price of such auctions through averages calculated on a weekly basis. </a:t>
            </a:r>
          </a:p>
          <a:p>
            <a:pPr marL="0" lvl="0" indent="0" algn="just">
              <a:lnSpc>
                <a:spcPts val="1599"/>
              </a:lnSpc>
            </a:pPr>
            <a:r>
              <a:rPr lang="en-US" sz="1400" u="none" strike="noStrike" dirty="0">
                <a:solidFill>
                  <a:srgbClr val="000000"/>
                </a:solidFill>
                <a:latin typeface="Calibri" panose="020F0502020204030204" pitchFamily="34" charset="0"/>
                <a:cs typeface="Calibri" panose="020F0502020204030204" pitchFamily="34" charset="0"/>
              </a:rPr>
              <a:t>Such weekly average prices reflect closely the price fluctuations of the EU ETS and allow a reasonable margin for importers to take advantage of the </a:t>
            </a:r>
            <a:r>
              <a:rPr lang="en-US" sz="1400" dirty="0">
                <a:solidFill>
                  <a:srgbClr val="000000"/>
                </a:solidFill>
                <a:latin typeface="Calibri" panose="020F0502020204030204" pitchFamily="34" charset="0"/>
                <a:cs typeface="Calibri" panose="020F0502020204030204" pitchFamily="34" charset="0"/>
              </a:rPr>
              <a:t>price</a:t>
            </a:r>
            <a:r>
              <a:rPr lang="en-US" sz="1400" u="none" strike="noStrike" dirty="0">
                <a:solidFill>
                  <a:srgbClr val="000000"/>
                </a:solidFill>
                <a:latin typeface="Calibri" panose="020F0502020204030204" pitchFamily="34" charset="0"/>
                <a:cs typeface="Calibri" panose="020F0502020204030204" pitchFamily="34" charset="0"/>
              </a:rPr>
              <a:t> changes of the EU ETS while also ensuring that the system remains manageable for administrative authorities. </a:t>
            </a:r>
          </a:p>
        </p:txBody>
      </p:sp>
      <p:graphicFrame>
        <p:nvGraphicFramePr>
          <p:cNvPr id="3" name="Tabella 2">
            <a:extLst>
              <a:ext uri="{FF2B5EF4-FFF2-40B4-BE49-F238E27FC236}">
                <a16:creationId xmlns:a16="http://schemas.microsoft.com/office/drawing/2014/main" id="{688F25B3-2B87-4CDA-C327-A475E03B12BD}"/>
              </a:ext>
            </a:extLst>
          </p:cNvPr>
          <p:cNvGraphicFramePr>
            <a:graphicFrameLocks noGrp="1"/>
          </p:cNvGraphicFramePr>
          <p:nvPr>
            <p:extLst>
              <p:ext uri="{D42A27DB-BD31-4B8C-83A1-F6EECF244321}">
                <p14:modId xmlns:p14="http://schemas.microsoft.com/office/powerpoint/2010/main" val="3914151028"/>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4" name="CasellaDiTesto 3">
            <a:extLst>
              <a:ext uri="{FF2B5EF4-FFF2-40B4-BE49-F238E27FC236}">
                <a16:creationId xmlns:a16="http://schemas.microsoft.com/office/drawing/2014/main" id="{46763253-2E91-1B14-6C76-AFBE850EA3EE}"/>
              </a:ext>
            </a:extLst>
          </p:cNvPr>
          <p:cNvSpPr txBox="1"/>
          <p:nvPr/>
        </p:nvSpPr>
        <p:spPr>
          <a:xfrm>
            <a:off x="4970454" y="1698170"/>
            <a:ext cx="6981417" cy="3932359"/>
          </a:xfrm>
          <a:prstGeom prst="rect">
            <a:avLst/>
          </a:prstGeom>
          <a:noFill/>
        </p:spPr>
        <p:txBody>
          <a:bodyPr wrap="square" rtlCol="0">
            <a:spAutoFit/>
          </a:bodyPr>
          <a:lstStyle/>
          <a:p>
            <a:pPr marL="280671" lvl="1" indent="-140336" algn="just">
              <a:lnSpc>
                <a:spcPts val="1300"/>
              </a:lnSpc>
              <a:buFont typeface="Arial"/>
              <a:buChar char="•"/>
            </a:pPr>
            <a:r>
              <a:rPr lang="en-US" sz="1400" dirty="0">
                <a:solidFill>
                  <a:srgbClr val="000000"/>
                </a:solidFill>
                <a:latin typeface="Calibri" panose="020F0502020204030204" pitchFamily="34" charset="0"/>
                <a:cs typeface="Calibri" panose="020F0502020204030204" pitchFamily="34" charset="0"/>
              </a:rPr>
              <a:t>The CBAM aims to replace existing mechanisms within the EU-ETS (free allocation) by addressing the risk of carbon emission leakage differently, particularly by ensuring an equivalent carbon price for both imports and domestic products. The CBAM must faithfully reflect the EU ETS price. While in the EU ETS market, the price of allowances introduced to the market is determined through auctions, the price of CBAM certificates should reasonably reflect the auction prices through weekly calculated averages.</a:t>
            </a:r>
          </a:p>
          <a:p>
            <a:pPr algn="just">
              <a:lnSpc>
                <a:spcPts val="1300"/>
              </a:lnSpc>
            </a:pPr>
            <a:endParaRPr lang="en-US" sz="1400" dirty="0">
              <a:solidFill>
                <a:srgbClr val="000000"/>
              </a:solidFill>
              <a:latin typeface="Calibri" panose="020F0502020204030204" pitchFamily="34" charset="0"/>
              <a:cs typeface="Calibri" panose="020F0502020204030204" pitchFamily="34" charset="0"/>
            </a:endParaRPr>
          </a:p>
          <a:p>
            <a:pPr marL="280671" lvl="1" indent="-140336" algn="just">
              <a:lnSpc>
                <a:spcPts val="1300"/>
              </a:lnSpc>
              <a:buFont typeface="Arial"/>
              <a:buChar char="•"/>
            </a:pPr>
            <a:r>
              <a:rPr lang="en-US" sz="1400" dirty="0">
                <a:solidFill>
                  <a:srgbClr val="000000"/>
                </a:solidFill>
                <a:latin typeface="Calibri" panose="020F0502020204030204" pitchFamily="34" charset="0"/>
                <a:cs typeface="Calibri" panose="020F0502020204030204" pitchFamily="34" charset="0"/>
              </a:rPr>
              <a:t>Both the EU </a:t>
            </a:r>
            <a:r>
              <a:rPr lang="en-US" sz="1400" dirty="0">
                <a:latin typeface="Calibri" panose="020F0502020204030204" pitchFamily="34" charset="0"/>
                <a:cs typeface="Calibri" panose="020F0502020204030204" pitchFamily="34" charset="0"/>
              </a:rPr>
              <a:t>ETS</a:t>
            </a:r>
            <a:r>
              <a:rPr lang="en-US" sz="1400" dirty="0">
                <a:solidFill>
                  <a:srgbClr val="000000"/>
                </a:solidFill>
                <a:latin typeface="Calibri" panose="020F0502020204030204" pitchFamily="34" charset="0"/>
                <a:cs typeface="Calibri" panose="020F0502020204030204" pitchFamily="34" charset="0"/>
              </a:rPr>
              <a:t> and the CBAM share the common goal of establishing a price for greenhouse gas emissions embodied in the same sectors and goods through the use of specific allowances or certificates.</a:t>
            </a:r>
          </a:p>
          <a:p>
            <a:pPr marL="280671" lvl="1" indent="-140336" algn="just">
              <a:lnSpc>
                <a:spcPts val="1300"/>
              </a:lnSpc>
              <a:buFont typeface="Arial"/>
              <a:buChar char="•"/>
            </a:pPr>
            <a:endParaRPr lang="en-US" sz="1400" dirty="0">
              <a:solidFill>
                <a:srgbClr val="000000"/>
              </a:solidFill>
              <a:latin typeface="Calibri" panose="020F0502020204030204" pitchFamily="34" charset="0"/>
              <a:cs typeface="Calibri" panose="020F0502020204030204" pitchFamily="34" charset="0"/>
            </a:endParaRPr>
          </a:p>
          <a:p>
            <a:pPr marL="280671" lvl="1" indent="-140336" algn="just">
              <a:lnSpc>
                <a:spcPts val="1300"/>
              </a:lnSpc>
              <a:buFont typeface="Arial"/>
              <a:buChar char="•"/>
            </a:pPr>
            <a:r>
              <a:rPr lang="en-US" sz="1400" dirty="0">
                <a:solidFill>
                  <a:srgbClr val="000000"/>
                </a:solidFill>
                <a:latin typeface="Calibri" panose="020F0502020204030204" pitchFamily="34" charset="0"/>
                <a:cs typeface="Calibri" panose="020F0502020204030204" pitchFamily="34" charset="0"/>
              </a:rPr>
              <a:t>The Commission shall calculate the price of CBAM certificates as the average of the closing prices of EU ETS allowances on the auction platform for each calendar week. </a:t>
            </a:r>
          </a:p>
          <a:p>
            <a:pPr algn="just">
              <a:lnSpc>
                <a:spcPts val="1300"/>
              </a:lnSpc>
            </a:pPr>
            <a:endParaRPr lang="en-US" sz="1400" dirty="0">
              <a:solidFill>
                <a:srgbClr val="000000"/>
              </a:solidFill>
              <a:latin typeface="Calibri" panose="020F0502020204030204" pitchFamily="34" charset="0"/>
              <a:cs typeface="Calibri" panose="020F0502020204030204" pitchFamily="34" charset="0"/>
            </a:endParaRPr>
          </a:p>
          <a:p>
            <a:pPr marL="280671" lvl="1" indent="-140336" algn="just">
              <a:lnSpc>
                <a:spcPts val="1300"/>
              </a:lnSpc>
              <a:buFont typeface="Arial"/>
              <a:buChar char="•"/>
            </a:pPr>
            <a:r>
              <a:rPr lang="en-US" sz="1400" dirty="0">
                <a:solidFill>
                  <a:srgbClr val="000000"/>
                </a:solidFill>
                <a:latin typeface="Calibri" panose="020F0502020204030204" pitchFamily="34" charset="0"/>
                <a:cs typeface="Calibri" panose="020F0502020204030204" pitchFamily="34" charset="0"/>
              </a:rPr>
              <a:t>For those calendar weeks in which no auctions are scheduled on the auction platform, the price of CBAM certificates shall be the average of the closing prices of EU ETS allowances of the last week in which auctions on the auction platform took place. </a:t>
            </a:r>
          </a:p>
          <a:p>
            <a:pPr algn="just">
              <a:lnSpc>
                <a:spcPts val="1300"/>
              </a:lnSpc>
            </a:pPr>
            <a:endParaRPr lang="en-US" sz="1400" dirty="0">
              <a:solidFill>
                <a:srgbClr val="000000"/>
              </a:solidFill>
              <a:latin typeface="Calibri" panose="020F0502020204030204" pitchFamily="34" charset="0"/>
              <a:cs typeface="Calibri" panose="020F0502020204030204" pitchFamily="34" charset="0"/>
            </a:endParaRPr>
          </a:p>
          <a:p>
            <a:pPr marL="280671" lvl="1" indent="-140336" algn="just">
              <a:lnSpc>
                <a:spcPts val="1300"/>
              </a:lnSpc>
              <a:buFont typeface="Arial"/>
              <a:buChar char="•"/>
            </a:pPr>
            <a:r>
              <a:rPr lang="en-US" sz="1400" dirty="0">
                <a:solidFill>
                  <a:srgbClr val="000000"/>
                </a:solidFill>
                <a:latin typeface="Calibri" panose="020F0502020204030204" pitchFamily="34" charset="0"/>
                <a:cs typeface="Calibri" panose="020F0502020204030204" pitchFamily="34" charset="0"/>
              </a:rPr>
              <a:t>The Commission shall publish the average price, as referred to in the second subparagraph of paragraph 1, on its website or in any other appropriate manner on the first working day of the following calendar week. That price shall apply from the first working day following that of its publication to the first working day of the following calendar week. </a:t>
            </a:r>
          </a:p>
        </p:txBody>
      </p:sp>
      <p:sp>
        <p:nvSpPr>
          <p:cNvPr id="6" name="Title 1">
            <a:extLst>
              <a:ext uri="{FF2B5EF4-FFF2-40B4-BE49-F238E27FC236}">
                <a16:creationId xmlns:a16="http://schemas.microsoft.com/office/drawing/2014/main" id="{6B5C86AA-BDD5-A134-A1AC-69CD717F4549}"/>
              </a:ext>
            </a:extLst>
          </p:cNvPr>
          <p:cNvSpPr txBox="1">
            <a:spLocks/>
          </p:cNvSpPr>
          <p:nvPr/>
        </p:nvSpPr>
        <p:spPr bwMode="gray">
          <a:xfrm>
            <a:off x="205100" y="874453"/>
            <a:ext cx="11252200" cy="823717"/>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cs typeface="Calibri" panose="020F0502020204030204" pitchFamily="34" charset="0"/>
              </a:rPr>
              <a:t>EUA prices</a:t>
            </a:r>
          </a:p>
          <a:p>
            <a:pPr marL="88900">
              <a:defRPr/>
            </a:pPr>
            <a:r>
              <a:rPr lang="en-US" sz="1800" dirty="0">
                <a:solidFill>
                  <a:srgbClr val="4472C4"/>
                </a:solidFill>
                <a:latin typeface="Calibri" panose="020F0502020204030204" pitchFamily="34" charset="0"/>
                <a:ea typeface="Times New Roman" panose="02020603050405020304" pitchFamily="18" charset="0"/>
                <a:cs typeface="Calibri" panose="020F0502020204030204" pitchFamily="34" charset="0"/>
              </a:rPr>
              <a:t>CBAM AND EUA</a:t>
            </a:r>
            <a:endParaRPr lang="it-IT" sz="1800" dirty="0">
              <a:solidFill>
                <a:srgbClr val="4472C4"/>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Freeform 7">
            <a:extLst>
              <a:ext uri="{FF2B5EF4-FFF2-40B4-BE49-F238E27FC236}">
                <a16:creationId xmlns:a16="http://schemas.microsoft.com/office/drawing/2014/main" id="{079494FD-2A2A-7DB7-6BB9-ADE3B5FFDB2B}"/>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70950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7" name="Immagine 6" descr="Immagine che contiene nero, oscurità&#10;&#10;Descrizione generata automaticamente">
            <a:extLst>
              <a:ext uri="{FF2B5EF4-FFF2-40B4-BE49-F238E27FC236}">
                <a16:creationId xmlns:a16="http://schemas.microsoft.com/office/drawing/2014/main" id="{B281904B-FD0E-8848-860D-097EAB4BAD2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2391" y="2113722"/>
            <a:ext cx="2299252" cy="2299252"/>
          </a:xfrm>
          <a:prstGeom prst="rect">
            <a:avLst/>
          </a:prstGeom>
        </p:spPr>
      </p:pic>
    </p:spTree>
    <p:extLst>
      <p:ext uri="{BB962C8B-B14F-4D97-AF65-F5344CB8AC3E}">
        <p14:creationId xmlns:p14="http://schemas.microsoft.com/office/powerpoint/2010/main" val="24789508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b="1" dirty="0">
                <a:effectLst/>
                <a:latin typeface="Calibri Light" panose="020F0302020204030204" pitchFamily="34" charset="0"/>
              </a:rPr>
              <a:t>References</a:t>
            </a:r>
            <a:endParaRPr lang="en-US" b="1" dirty="0">
              <a:effectLst/>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310259" y="1560699"/>
            <a:ext cx="112522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0" indent="0">
              <a:buNone/>
            </a:pPr>
            <a:r>
              <a:rPr lang="en-GB" sz="1400" b="1" dirty="0">
                <a:latin typeface="+mj-lt"/>
              </a:rPr>
              <a:t>European Commission, DG Climate Action </a:t>
            </a:r>
            <a:r>
              <a:rPr lang="en-GB" sz="1400" dirty="0">
                <a:latin typeface="+mj-lt"/>
              </a:rPr>
              <a:t>website, </a:t>
            </a:r>
            <a:r>
              <a:rPr lang="en-GB" sz="1400" dirty="0">
                <a:latin typeface="+mj-lt"/>
                <a:hlinkClick r:id="rId7">
                  <a:extLst>
                    <a:ext uri="{A12FA001-AC4F-418D-AE19-62706E023703}">
                      <ahyp:hlinkClr xmlns:ahyp="http://schemas.microsoft.com/office/drawing/2018/hyperlinkcolor" val="tx"/>
                    </a:ext>
                  </a:extLst>
                </a:hlinkClick>
              </a:rPr>
              <a:t>https://ec.europa.eu/clima/eu-action/climate-strategies-targets_en</a:t>
            </a:r>
            <a:endParaRPr lang="en-GB" sz="1400" dirty="0">
              <a:latin typeface="+mj-lt"/>
            </a:endParaRPr>
          </a:p>
          <a:p>
            <a:pPr marL="0" indent="0">
              <a:buNone/>
            </a:pPr>
            <a:r>
              <a:rPr lang="en-GB" sz="1400" b="1" dirty="0">
                <a:latin typeface="+mj-lt"/>
              </a:rPr>
              <a:t>European Commission, ETS </a:t>
            </a:r>
            <a:r>
              <a:rPr lang="en-GB" sz="1400" dirty="0">
                <a:latin typeface="+mj-lt"/>
              </a:rPr>
              <a:t>official webpage, </a:t>
            </a:r>
            <a:r>
              <a:rPr lang="en-GB" sz="1400" dirty="0">
                <a:latin typeface="+mj-lt"/>
                <a:hlinkClick r:id="rId8">
                  <a:extLst>
                    <a:ext uri="{A12FA001-AC4F-418D-AE19-62706E023703}">
                      <ahyp:hlinkClr xmlns:ahyp="http://schemas.microsoft.com/office/drawing/2018/hyperlinkcolor" val="tx"/>
                    </a:ext>
                  </a:extLst>
                </a:hlinkClick>
              </a:rPr>
              <a:t>https://ec.europa.eu/clima/eu-action/eu-emissions-trading-system-eu-ets_en</a:t>
            </a:r>
            <a:endParaRPr lang="en-GB" sz="1400" dirty="0">
              <a:latin typeface="+mj-lt"/>
            </a:endParaRPr>
          </a:p>
          <a:p>
            <a:pPr marL="0" indent="0">
              <a:buNone/>
            </a:pPr>
            <a:r>
              <a:rPr lang="en-GB" sz="1400" b="1" dirty="0">
                <a:latin typeface="+mj-lt"/>
              </a:rPr>
              <a:t>European Commission, DG Climate Action, ETS Handbook</a:t>
            </a:r>
            <a:r>
              <a:rPr lang="en-GB" sz="1400" dirty="0">
                <a:latin typeface="+mj-lt"/>
              </a:rPr>
              <a:t>, </a:t>
            </a:r>
            <a:r>
              <a:rPr lang="en-GB" sz="1400" dirty="0">
                <a:latin typeface="+mj-lt"/>
                <a:hlinkClick r:id="rId9">
                  <a:extLst>
                    <a:ext uri="{A12FA001-AC4F-418D-AE19-62706E023703}">
                      <ahyp:hlinkClr xmlns:ahyp="http://schemas.microsoft.com/office/drawing/2018/hyperlinkcolor" val="tx"/>
                    </a:ext>
                  </a:extLst>
                </a:hlinkClick>
              </a:rPr>
              <a:t>https://ec.europa.eu/clima/system/files/2017-03/ets_handbook_en.pdf</a:t>
            </a:r>
            <a:endParaRPr lang="en-GB" sz="1400" dirty="0">
              <a:latin typeface="+mj-lt"/>
            </a:endParaRPr>
          </a:p>
          <a:p>
            <a:pPr marL="0" indent="0">
              <a:buNone/>
            </a:pPr>
            <a:r>
              <a:rPr lang="en-GB" sz="1400" b="1" dirty="0">
                <a:latin typeface="+mj-lt"/>
              </a:rPr>
              <a:t>International Carbon Action Partnership</a:t>
            </a:r>
            <a:r>
              <a:rPr lang="en-GB" sz="1400" dirty="0">
                <a:latin typeface="+mj-lt"/>
              </a:rPr>
              <a:t>, ETS Detailed Information</a:t>
            </a:r>
          </a:p>
          <a:p>
            <a:r>
              <a:rPr lang="en-US" sz="1400" b="1" dirty="0">
                <a:latin typeface="+mj-lt"/>
              </a:rPr>
              <a:t>ISDA</a:t>
            </a:r>
            <a:r>
              <a:rPr lang="en-US" sz="1400" dirty="0">
                <a:latin typeface="+mj-lt"/>
              </a:rPr>
              <a:t>, “Role of Derivatives in Carbon Market”, accessible via </a:t>
            </a:r>
            <a:r>
              <a:rPr lang="en-US" sz="1400" dirty="0">
                <a:latin typeface="+mj-lt"/>
                <a:hlinkClick r:id="rId10">
                  <a:extLst>
                    <a:ext uri="{A12FA001-AC4F-418D-AE19-62706E023703}">
                      <ahyp:hlinkClr xmlns:ahyp="http://schemas.microsoft.com/office/drawing/2018/hyperlinkcolor" val="tx"/>
                    </a:ext>
                  </a:extLst>
                </a:hlinkClick>
              </a:rPr>
              <a:t>https://www.isda.org/a/soigE/Role-of-Derivatives-in-Carbon-Markets.pdf</a:t>
            </a:r>
            <a:endParaRPr lang="en-US" sz="1400" dirty="0">
              <a:latin typeface="+mj-lt"/>
            </a:endParaRPr>
          </a:p>
          <a:p>
            <a:r>
              <a:rPr lang="en-US" sz="1400" b="1" dirty="0">
                <a:latin typeface="+mj-lt"/>
              </a:rPr>
              <a:t>IETA</a:t>
            </a:r>
            <a:r>
              <a:rPr lang="en-US" sz="1400" dirty="0">
                <a:latin typeface="+mj-lt"/>
              </a:rPr>
              <a:t>, “MiFID II: how will it impact participants in the EU ETS?” , accessible via </a:t>
            </a:r>
            <a:r>
              <a:rPr lang="en-US" sz="1400" dirty="0">
                <a:latin typeface="+mj-lt"/>
                <a:hlinkClick r:id="rId11">
                  <a:extLst>
                    <a:ext uri="{A12FA001-AC4F-418D-AE19-62706E023703}">
                      <ahyp:hlinkClr xmlns:ahyp="http://schemas.microsoft.com/office/drawing/2018/hyperlinkcolor" val="tx"/>
                    </a:ext>
                  </a:extLst>
                </a:hlinkClick>
              </a:rPr>
              <a:t>https://www.ieta.org/resources/MarketOversightWG/MiFID%20II%20Briefing_final_29_10.pdf</a:t>
            </a:r>
            <a:endParaRPr lang="en-US" sz="1400" dirty="0">
              <a:latin typeface="+mj-lt"/>
            </a:endParaRPr>
          </a:p>
          <a:p>
            <a:r>
              <a:rPr lang="en-US" sz="1400" b="1" dirty="0">
                <a:latin typeface="+mj-lt"/>
              </a:rPr>
              <a:t>International Association for Energy Economics</a:t>
            </a:r>
            <a:r>
              <a:rPr lang="en-US" sz="1400" dirty="0">
                <a:latin typeface="+mj-lt"/>
              </a:rPr>
              <a:t>, “The Role of the Financial Sector in EU Emissions Trading”, accessible via </a:t>
            </a:r>
            <a:r>
              <a:rPr lang="en-US" sz="1400" dirty="0">
                <a:latin typeface="+mj-lt"/>
                <a:hlinkClick r:id="rId12">
                  <a:extLst>
                    <a:ext uri="{A12FA001-AC4F-418D-AE19-62706E023703}">
                      <ahyp:hlinkClr xmlns:ahyp="http://schemas.microsoft.com/office/drawing/2018/hyperlinkcolor" val="tx"/>
                    </a:ext>
                  </a:extLst>
                </a:hlinkClick>
              </a:rPr>
              <a:t>https://www.iaee.org/en/publications/newsletterdl.aspx?id=282</a:t>
            </a:r>
            <a:r>
              <a:rPr lang="en-US" sz="1400" dirty="0">
                <a:latin typeface="+mj-lt"/>
              </a:rPr>
              <a:t> </a:t>
            </a:r>
          </a:p>
          <a:p>
            <a:r>
              <a:rPr lang="en-US" sz="1400" b="1" dirty="0">
                <a:latin typeface="+mj-lt"/>
              </a:rPr>
              <a:t>Refinitiv</a:t>
            </a:r>
            <a:r>
              <a:rPr lang="en-US" sz="1400" dirty="0">
                <a:latin typeface="+mj-lt"/>
              </a:rPr>
              <a:t>, “Refinitiv Carbon Market Survey 2021”, accessible via </a:t>
            </a:r>
            <a:r>
              <a:rPr lang="en-US" sz="1400" dirty="0">
                <a:latin typeface="+mj-lt"/>
                <a:hlinkClick r:id="rId13">
                  <a:extLst>
                    <a:ext uri="{A12FA001-AC4F-418D-AE19-62706E023703}">
                      <ahyp:hlinkClr xmlns:ahyp="http://schemas.microsoft.com/office/drawing/2018/hyperlinkcolor" val="tx"/>
                    </a:ext>
                  </a:extLst>
                </a:hlinkClick>
              </a:rPr>
              <a:t>https://www.refinitiv.com/content/dam/marketing/en_us/documents/reports/carbon-market-survey-2021.pdf</a:t>
            </a:r>
            <a:endParaRPr lang="en-US" sz="1400" dirty="0">
              <a:latin typeface="+mj-lt"/>
            </a:endParaRPr>
          </a:p>
          <a:p>
            <a:r>
              <a:rPr lang="en-US" sz="1400" b="1" dirty="0" err="1">
                <a:latin typeface="+mj-lt"/>
              </a:rPr>
              <a:t>EcoLogic</a:t>
            </a:r>
            <a:r>
              <a:rPr lang="en-US" sz="1400" dirty="0">
                <a:latin typeface="+mj-lt"/>
              </a:rPr>
              <a:t>, “Assessment of climate change policies in the context of the European Semester – Luxemburg», accessible via </a:t>
            </a:r>
            <a:r>
              <a:rPr lang="en-US" sz="1400" dirty="0">
                <a:latin typeface="+mj-lt"/>
                <a:hlinkClick r:id="rId14">
                  <a:extLst>
                    <a:ext uri="{A12FA001-AC4F-418D-AE19-62706E023703}">
                      <ahyp:hlinkClr xmlns:ahyp="http://schemas.microsoft.com/office/drawing/2018/hyperlinkcolor" val="tx"/>
                    </a:ext>
                  </a:extLst>
                </a:hlinkClick>
              </a:rPr>
              <a:t>https://www.ecologic.eu/11022</a:t>
            </a:r>
            <a:endParaRPr lang="en-US" sz="1400" dirty="0">
              <a:latin typeface="+mj-lt"/>
            </a:endParaRPr>
          </a:p>
          <a:p>
            <a:r>
              <a:rPr lang="en-US" sz="1400" b="1" dirty="0">
                <a:latin typeface="+mj-lt"/>
              </a:rPr>
              <a:t>European Central Bank – Banking Supervision</a:t>
            </a:r>
            <a:r>
              <a:rPr lang="en-US" sz="1400" dirty="0">
                <a:latin typeface="+mj-lt"/>
              </a:rPr>
              <a:t>, “Guide on climate-related and environmental risks», accessible via </a:t>
            </a:r>
            <a:r>
              <a:rPr lang="en-US" sz="1400" dirty="0">
                <a:latin typeface="+mj-lt"/>
                <a:hlinkClick r:id="rId15">
                  <a:extLst>
                    <a:ext uri="{A12FA001-AC4F-418D-AE19-62706E023703}">
                      <ahyp:hlinkClr xmlns:ahyp="http://schemas.microsoft.com/office/drawing/2018/hyperlinkcolor" val="tx"/>
                    </a:ext>
                  </a:extLst>
                </a:hlinkClick>
              </a:rPr>
              <a:t>https://www.bankingsupervision.europa.eu/ecb/pub/pdf/ssm.202011finalguideonclimate-relatedandenvironmentalrisks~58213f6564.en.pdf</a:t>
            </a:r>
            <a:endParaRPr lang="en-US" sz="1400" dirty="0">
              <a:latin typeface="+mj-lt"/>
            </a:endParaRPr>
          </a:p>
          <a:p>
            <a:r>
              <a:rPr lang="en-US" sz="1400" b="1" dirty="0">
                <a:latin typeface="+mj-lt"/>
              </a:rPr>
              <a:t>Bloomberg</a:t>
            </a:r>
            <a:r>
              <a:rPr lang="en-US" sz="1400" dirty="0">
                <a:latin typeface="+mj-lt"/>
              </a:rPr>
              <a:t>, “2H 2021 EU ETS Market Outlook”, not available online</a:t>
            </a:r>
          </a:p>
          <a:p>
            <a:r>
              <a:rPr lang="en-US" sz="1400" b="1" dirty="0">
                <a:latin typeface="+mj-lt"/>
              </a:rPr>
              <a:t>EEX</a:t>
            </a:r>
            <a:r>
              <a:rPr lang="en-US" sz="1400" dirty="0">
                <a:latin typeface="+mj-lt"/>
              </a:rPr>
              <a:t>, accessible via </a:t>
            </a:r>
            <a:r>
              <a:rPr lang="en-US" sz="1400" dirty="0">
                <a:latin typeface="+mj-lt"/>
                <a:hlinkClick r:id="rId16">
                  <a:extLst>
                    <a:ext uri="{A12FA001-AC4F-418D-AE19-62706E023703}">
                      <ahyp:hlinkClr xmlns:ahyp="http://schemas.microsoft.com/office/drawing/2018/hyperlinkcolor" val="tx"/>
                    </a:ext>
                  </a:extLst>
                </a:hlinkClick>
              </a:rPr>
              <a:t>https://www.eex.com/en/</a:t>
            </a:r>
            <a:endParaRPr lang="en-US" sz="1400" dirty="0">
              <a:latin typeface="+mj-lt"/>
            </a:endParaRPr>
          </a:p>
          <a:p>
            <a:r>
              <a:rPr lang="en-US" sz="1400" b="1" dirty="0">
                <a:latin typeface="+mj-lt"/>
              </a:rPr>
              <a:t>ICE ECX</a:t>
            </a:r>
            <a:r>
              <a:rPr lang="en-US" sz="1400" dirty="0">
                <a:latin typeface="+mj-lt"/>
              </a:rPr>
              <a:t>, accessible via </a:t>
            </a:r>
            <a:r>
              <a:rPr lang="en-US" sz="1400" dirty="0">
                <a:latin typeface="+mj-lt"/>
                <a:hlinkClick r:id="rId17">
                  <a:extLst>
                    <a:ext uri="{A12FA001-AC4F-418D-AE19-62706E023703}">
                      <ahyp:hlinkClr xmlns:ahyp="http://schemas.microsoft.com/office/drawing/2018/hyperlinkcolor" val="tx"/>
                    </a:ext>
                  </a:extLst>
                </a:hlinkClick>
              </a:rPr>
              <a:t>https://www.theice.com/index</a:t>
            </a:r>
            <a:r>
              <a:rPr lang="en-US" sz="1400" dirty="0">
                <a:latin typeface="+mj-lt"/>
              </a:rPr>
              <a:t> </a:t>
            </a:r>
          </a:p>
          <a:p>
            <a:pPr marL="0" indent="0">
              <a:buNone/>
            </a:pPr>
            <a:endParaRPr lang="en-GB" sz="1400" dirty="0"/>
          </a:p>
        </p:txBody>
      </p:sp>
      <p:graphicFrame>
        <p:nvGraphicFramePr>
          <p:cNvPr id="3" name="Tabella 2">
            <a:extLst>
              <a:ext uri="{FF2B5EF4-FFF2-40B4-BE49-F238E27FC236}">
                <a16:creationId xmlns:a16="http://schemas.microsoft.com/office/drawing/2014/main" id="{FFD8A72F-5F4F-17A3-35BE-D85B0334EFB7}"/>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4638981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graphicFrame>
        <p:nvGraphicFramePr>
          <p:cNvPr id="3" name="Tabella 2">
            <a:extLst>
              <a:ext uri="{FF2B5EF4-FFF2-40B4-BE49-F238E27FC236}">
                <a16:creationId xmlns:a16="http://schemas.microsoft.com/office/drawing/2014/main" id="{C7ED681B-3844-F7A5-F5F6-0A7D0C0E667C}"/>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
        <p:nvSpPr>
          <p:cNvPr id="4" name="Title 1">
            <a:extLst>
              <a:ext uri="{FF2B5EF4-FFF2-40B4-BE49-F238E27FC236}">
                <a16:creationId xmlns:a16="http://schemas.microsoft.com/office/drawing/2014/main" id="{593B54B0-5CD9-7CD4-F54E-3A359EFD427E}"/>
              </a:ext>
            </a:extLst>
          </p:cNvPr>
          <p:cNvSpPr txBox="1">
            <a:spLocks/>
          </p:cNvSpPr>
          <p:nvPr/>
        </p:nvSpPr>
        <p:spPr bwMode="gray">
          <a:xfrm>
            <a:off x="205100" y="1386972"/>
            <a:ext cx="100819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1" algn="just"/>
            <a:r>
              <a:rPr lang="it-IT"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rPr>
              <a:t>SHORT BREAK</a:t>
            </a:r>
          </a:p>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9" name="Elemento grafico 8" descr="Caffè con riempimento a tinta unita">
            <a:extLst>
              <a:ext uri="{FF2B5EF4-FFF2-40B4-BE49-F238E27FC236}">
                <a16:creationId xmlns:a16="http://schemas.microsoft.com/office/drawing/2014/main" id="{C8998D49-03BA-7E9A-D9A7-1F5507A1BB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42683" y="1949141"/>
            <a:ext cx="2593297" cy="2593297"/>
          </a:xfrm>
          <a:prstGeom prst="rect">
            <a:avLst/>
          </a:prstGeom>
        </p:spPr>
      </p:pic>
    </p:spTree>
    <p:extLst>
      <p:ext uri="{BB962C8B-B14F-4D97-AF65-F5344CB8AC3E}">
        <p14:creationId xmlns:p14="http://schemas.microsoft.com/office/powerpoint/2010/main" val="12593997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Agenda Part 2</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12522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3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11:30 - 12:45 Technical session on EU CBAM</a:t>
            </a:r>
            <a:endParaRPr lang="it-IT" sz="1300" b="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171450" algn="just" defTabSz="457200">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Transitional period</a:t>
            </a:r>
            <a:endParaRPr lang="it-IT" sz="1300" dirty="0">
              <a:solidFill>
                <a:srgbClr val="000000"/>
              </a:solidFill>
              <a:latin typeface="Calibri" panose="020F0502020204030204" pitchFamily="34" charset="0"/>
              <a:cs typeface="Calibri" panose="020F0502020204030204" pitchFamily="34" charset="0"/>
            </a:endParaRPr>
          </a:p>
          <a:p>
            <a:pPr marL="742950" lvl="1" indent="-171450" algn="just">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Calculation</a:t>
            </a:r>
            <a:endParaRPr lang="it-IT" sz="1300" dirty="0">
              <a:solidFill>
                <a:srgbClr val="000000"/>
              </a:solidFill>
              <a:latin typeface="Calibri" panose="020F0502020204030204" pitchFamily="34" charset="0"/>
              <a:cs typeface="Calibri" panose="020F0502020204030204" pitchFamily="34" charset="0"/>
            </a:endParaRPr>
          </a:p>
          <a:p>
            <a:pPr marL="1143000" lvl="2" indent="-171450" algn="just">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Examples</a:t>
            </a:r>
            <a:endParaRPr lang="it-IT" sz="1300" dirty="0">
              <a:solidFill>
                <a:srgbClr val="000000"/>
              </a:solidFill>
              <a:latin typeface="Calibri" panose="020F0502020204030204" pitchFamily="34" charset="0"/>
              <a:cs typeface="Calibri" panose="020F0502020204030204" pitchFamily="34" charset="0"/>
            </a:endParaRPr>
          </a:p>
          <a:p>
            <a:pPr marL="742950" lvl="1" indent="-171450" algn="just">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Information flow</a:t>
            </a:r>
            <a:endParaRPr lang="it-IT" sz="1300" dirty="0">
              <a:solidFill>
                <a:srgbClr val="000000"/>
              </a:solidFill>
              <a:latin typeface="Calibri" panose="020F0502020204030204" pitchFamily="34" charset="0"/>
              <a:cs typeface="Calibri" panose="020F0502020204030204" pitchFamily="34" charset="0"/>
            </a:endParaRPr>
          </a:p>
          <a:p>
            <a:pPr marL="742950" lvl="1" indent="-171450" algn="just">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Focus on verification</a:t>
            </a:r>
            <a:endParaRPr lang="it-IT" sz="1300" dirty="0">
              <a:solidFill>
                <a:srgbClr val="000000"/>
              </a:solidFill>
              <a:latin typeface="Calibri" panose="020F0502020204030204" pitchFamily="34" charset="0"/>
              <a:cs typeface="Calibri" panose="020F0502020204030204" pitchFamily="34" charset="0"/>
            </a:endParaRPr>
          </a:p>
          <a:p>
            <a:pPr marL="285750" indent="-171450" algn="just" defTabSz="457200">
              <a:buFont typeface="Arial" panose="020B0604020202020204" pitchFamily="34" charset="0"/>
              <a:buChar char="•"/>
            </a:pPr>
            <a:r>
              <a:rPr lang="en-US" sz="1300" dirty="0">
                <a:solidFill>
                  <a:srgbClr val="000000"/>
                </a:solidFill>
                <a:latin typeface="Calibri" panose="020F0502020204030204" pitchFamily="34" charset="0"/>
                <a:cs typeface="Calibri" panose="020F0502020204030204" pitchFamily="34" charset="0"/>
              </a:rPr>
              <a:t>Q&amp;A</a:t>
            </a:r>
            <a:r>
              <a:rPr lang="el-GR" sz="1300" dirty="0">
                <a:solidFill>
                  <a:srgbClr val="000000"/>
                </a:solidFill>
                <a:latin typeface="Calibri" panose="020F0502020204030204" pitchFamily="34" charset="0"/>
                <a:cs typeface="Calibri" panose="020F0502020204030204" pitchFamily="34" charset="0"/>
              </a:rPr>
              <a:t> </a:t>
            </a:r>
            <a:endParaRPr lang="it-IT" sz="1300" dirty="0">
              <a:solidFill>
                <a:srgbClr val="000000"/>
              </a:solidFill>
              <a:latin typeface="Calibri" panose="020F0502020204030204" pitchFamily="34" charset="0"/>
              <a:cs typeface="Calibri" panose="020F0502020204030204" pitchFamily="34" charset="0"/>
            </a:endParaRPr>
          </a:p>
        </p:txBody>
      </p:sp>
      <p:graphicFrame>
        <p:nvGraphicFramePr>
          <p:cNvPr id="4" name="Tabella 3">
            <a:extLst>
              <a:ext uri="{FF2B5EF4-FFF2-40B4-BE49-F238E27FC236}">
                <a16:creationId xmlns:a16="http://schemas.microsoft.com/office/drawing/2014/main" id="{5A7B8F1F-CB76-2C05-4243-71CA257252E0}"/>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399211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Agenda Part 1</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12522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r>
              <a:rPr lang="en-US" sz="13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10:00 – 11:00 (CET) EU-ETS: expected development </a:t>
            </a:r>
            <a:endParaRPr lang="it-IT" sz="1300" b="1" dirty="0">
              <a:effectLst/>
              <a:latin typeface="Calibri" panose="020F0502020204030204" pitchFamily="34" charset="0"/>
              <a:ea typeface="Times New Roman" panose="02020603050405020304" pitchFamily="18" charset="0"/>
              <a:cs typeface="Calibri" panose="020F0502020204030204" pitchFamily="34" charset="0"/>
            </a:endParaRPr>
          </a:p>
          <a:p>
            <a:pPr marL="628650" lvl="1"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CBAM (scope and link with EU ETS)</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628650" lvl="1"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EU-ETS expected development and Carbon Removals Directive</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Cap development</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Link with other ETS</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Carbon Removals Directive (Proposal) and international credits</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628650" lvl="1"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Primary market and secondary market</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Prices</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Forecast</a:t>
            </a: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marL="1085850" lvl="2" indent="-171450" algn="just">
              <a:buFont typeface="Arial" panose="020B0604020202020204" pitchFamily="34" charset="0"/>
              <a:buChar char="•"/>
            </a:pPr>
            <a:r>
              <a:rPr lang="en-US" sz="13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Drivers (last year)</a:t>
            </a:r>
          </a:p>
          <a:p>
            <a:pPr marL="628650" lvl="1" indent="-171450" algn="just">
              <a:buFont typeface="Arial" panose="020B0604020202020204" pitchFamily="34" charset="0"/>
              <a:buChar char="•"/>
            </a:pPr>
            <a:r>
              <a:rPr lang="en-US" sz="1300" dirty="0">
                <a:solidFill>
                  <a:srgbClr val="000000"/>
                </a:solidFill>
                <a:latin typeface="Calibri" panose="020F0502020204030204" pitchFamily="34" charset="0"/>
                <a:ea typeface="Times New Roman" panose="02020603050405020304" pitchFamily="18" charset="0"/>
                <a:cs typeface="Calibri" panose="020F0502020204030204" pitchFamily="34" charset="0"/>
              </a:rPr>
              <a:t>Q&amp;A</a:t>
            </a:r>
          </a:p>
          <a:p>
            <a:pPr marL="628650" lvl="1" indent="-171450" algn="just">
              <a:buFont typeface="Arial" panose="020B0604020202020204" pitchFamily="34" charset="0"/>
              <a:buChar char="•"/>
            </a:pPr>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3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11:15 - 11:30 (CET) Short break</a:t>
            </a:r>
          </a:p>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42684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00819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1" algn="just"/>
            <a:r>
              <a:rPr lang="en-US" sz="4400">
                <a:solidFill>
                  <a:schemeClr val="accent5"/>
                </a:solidFill>
                <a:effectLst/>
                <a:latin typeface="Calibri" panose="020F0502020204030204" pitchFamily="34" charset="0"/>
                <a:ea typeface="Times New Roman" panose="02020603050405020304" pitchFamily="18" charset="0"/>
                <a:cs typeface="Calibri" panose="020F0502020204030204" pitchFamily="34" charset="0"/>
              </a:rPr>
              <a:t>Transitional period (CBAM)</a:t>
            </a:r>
          </a:p>
          <a:p>
            <a:pPr algn="just"/>
            <a:endParaRPr lang="en-US" sz="1300">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 name="Tabella 2">
            <a:extLst>
              <a:ext uri="{FF2B5EF4-FFF2-40B4-BE49-F238E27FC236}">
                <a16:creationId xmlns:a16="http://schemas.microsoft.com/office/drawing/2014/main" id="{B1B8D5A1-B556-4E5B-9C16-C18104D56468}"/>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spTree>
    <p:extLst>
      <p:ext uri="{BB962C8B-B14F-4D97-AF65-F5344CB8AC3E}">
        <p14:creationId xmlns:p14="http://schemas.microsoft.com/office/powerpoint/2010/main" val="31900112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1171576" y="2244996"/>
            <a:ext cx="10390884"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r>
              <a:rPr lang="en-US" sz="1300" kern="100" dirty="0">
                <a:effectLst/>
                <a:latin typeface="Calibri" panose="020F0502020204030204" pitchFamily="34" charset="0"/>
                <a:ea typeface="Aptos" panose="020B0004020202020204" pitchFamily="34" charset="0"/>
                <a:cs typeface="Calibri" panose="020F0502020204030204" pitchFamily="34" charset="0"/>
              </a:rPr>
              <a:t> </a:t>
            </a:r>
            <a:endParaRPr lang="it-IT" sz="13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300" kern="100" dirty="0">
                <a:effectLst/>
                <a:latin typeface="Calibri" panose="020F0502020204030204" pitchFamily="34" charset="0"/>
                <a:ea typeface="Aptos" panose="020B0004020202020204" pitchFamily="34" charset="0"/>
                <a:cs typeface="Calibri" panose="020F0502020204030204" pitchFamily="34" charset="0"/>
              </a:rPr>
              <a:t>To address the increased risks of carbon leakage, Regulation (</a:t>
            </a:r>
            <a:r>
              <a:rPr lang="en-US" sz="1300" kern="100" dirty="0">
                <a:latin typeface="Calibri" panose="020F0502020204030204" pitchFamily="34" charset="0"/>
                <a:ea typeface="Aptos" panose="020B0004020202020204" pitchFamily="34" charset="0"/>
                <a:cs typeface="Calibri" panose="020F0502020204030204" pitchFamily="34" charset="0"/>
              </a:rPr>
              <a:t>EU</a:t>
            </a:r>
            <a:r>
              <a:rPr lang="en-US" sz="1300" kern="100" dirty="0">
                <a:effectLst/>
                <a:latin typeface="Calibri" panose="020F0502020204030204" pitchFamily="34" charset="0"/>
                <a:ea typeface="Aptos" panose="020B0004020202020204" pitchFamily="34" charset="0"/>
                <a:cs typeface="Calibri" panose="020F0502020204030204" pitchFamily="34" charset="0"/>
              </a:rPr>
              <a:t>) 2023/956 of the European </a:t>
            </a:r>
            <a:r>
              <a:rPr lang="en-US" sz="1300" kern="100" dirty="0">
                <a:latin typeface="Calibri" panose="020F0502020204030204" pitchFamily="34" charset="0"/>
                <a:ea typeface="Aptos" panose="020B0004020202020204" pitchFamily="34" charset="0"/>
                <a:cs typeface="Calibri" panose="020F0502020204030204" pitchFamily="34" charset="0"/>
              </a:rPr>
              <a:t>P</a:t>
            </a:r>
            <a:r>
              <a:rPr lang="en-US" sz="1300" kern="100" dirty="0">
                <a:effectLst/>
                <a:latin typeface="Calibri" panose="020F0502020204030204" pitchFamily="34" charset="0"/>
                <a:ea typeface="Aptos" panose="020B0004020202020204" pitchFamily="34" charset="0"/>
                <a:cs typeface="Calibri" panose="020F0502020204030204" pitchFamily="34" charset="0"/>
              </a:rPr>
              <a:t>arliament and the Council introduced a carbon border adjustment mechanism (CBAM).</a:t>
            </a:r>
          </a:p>
          <a:p>
            <a:pPr algn="just"/>
            <a:endParaRPr lang="it-IT" sz="13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300" kern="100" dirty="0">
                <a:effectLst/>
                <a:latin typeface="Calibri" panose="020F0502020204030204" pitchFamily="34" charset="0"/>
                <a:ea typeface="Aptos" panose="020B0004020202020204" pitchFamily="34" charset="0"/>
                <a:cs typeface="Calibri" panose="020F0502020204030204" pitchFamily="34" charset="0"/>
              </a:rPr>
              <a:t> </a:t>
            </a:r>
            <a:endParaRPr lang="en-US" sz="1300" dirty="0">
              <a:solidFill>
                <a:srgbClr val="000000"/>
              </a:solidFill>
              <a:latin typeface="Calibri" panose="020F0502020204030204" pitchFamily="34" charset="0"/>
              <a:cs typeface="Calibri" panose="020F0502020204030204" pitchFamily="34" charset="0"/>
            </a:endParaRPr>
          </a:p>
          <a:p>
            <a:pPr algn="just">
              <a:lnSpc>
                <a:spcPts val="1699"/>
              </a:lnSpc>
            </a:pPr>
            <a:r>
              <a:rPr lang="en-US" sz="1300" dirty="0">
                <a:solidFill>
                  <a:srgbClr val="000000"/>
                </a:solidFill>
                <a:latin typeface="Calibri" panose="020F0502020204030204" pitchFamily="34" charset="0"/>
                <a:cs typeface="Calibri" panose="020F0502020204030204" pitchFamily="34" charset="0"/>
              </a:rPr>
              <a:t>The mechanism is the tool chosen by the European Commission to establish a fair price for carbon emitted during the production of goods with high carbon intensity entering the EU. It aims to encourage cleaner industrial production in countries outside the EU. The mechanism ensures that the carbon price of imports is equivalent to the carbon price of European production. If a price has been paid for carbon emissions generated in the production of imported goods in the EU, this price is considered in defining the obligations outlined by the Regulation.</a:t>
            </a:r>
          </a:p>
          <a:p>
            <a:pPr algn="just">
              <a:lnSpc>
                <a:spcPts val="1699"/>
              </a:lnSpc>
            </a:pPr>
            <a:endParaRPr lang="en-US" sz="1300" dirty="0">
              <a:solidFill>
                <a:srgbClr val="000000"/>
              </a:solidFill>
              <a:latin typeface="Calibri" panose="020F0502020204030204" pitchFamily="34" charset="0"/>
              <a:cs typeface="Calibri" panose="020F0502020204030204" pitchFamily="34" charset="0"/>
            </a:endParaRPr>
          </a:p>
          <a:p>
            <a:pPr algn="just">
              <a:lnSpc>
                <a:spcPts val="1699"/>
              </a:lnSpc>
            </a:pPr>
            <a:r>
              <a:rPr lang="en-US" sz="1300" dirty="0">
                <a:solidFill>
                  <a:srgbClr val="000000"/>
                </a:solidFill>
                <a:latin typeface="Calibri" panose="020F0502020204030204" pitchFamily="34" charset="0"/>
                <a:cs typeface="Calibri" panose="020F0502020204030204" pitchFamily="34" charset="0"/>
              </a:rPr>
              <a:t>The Council and the European Parliament have agreed on a gradual introduction of CBAM, with a transitional period of 27 months (01/10/23 - 31/12/2025), and the CBAM regulation becoming fully effective from 2026. Starting in 2026, importers of goods covered by CBAM (cement, aluminum, fertilizers, electricity, hydrogen, iron and steel, along with some precursors and derivatives) will be required to surrender CBAM certificates equivalent to the embedded emissions of the imported products specified in the Regulation.</a:t>
            </a:r>
          </a:p>
        </p:txBody>
      </p:sp>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latin typeface="Calibri" panose="020F0502020204030204" pitchFamily="34" charset="0"/>
                <a:ea typeface="Times New Roman" panose="02020603050405020304" pitchFamily="18" charset="0"/>
                <a:cs typeface="Calibri" panose="020F0502020204030204" pitchFamily="34" charset="0"/>
              </a:rPr>
              <a:t>EU CBAM</a:t>
            </a:r>
            <a:endPar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SNAPSHOT</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Freeform 5">
            <a:extLst>
              <a:ext uri="{FF2B5EF4-FFF2-40B4-BE49-F238E27FC236}">
                <a16:creationId xmlns:a16="http://schemas.microsoft.com/office/drawing/2014/main" id="{3723F19A-3AEB-D837-E22E-59AE75AE960B}"/>
              </a:ext>
            </a:extLst>
          </p:cNvPr>
          <p:cNvSpPr/>
          <p:nvPr/>
        </p:nvSpPr>
        <p:spPr>
          <a:xfrm>
            <a:off x="358079" y="2345857"/>
            <a:ext cx="507912" cy="553583"/>
          </a:xfrm>
          <a:custGeom>
            <a:avLst/>
            <a:gdLst/>
            <a:ahLst/>
            <a:cxnLst/>
            <a:rect l="l" t="t" r="r" b="b"/>
            <a:pathLst>
              <a:path w="507912" h="553583">
                <a:moveTo>
                  <a:pt x="0" y="0"/>
                </a:moveTo>
                <a:lnTo>
                  <a:pt x="507912" y="0"/>
                </a:lnTo>
                <a:lnTo>
                  <a:pt x="507912" y="553582"/>
                </a:lnTo>
                <a:lnTo>
                  <a:pt x="0" y="55358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4" name="Freeform 6">
            <a:extLst>
              <a:ext uri="{FF2B5EF4-FFF2-40B4-BE49-F238E27FC236}">
                <a16:creationId xmlns:a16="http://schemas.microsoft.com/office/drawing/2014/main" id="{7ADCFBFB-B01B-8DEA-5BE3-73081AE7F478}"/>
              </a:ext>
            </a:extLst>
          </p:cNvPr>
          <p:cNvSpPr/>
          <p:nvPr/>
        </p:nvSpPr>
        <p:spPr>
          <a:xfrm rot="4602381">
            <a:off x="387938" y="3176405"/>
            <a:ext cx="476766" cy="661028"/>
          </a:xfrm>
          <a:custGeom>
            <a:avLst/>
            <a:gdLst/>
            <a:ahLst/>
            <a:cxnLst/>
            <a:rect l="l" t="t" r="r" b="b"/>
            <a:pathLst>
              <a:path w="476766" h="661028">
                <a:moveTo>
                  <a:pt x="0" y="0"/>
                </a:moveTo>
                <a:lnTo>
                  <a:pt x="476766" y="0"/>
                </a:lnTo>
                <a:lnTo>
                  <a:pt x="476766" y="661027"/>
                </a:lnTo>
                <a:lnTo>
                  <a:pt x="0" y="6610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it-IT"/>
          </a:p>
        </p:txBody>
      </p:sp>
      <p:sp>
        <p:nvSpPr>
          <p:cNvPr id="9" name="Freeform 7">
            <a:extLst>
              <a:ext uri="{FF2B5EF4-FFF2-40B4-BE49-F238E27FC236}">
                <a16:creationId xmlns:a16="http://schemas.microsoft.com/office/drawing/2014/main" id="{ABEE3B22-40CD-41CC-60E6-8E52644FCA31}"/>
              </a:ext>
            </a:extLst>
          </p:cNvPr>
          <p:cNvSpPr/>
          <p:nvPr/>
        </p:nvSpPr>
        <p:spPr>
          <a:xfrm>
            <a:off x="303453" y="4121189"/>
            <a:ext cx="702888" cy="680044"/>
          </a:xfrm>
          <a:custGeom>
            <a:avLst/>
            <a:gdLst/>
            <a:ahLst/>
            <a:cxnLst/>
            <a:rect l="l" t="t" r="r" b="b"/>
            <a:pathLst>
              <a:path w="702888" h="680044">
                <a:moveTo>
                  <a:pt x="0" y="0"/>
                </a:moveTo>
                <a:lnTo>
                  <a:pt x="702888" y="0"/>
                </a:lnTo>
                <a:lnTo>
                  <a:pt x="702888" y="680044"/>
                </a:lnTo>
                <a:lnTo>
                  <a:pt x="0" y="68004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it-IT"/>
          </a:p>
        </p:txBody>
      </p:sp>
    </p:spTree>
    <p:extLst>
      <p:ext uri="{BB962C8B-B14F-4D97-AF65-F5344CB8AC3E}">
        <p14:creationId xmlns:p14="http://schemas.microsoft.com/office/powerpoint/2010/main" val="17871774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317393" y="2317343"/>
            <a:ext cx="3540231"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600"/>
              </a:lnSpc>
            </a:pPr>
            <a:r>
              <a:rPr lang="en-US" sz="1400" dirty="0">
                <a:solidFill>
                  <a:srgbClr val="000000"/>
                </a:solidFill>
              </a:rPr>
              <a:t>CBAM aims to:</a:t>
            </a:r>
          </a:p>
          <a:p>
            <a:pPr algn="just">
              <a:lnSpc>
                <a:spcPts val="1600"/>
              </a:lnSpc>
            </a:pPr>
            <a:endParaRPr lang="en-US" sz="1400" dirty="0">
              <a:solidFill>
                <a:srgbClr val="000000"/>
              </a:solidFill>
            </a:endParaRPr>
          </a:p>
          <a:p>
            <a:pPr marL="345441" lvl="1" indent="-172721" algn="just">
              <a:lnSpc>
                <a:spcPts val="1600"/>
              </a:lnSpc>
              <a:buFont typeface="Arial"/>
              <a:buChar char="•"/>
            </a:pPr>
            <a:r>
              <a:rPr lang="en-US" sz="1400" dirty="0">
                <a:solidFill>
                  <a:srgbClr val="000000"/>
                </a:solidFill>
              </a:rPr>
              <a:t>Address greenhouse gas emissions associated with certain imported goods.</a:t>
            </a:r>
          </a:p>
          <a:p>
            <a:pPr marL="345441" lvl="1" indent="-172721" algn="just">
              <a:lnSpc>
                <a:spcPts val="1600"/>
              </a:lnSpc>
              <a:buFont typeface="Arial"/>
              <a:buChar char="•"/>
            </a:pPr>
            <a:r>
              <a:rPr lang="en-US" sz="1400" dirty="0">
                <a:solidFill>
                  <a:srgbClr val="000000"/>
                </a:solidFill>
              </a:rPr>
              <a:t>Prevent carbon leakage.</a:t>
            </a:r>
          </a:p>
          <a:p>
            <a:pPr marL="345441" lvl="1" indent="-172721" algn="just">
              <a:lnSpc>
                <a:spcPts val="1600"/>
              </a:lnSpc>
              <a:buFont typeface="Arial"/>
              <a:buChar char="•"/>
            </a:pPr>
            <a:r>
              <a:rPr lang="en-US" sz="1400" dirty="0">
                <a:solidFill>
                  <a:srgbClr val="000000"/>
                </a:solidFill>
              </a:rPr>
              <a:t>Reduce global carbon emissions.</a:t>
            </a:r>
          </a:p>
          <a:p>
            <a:pPr marL="345441" lvl="1" indent="-172721" algn="just">
              <a:lnSpc>
                <a:spcPts val="1600"/>
              </a:lnSpc>
              <a:buFont typeface="Arial"/>
              <a:buChar char="•"/>
            </a:pPr>
            <a:r>
              <a:rPr lang="en-US" sz="1400" dirty="0">
                <a:solidFill>
                  <a:srgbClr val="000000"/>
                </a:solidFill>
              </a:rPr>
              <a:t>Support the goals of the Paris Agreement.</a:t>
            </a:r>
          </a:p>
          <a:p>
            <a:pPr marL="345441" lvl="1" indent="-172721" algn="just">
              <a:lnSpc>
                <a:spcPts val="1600"/>
              </a:lnSpc>
              <a:buFont typeface="Arial"/>
              <a:buChar char="•"/>
            </a:pPr>
            <a:r>
              <a:rPr lang="en-US" sz="1400" dirty="0">
                <a:solidFill>
                  <a:srgbClr val="000000"/>
                </a:solidFill>
              </a:rPr>
              <a:t>Ensure that all sectors of the economy contribute to achieving emission reductions outlined in Regulation (EU) No. 1119/2021.</a:t>
            </a:r>
          </a:p>
        </p:txBody>
      </p:sp>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SNAPSHOT</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0" name="Freeform 5">
            <a:extLst>
              <a:ext uri="{FF2B5EF4-FFF2-40B4-BE49-F238E27FC236}">
                <a16:creationId xmlns:a16="http://schemas.microsoft.com/office/drawing/2014/main" id="{42654031-6899-8BC0-F3F5-B2CC6D9B15AB}"/>
              </a:ext>
            </a:extLst>
          </p:cNvPr>
          <p:cNvSpPr/>
          <p:nvPr/>
        </p:nvSpPr>
        <p:spPr>
          <a:xfrm>
            <a:off x="4020770" y="1794464"/>
            <a:ext cx="7631704" cy="3685802"/>
          </a:xfrm>
          <a:custGeom>
            <a:avLst/>
            <a:gdLst/>
            <a:ahLst/>
            <a:cxnLst/>
            <a:rect l="l" t="t" r="r" b="b"/>
            <a:pathLst>
              <a:path w="7631704" h="3685802">
                <a:moveTo>
                  <a:pt x="0" y="0"/>
                </a:moveTo>
                <a:lnTo>
                  <a:pt x="7631704" y="0"/>
                </a:lnTo>
                <a:lnTo>
                  <a:pt x="7631704" y="3685802"/>
                </a:lnTo>
                <a:lnTo>
                  <a:pt x="0" y="3685802"/>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10176388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317393" y="2317343"/>
            <a:ext cx="7382781"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487"/>
              </a:lnSpc>
            </a:pPr>
            <a:r>
              <a:rPr lang="en-US" sz="1400" spc="-9" dirty="0">
                <a:solidFill>
                  <a:srgbClr val="000000"/>
                </a:solidFill>
              </a:rPr>
              <a:t>The regulation covers goods from various sectors such as:</a:t>
            </a:r>
          </a:p>
          <a:p>
            <a:pPr marL="345439" lvl="1" indent="-172720" algn="just">
              <a:lnSpc>
                <a:spcPts val="1487"/>
              </a:lnSpc>
              <a:buFont typeface="Arial"/>
              <a:buChar char="•"/>
            </a:pPr>
            <a:r>
              <a:rPr lang="en-US" sz="1400" spc="-9" dirty="0">
                <a:solidFill>
                  <a:srgbClr val="000000"/>
                </a:solidFill>
              </a:rPr>
              <a:t>electricity, </a:t>
            </a:r>
          </a:p>
          <a:p>
            <a:pPr marL="345439" lvl="1" indent="-172720" algn="just">
              <a:lnSpc>
                <a:spcPts val="1487"/>
              </a:lnSpc>
              <a:buFont typeface="Arial"/>
              <a:buChar char="•"/>
            </a:pPr>
            <a:r>
              <a:rPr lang="en-US" sz="1400" spc="-9" dirty="0">
                <a:solidFill>
                  <a:srgbClr val="000000"/>
                </a:solidFill>
              </a:rPr>
              <a:t>steel, </a:t>
            </a:r>
          </a:p>
          <a:p>
            <a:pPr marL="345439" lvl="1" indent="-172720" algn="just">
              <a:lnSpc>
                <a:spcPts val="1487"/>
              </a:lnSpc>
              <a:buFont typeface="Arial"/>
              <a:buChar char="•"/>
            </a:pPr>
            <a:r>
              <a:rPr lang="en-US" sz="1400" spc="-9" dirty="0">
                <a:solidFill>
                  <a:srgbClr val="000000"/>
                </a:solidFill>
              </a:rPr>
              <a:t>cement, </a:t>
            </a:r>
          </a:p>
          <a:p>
            <a:pPr marL="345439" lvl="1" indent="-172720" algn="just">
              <a:lnSpc>
                <a:spcPts val="1487"/>
              </a:lnSpc>
              <a:buFont typeface="Arial"/>
              <a:buChar char="•"/>
            </a:pPr>
            <a:r>
              <a:rPr lang="en-US" sz="1400" spc="-9" dirty="0" err="1">
                <a:solidFill>
                  <a:srgbClr val="000000"/>
                </a:solidFill>
              </a:rPr>
              <a:t>aluminium</a:t>
            </a:r>
            <a:r>
              <a:rPr lang="en-US" sz="1400" spc="-9" dirty="0">
                <a:solidFill>
                  <a:srgbClr val="000000"/>
                </a:solidFill>
              </a:rPr>
              <a:t>, </a:t>
            </a:r>
          </a:p>
          <a:p>
            <a:pPr marL="345439" lvl="1" indent="-172720" algn="just">
              <a:lnSpc>
                <a:spcPts val="1487"/>
              </a:lnSpc>
              <a:buFont typeface="Arial"/>
              <a:buChar char="•"/>
            </a:pPr>
            <a:r>
              <a:rPr lang="en-US" sz="1400" spc="-9" dirty="0">
                <a:solidFill>
                  <a:srgbClr val="000000"/>
                </a:solidFill>
              </a:rPr>
              <a:t>fertilizers, and </a:t>
            </a:r>
          </a:p>
          <a:p>
            <a:pPr marL="345439" lvl="1" indent="-172720" algn="just">
              <a:lnSpc>
                <a:spcPts val="1487"/>
              </a:lnSpc>
              <a:buFont typeface="Arial"/>
              <a:buChar char="•"/>
            </a:pPr>
            <a:r>
              <a:rPr lang="en-US" sz="1400" spc="-9" dirty="0">
                <a:solidFill>
                  <a:srgbClr val="000000"/>
                </a:solidFill>
              </a:rPr>
              <a:t>certain organic chemicals and polymers. </a:t>
            </a:r>
          </a:p>
          <a:p>
            <a:pPr algn="just">
              <a:lnSpc>
                <a:spcPts val="1487"/>
              </a:lnSpc>
            </a:pPr>
            <a:endParaRPr lang="en-US" sz="1400" spc="-9" dirty="0">
              <a:solidFill>
                <a:srgbClr val="000000"/>
              </a:solidFill>
            </a:endParaRPr>
          </a:p>
          <a:p>
            <a:pPr algn="just">
              <a:lnSpc>
                <a:spcPts val="1487"/>
              </a:lnSpc>
            </a:pPr>
            <a:r>
              <a:rPr lang="en-US" sz="1400" spc="-9" dirty="0">
                <a:solidFill>
                  <a:srgbClr val="000000"/>
                </a:solidFill>
              </a:rPr>
              <a:t>These sectors were chosen based on their significant greenhouse gas emissions and the risk of carbon leakage in EU ETS sectors. </a:t>
            </a:r>
          </a:p>
          <a:p>
            <a:pPr algn="just">
              <a:lnSpc>
                <a:spcPts val="1487"/>
              </a:lnSpc>
            </a:pPr>
            <a:endParaRPr lang="en-US" sz="1400" spc="-9" dirty="0">
              <a:solidFill>
                <a:srgbClr val="000000"/>
              </a:solidFill>
            </a:endParaRPr>
          </a:p>
          <a:p>
            <a:pPr algn="just">
              <a:lnSpc>
                <a:spcPts val="1487"/>
              </a:lnSpc>
            </a:pPr>
            <a:r>
              <a:rPr lang="en-US" sz="1400" spc="-9" dirty="0">
                <a:solidFill>
                  <a:srgbClr val="000000"/>
                </a:solidFill>
              </a:rPr>
              <a:t>The selection criteria aimed to balance product coverage while minimizing complexity and administrative burden.</a:t>
            </a:r>
          </a:p>
          <a:p>
            <a:pPr algn="just">
              <a:lnSpc>
                <a:spcPts val="1487"/>
              </a:lnSpc>
            </a:pPr>
            <a:endParaRPr lang="en-US" sz="1400" spc="-9" dirty="0">
              <a:solidFill>
                <a:srgbClr val="000000"/>
              </a:solidFill>
            </a:endParaRPr>
          </a:p>
          <a:p>
            <a:pPr algn="just">
              <a:lnSpc>
                <a:spcPts val="1487"/>
              </a:lnSpc>
            </a:pPr>
            <a:r>
              <a:rPr lang="en-US" sz="1400" spc="-9" dirty="0">
                <a:solidFill>
                  <a:srgbClr val="000000"/>
                </a:solidFill>
              </a:rPr>
              <a:t>Some sectors, like organic chemicals, are excluded due to technical limitations in measuring embedded emissions of imported goods.</a:t>
            </a:r>
          </a:p>
          <a:p>
            <a:pPr algn="just">
              <a:lnSpc>
                <a:spcPts val="1487"/>
              </a:lnSpc>
            </a:pPr>
            <a:endParaRPr lang="en-US" sz="1400" spc="-9" dirty="0">
              <a:solidFill>
                <a:srgbClr val="000000"/>
              </a:solidFill>
            </a:endParaRPr>
          </a:p>
          <a:p>
            <a:pPr algn="just">
              <a:lnSpc>
                <a:spcPts val="1487"/>
              </a:lnSpc>
            </a:pPr>
            <a:r>
              <a:rPr lang="en-US" sz="1400" spc="-9" dirty="0">
                <a:solidFill>
                  <a:srgbClr val="000000"/>
                </a:solidFill>
              </a:rPr>
              <a:t>The regulation also includes a de minimis provision that specifies limited cases where the obligations of the regulation do not apply. This provision is included to avoid excessive administrative burden on competent national administrations and importers. However, this provision does not affect the application of provisions under Union or national law that are necessary to ensure compliance with the obligations under the regulation, including customs legislation and the prevention of fraud.</a:t>
            </a:r>
            <a:endParaRPr lang="en-US" sz="1400" dirty="0">
              <a:solidFill>
                <a:srgbClr val="000000"/>
              </a:solidFill>
            </a:endParaRPr>
          </a:p>
        </p:txBody>
      </p:sp>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GOODS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 name="Group 5">
            <a:extLst>
              <a:ext uri="{FF2B5EF4-FFF2-40B4-BE49-F238E27FC236}">
                <a16:creationId xmlns:a16="http://schemas.microsoft.com/office/drawing/2014/main" id="{D9838683-2711-3988-F889-0BCC5F073823}"/>
              </a:ext>
            </a:extLst>
          </p:cNvPr>
          <p:cNvGrpSpPr/>
          <p:nvPr/>
        </p:nvGrpSpPr>
        <p:grpSpPr>
          <a:xfrm>
            <a:off x="7848455" y="543180"/>
            <a:ext cx="4038407" cy="5554705"/>
            <a:chOff x="0" y="0"/>
            <a:chExt cx="1595420" cy="1565351"/>
          </a:xfrm>
        </p:grpSpPr>
        <p:sp>
          <p:nvSpPr>
            <p:cNvPr id="4" name="Freeform 6">
              <a:extLst>
                <a:ext uri="{FF2B5EF4-FFF2-40B4-BE49-F238E27FC236}">
                  <a16:creationId xmlns:a16="http://schemas.microsoft.com/office/drawing/2014/main" id="{C7438E36-B40C-44ED-765A-3008C8A4BE02}"/>
                </a:ext>
              </a:extLst>
            </p:cNvPr>
            <p:cNvSpPr/>
            <p:nvPr/>
          </p:nvSpPr>
          <p:spPr>
            <a:xfrm>
              <a:off x="0" y="0"/>
              <a:ext cx="1595420" cy="1565351"/>
            </a:xfrm>
            <a:custGeom>
              <a:avLst/>
              <a:gdLst/>
              <a:ahLst/>
              <a:cxnLst/>
              <a:rect l="l" t="t" r="r" b="b"/>
              <a:pathLst>
                <a:path w="1595420" h="1565351">
                  <a:moveTo>
                    <a:pt x="0" y="0"/>
                  </a:moveTo>
                  <a:lnTo>
                    <a:pt x="1595420" y="0"/>
                  </a:lnTo>
                  <a:lnTo>
                    <a:pt x="1595420" y="1565351"/>
                  </a:lnTo>
                  <a:lnTo>
                    <a:pt x="0" y="1565351"/>
                  </a:lnTo>
                  <a:close/>
                </a:path>
              </a:pathLst>
            </a:custGeom>
            <a:solidFill>
              <a:srgbClr val="000894"/>
            </a:solidFill>
          </p:spPr>
          <p:txBody>
            <a:bodyPr/>
            <a:lstStyle/>
            <a:p>
              <a:endParaRPr lang="it-IT"/>
            </a:p>
          </p:txBody>
        </p:sp>
        <p:sp>
          <p:nvSpPr>
            <p:cNvPr id="9" name="TextBox 7">
              <a:extLst>
                <a:ext uri="{FF2B5EF4-FFF2-40B4-BE49-F238E27FC236}">
                  <a16:creationId xmlns:a16="http://schemas.microsoft.com/office/drawing/2014/main" id="{41D077AA-ABE0-9021-13EB-03E1783CE39D}"/>
                </a:ext>
              </a:extLst>
            </p:cNvPr>
            <p:cNvSpPr txBox="1"/>
            <p:nvPr/>
          </p:nvSpPr>
          <p:spPr>
            <a:xfrm>
              <a:off x="0" y="19050"/>
              <a:ext cx="1595420" cy="1546301"/>
            </a:xfrm>
            <a:prstGeom prst="rect">
              <a:avLst/>
            </a:prstGeom>
          </p:spPr>
          <p:txBody>
            <a:bodyPr lIns="50800" tIns="50800" rIns="50800" bIns="50800" rtlCol="0" anchor="ctr"/>
            <a:lstStyle/>
            <a:p>
              <a:pPr algn="ctr">
                <a:lnSpc>
                  <a:spcPts val="1286"/>
                </a:lnSpc>
              </a:pPr>
              <a:endParaRPr/>
            </a:p>
          </p:txBody>
        </p:sp>
      </p:grpSp>
      <p:sp>
        <p:nvSpPr>
          <p:cNvPr id="14" name="TextBox 8">
            <a:extLst>
              <a:ext uri="{FF2B5EF4-FFF2-40B4-BE49-F238E27FC236}">
                <a16:creationId xmlns:a16="http://schemas.microsoft.com/office/drawing/2014/main" id="{4A602277-B1B5-099D-F198-886161338DFC}"/>
              </a:ext>
            </a:extLst>
          </p:cNvPr>
          <p:cNvSpPr txBox="1"/>
          <p:nvPr/>
        </p:nvSpPr>
        <p:spPr>
          <a:xfrm>
            <a:off x="7993551" y="760115"/>
            <a:ext cx="3745030" cy="5350054"/>
          </a:xfrm>
          <a:prstGeom prst="rect">
            <a:avLst/>
          </a:prstGeom>
        </p:spPr>
        <p:txBody>
          <a:bodyPr lIns="0" tIns="0" rIns="0" bIns="0" rtlCol="0" anchor="t">
            <a:spAutoFit/>
          </a:bodyPr>
          <a:lstStyle/>
          <a:p>
            <a:pPr algn="just">
              <a:lnSpc>
                <a:spcPts val="1309"/>
              </a:lnSpc>
            </a:pPr>
            <a:r>
              <a:rPr lang="en-US" sz="1400" i="1" spc="-8" dirty="0">
                <a:solidFill>
                  <a:srgbClr val="FFFFFF"/>
                </a:solidFill>
              </a:rPr>
              <a:t>Existing mechanisms for addressing the risk of carbon leakage in sectors or subsectors where such risk exists consist of the transitional free allocation of EU ETS allowances and financial measures to compensate for indirect emission costs incurred from greenhouse gas emission costs passed on in electricity prices. Those mechanisms are set out in Article 10a and 10b of Directive 2003/87/EC, respectively. </a:t>
            </a:r>
          </a:p>
          <a:p>
            <a:pPr algn="just">
              <a:lnSpc>
                <a:spcPts val="1309"/>
              </a:lnSpc>
            </a:pPr>
            <a:r>
              <a:rPr lang="en-US" sz="1400" i="1" spc="-8" dirty="0">
                <a:solidFill>
                  <a:srgbClr val="FFFFFF"/>
                </a:solidFill>
              </a:rPr>
              <a:t>The free allocation of EU ETS allowances at the level of best performers has been a policy instrument for certain industrial sectors to address the risk of carbon leakage. However, compared to full auctioning, such free allocation weakens the price signal that the system provides and thus affects the incentives for investment into further reducing greenhouse gas emissions. The CBAM seeks to replace those existing mechanisms by addressing the risk of carbon leakage in a different way, namely by ensuring equivalent carbon pricing for imports and domestic products. </a:t>
            </a:r>
          </a:p>
          <a:p>
            <a:pPr algn="just">
              <a:lnSpc>
                <a:spcPts val="1309"/>
              </a:lnSpc>
            </a:pPr>
            <a:r>
              <a:rPr lang="en-US" sz="1400" i="1" spc="-8" dirty="0">
                <a:solidFill>
                  <a:srgbClr val="FFFFFF"/>
                </a:solidFill>
              </a:rPr>
              <a:t>To ensure a gradual transition from the current system of free allowances to the CBAM, the CBAM should be progressively phased in while free allowances in sectors covered by the CBAM are phased out. The combined and transitional application of EU ETS allowances allocated free of charge and of the CBAM should in no case result in more favorable treatment for Union goods compared to goods imported into the customs territory of the Union.</a:t>
            </a:r>
          </a:p>
          <a:p>
            <a:pPr>
              <a:lnSpc>
                <a:spcPts val="1383"/>
              </a:lnSpc>
            </a:pPr>
            <a:endParaRPr lang="en-US" sz="1400" i="1" spc="-8" dirty="0">
              <a:solidFill>
                <a:srgbClr val="FFFFFF"/>
              </a:solidFill>
            </a:endParaRPr>
          </a:p>
        </p:txBody>
      </p:sp>
    </p:spTree>
    <p:extLst>
      <p:ext uri="{BB962C8B-B14F-4D97-AF65-F5344CB8AC3E}">
        <p14:creationId xmlns:p14="http://schemas.microsoft.com/office/powerpoint/2010/main" val="22295018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160230" y="2345918"/>
            <a:ext cx="11384070"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345439" lvl="1" indent="-172720" algn="just">
              <a:lnSpc>
                <a:spcPts val="1599"/>
              </a:lnSpc>
              <a:buFont typeface="Arial"/>
              <a:buChar char="•"/>
            </a:pPr>
            <a:r>
              <a:rPr lang="en-US" sz="1400" dirty="0">
                <a:solidFill>
                  <a:srgbClr val="000000"/>
                </a:solidFill>
              </a:rPr>
              <a:t>The import of goods under CBAM within the EU, shall be performed by an Authorized CBAM declarant, or an appointed indirect representative.</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Authorized CBAM declarants must provide a CBAM declaration for every imported product. This declaration encompasses details such as the goods' type, quantity, country of origin, actual emissions or default values, and the carbon price paid in the originating country.</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The calculation of embedded emissions in goods follows the methods outlined in the Regulation.</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Accredited verifiers are responsible for verifying embedded emissions. </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The authorized CBAM declarant is responsible for maintaining records of the necessary information to calculate embedded emissions. Additionally, they have the option to request a reduction in the number of CBAM certificates to be surrendered, considering the carbon price already paid in the country of origin for the declared embedded emissions.</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The documentation's information must be certified by an independent person, separate from the authorized CBAM declarant and the authorities of the country of origin. The Commission has the authority to adopt implementing acts that address the conversion of the yearly average carbon price, into a corresponding reduction of the required number of CBAM certificates to be surrendered.</a:t>
            </a:r>
          </a:p>
          <a:p>
            <a:pPr algn="just">
              <a:lnSpc>
                <a:spcPts val="1599"/>
              </a:lnSpc>
            </a:pPr>
            <a:endParaRPr lang="en-US" sz="1400" dirty="0">
              <a:solidFill>
                <a:srgbClr val="000000"/>
              </a:solidFill>
            </a:endParaRPr>
          </a:p>
          <a:p>
            <a:pPr marL="345439" lvl="1" indent="-172720" algn="just">
              <a:lnSpc>
                <a:spcPts val="1599"/>
              </a:lnSpc>
              <a:buFont typeface="Arial"/>
              <a:buChar char="•"/>
            </a:pPr>
            <a:r>
              <a:rPr lang="en-US" sz="1400" dirty="0">
                <a:solidFill>
                  <a:srgbClr val="000000"/>
                </a:solidFill>
              </a:rPr>
              <a:t>To be registered in the CBAM registry, an operator from a third country can submit details regarding both the operator and the installation: name, address and contact information of the operator, location of each installation and the main economic activity of the installation. The Commission will then register the information in the CBAM registry.</a:t>
            </a:r>
          </a:p>
        </p:txBody>
      </p:sp>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DECLARATIONS AND PROCESS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0530620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ROLL-OUT | LOGISTIC TIME-LINE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0" name="Freeform 4">
            <a:extLst>
              <a:ext uri="{FF2B5EF4-FFF2-40B4-BE49-F238E27FC236}">
                <a16:creationId xmlns:a16="http://schemas.microsoft.com/office/drawing/2014/main" id="{429CF32D-8191-1131-36B1-E00DF4AA8B81}"/>
              </a:ext>
            </a:extLst>
          </p:cNvPr>
          <p:cNvSpPr/>
          <p:nvPr/>
        </p:nvSpPr>
        <p:spPr>
          <a:xfrm>
            <a:off x="3059035" y="1474468"/>
            <a:ext cx="6265192" cy="4456023"/>
          </a:xfrm>
          <a:custGeom>
            <a:avLst/>
            <a:gdLst/>
            <a:ahLst/>
            <a:cxnLst/>
            <a:rect l="l" t="t" r="r" b="b"/>
            <a:pathLst>
              <a:path w="6265192" h="4456023">
                <a:moveTo>
                  <a:pt x="0" y="0"/>
                </a:moveTo>
                <a:lnTo>
                  <a:pt x="6265192" y="0"/>
                </a:lnTo>
                <a:lnTo>
                  <a:pt x="6265192" y="4456023"/>
                </a:lnTo>
                <a:lnTo>
                  <a:pt x="0" y="4456023"/>
                </a:lnTo>
                <a:lnTo>
                  <a:pt x="0" y="0"/>
                </a:lnTo>
                <a:close/>
              </a:path>
            </a:pathLst>
          </a:custGeom>
          <a:blipFill>
            <a:blip r:embed="rId7"/>
            <a:stretch>
              <a:fillRect/>
            </a:stretch>
          </a:blipFill>
        </p:spPr>
        <p:txBody>
          <a:bodyPr/>
          <a:lstStyle/>
          <a:p>
            <a:endParaRPr lang="it-IT"/>
          </a:p>
        </p:txBody>
      </p:sp>
      <p:sp>
        <p:nvSpPr>
          <p:cNvPr id="15" name="Freeform 5">
            <a:extLst>
              <a:ext uri="{FF2B5EF4-FFF2-40B4-BE49-F238E27FC236}">
                <a16:creationId xmlns:a16="http://schemas.microsoft.com/office/drawing/2014/main" id="{53F5EC40-3585-72D6-150B-E9B0D4FE9C11}"/>
              </a:ext>
            </a:extLst>
          </p:cNvPr>
          <p:cNvSpPr/>
          <p:nvPr/>
        </p:nvSpPr>
        <p:spPr>
          <a:xfrm>
            <a:off x="2644547" y="3075990"/>
            <a:ext cx="2872209" cy="3003617"/>
          </a:xfrm>
          <a:custGeom>
            <a:avLst/>
            <a:gdLst/>
            <a:ahLst/>
            <a:cxnLst/>
            <a:rect l="l" t="t" r="r" b="b"/>
            <a:pathLst>
              <a:path w="2872209" h="3003617">
                <a:moveTo>
                  <a:pt x="0" y="0"/>
                </a:moveTo>
                <a:lnTo>
                  <a:pt x="2872209" y="0"/>
                </a:lnTo>
                <a:lnTo>
                  <a:pt x="2872209" y="3003617"/>
                </a:lnTo>
                <a:lnTo>
                  <a:pt x="0" y="300361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it-IT"/>
          </a:p>
        </p:txBody>
      </p:sp>
    </p:spTree>
    <p:extLst>
      <p:ext uri="{BB962C8B-B14F-4D97-AF65-F5344CB8AC3E}">
        <p14:creationId xmlns:p14="http://schemas.microsoft.com/office/powerpoint/2010/main" val="5862867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ROLL-OUT | LOGISTIC TIME-LINE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Freeform 5">
            <a:extLst>
              <a:ext uri="{FF2B5EF4-FFF2-40B4-BE49-F238E27FC236}">
                <a16:creationId xmlns:a16="http://schemas.microsoft.com/office/drawing/2014/main" id="{2406887C-7DBE-2C0F-08E7-47F5A8904560}"/>
              </a:ext>
            </a:extLst>
          </p:cNvPr>
          <p:cNvSpPr/>
          <p:nvPr/>
        </p:nvSpPr>
        <p:spPr>
          <a:xfrm>
            <a:off x="7264749" y="1357312"/>
            <a:ext cx="4008089" cy="3827587"/>
          </a:xfrm>
          <a:custGeom>
            <a:avLst/>
            <a:gdLst/>
            <a:ahLst/>
            <a:cxnLst/>
            <a:rect l="l" t="t" r="r" b="b"/>
            <a:pathLst>
              <a:path w="4048865" h="3853558">
                <a:moveTo>
                  <a:pt x="0" y="0"/>
                </a:moveTo>
                <a:lnTo>
                  <a:pt x="4048865" y="0"/>
                </a:lnTo>
                <a:lnTo>
                  <a:pt x="4048865" y="3853558"/>
                </a:lnTo>
                <a:lnTo>
                  <a:pt x="0" y="3853558"/>
                </a:lnTo>
                <a:lnTo>
                  <a:pt x="0" y="0"/>
                </a:lnTo>
                <a:close/>
              </a:path>
            </a:pathLst>
          </a:custGeom>
          <a:blipFill>
            <a:blip r:embed="rId7"/>
            <a:srcRect/>
            <a:stretch>
              <a:fillRect t="-679" r="-1017"/>
            </a:stretch>
          </a:blipFill>
        </p:spPr>
        <p:txBody>
          <a:bodyPr/>
          <a:lstStyle/>
          <a:p>
            <a:endParaRPr lang="it-IT" dirty="0"/>
          </a:p>
        </p:txBody>
      </p:sp>
      <p:sp>
        <p:nvSpPr>
          <p:cNvPr id="3" name="Title 1">
            <a:extLst>
              <a:ext uri="{FF2B5EF4-FFF2-40B4-BE49-F238E27FC236}">
                <a16:creationId xmlns:a16="http://schemas.microsoft.com/office/drawing/2014/main" id="{7C78C19A-961E-A1C7-3F79-7245A1778C72}"/>
              </a:ext>
            </a:extLst>
          </p:cNvPr>
          <p:cNvSpPr txBox="1">
            <a:spLocks/>
          </p:cNvSpPr>
          <p:nvPr/>
        </p:nvSpPr>
        <p:spPr bwMode="gray">
          <a:xfrm>
            <a:off x="317394" y="2317343"/>
            <a:ext cx="6484460"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599"/>
              </a:lnSpc>
            </a:pPr>
            <a:endParaRPr lang="en-US" sz="1400" dirty="0">
              <a:solidFill>
                <a:srgbClr val="000000"/>
              </a:solidFill>
            </a:endParaRPr>
          </a:p>
          <a:p>
            <a:pPr algn="just">
              <a:lnSpc>
                <a:spcPts val="1487"/>
              </a:lnSpc>
            </a:pPr>
            <a:r>
              <a:rPr lang="en-US" sz="1400" b="1" spc="-9" dirty="0">
                <a:solidFill>
                  <a:srgbClr val="000000"/>
                </a:solidFill>
              </a:rPr>
              <a:t>ROLL-OUT PHASE 1 …</a:t>
            </a:r>
          </a:p>
          <a:p>
            <a:pPr algn="just">
              <a:lnSpc>
                <a:spcPts val="1487"/>
              </a:lnSpc>
            </a:pPr>
            <a:endParaRPr lang="en-US" sz="1400" spc="-9" dirty="0">
              <a:solidFill>
                <a:srgbClr val="000000"/>
              </a:solidFill>
            </a:endParaRPr>
          </a:p>
          <a:p>
            <a:pPr marL="345439" lvl="1" indent="-172720" algn="just">
              <a:lnSpc>
                <a:spcPts val="1487"/>
              </a:lnSpc>
              <a:buFont typeface="Arial"/>
              <a:buChar char="•"/>
            </a:pPr>
            <a:r>
              <a:rPr lang="en-US" sz="1400" spc="-9" dirty="0">
                <a:solidFill>
                  <a:srgbClr val="000000"/>
                </a:solidFill>
              </a:rPr>
              <a:t>The regulation will be introduced gradually, with transitional measures in place for a specific timeframe. During the initial phase, the CBAM will be implemented without any financial adjustments to ensure a seamless transition and minimize potential disruptions to trade.</a:t>
            </a:r>
          </a:p>
          <a:p>
            <a:pPr algn="just">
              <a:lnSpc>
                <a:spcPts val="1487"/>
              </a:lnSpc>
            </a:pPr>
            <a:endParaRPr lang="en-US" sz="1400" spc="-9" dirty="0">
              <a:solidFill>
                <a:srgbClr val="000000"/>
              </a:solidFill>
            </a:endParaRPr>
          </a:p>
          <a:p>
            <a:pPr marL="345439" lvl="1" indent="-172720" algn="just">
              <a:lnSpc>
                <a:spcPts val="1487"/>
              </a:lnSpc>
              <a:buFont typeface="Arial"/>
              <a:buChar char="•"/>
            </a:pPr>
            <a:r>
              <a:rPr lang="en-US" sz="1400" spc="-9" dirty="0">
                <a:solidFill>
                  <a:srgbClr val="000000"/>
                </a:solidFill>
              </a:rPr>
              <a:t>Importers will be required to report the emissions embedded in goods imported on a quarterly basis, covering the previous quarter of the calendar year. The CBAM report should include the total quantity of each type of goods, the actual total embedded emissions, the total indirect emissions, and the carbon price due in a country of origin for the embedded emissions in the imported goods.</a:t>
            </a:r>
          </a:p>
          <a:p>
            <a:pPr algn="just">
              <a:lnSpc>
                <a:spcPts val="1487"/>
              </a:lnSpc>
            </a:pPr>
            <a:endParaRPr lang="en-US" sz="1400" spc="-9" dirty="0">
              <a:solidFill>
                <a:srgbClr val="000000"/>
              </a:solidFill>
            </a:endParaRPr>
          </a:p>
          <a:p>
            <a:pPr marL="345439" lvl="1" indent="-172720" algn="just">
              <a:lnSpc>
                <a:spcPts val="1487"/>
              </a:lnSpc>
              <a:buFont typeface="Arial"/>
              <a:buChar char="•"/>
            </a:pPr>
            <a:r>
              <a:rPr lang="en-US" sz="1400" spc="-9" dirty="0">
                <a:solidFill>
                  <a:srgbClr val="000000"/>
                </a:solidFill>
              </a:rPr>
              <a:t>Importers must report embedded emissions quarterly, and authorized CBAM declarants submit CBAM declarations by May 31st each year. (starting with 2027, for the year 2026)</a:t>
            </a:r>
          </a:p>
          <a:p>
            <a:pPr algn="just">
              <a:lnSpc>
                <a:spcPts val="1487"/>
              </a:lnSpc>
            </a:pPr>
            <a:endParaRPr lang="en-US" sz="1400" spc="-9" dirty="0">
              <a:solidFill>
                <a:srgbClr val="000000"/>
              </a:solidFill>
            </a:endParaRPr>
          </a:p>
          <a:p>
            <a:pPr marL="345439" lvl="1" indent="-172720" algn="just">
              <a:lnSpc>
                <a:spcPts val="1487"/>
              </a:lnSpc>
              <a:buFont typeface="Arial"/>
              <a:buChar char="•"/>
            </a:pPr>
            <a:r>
              <a:rPr lang="en-US" sz="1400" spc="-9" dirty="0">
                <a:solidFill>
                  <a:srgbClr val="000000"/>
                </a:solidFill>
              </a:rPr>
              <a:t>The last CBAM report will be submitted for the last quarter of 2025 and should be submitted by 31 January 2026. </a:t>
            </a:r>
          </a:p>
        </p:txBody>
      </p:sp>
    </p:spTree>
    <p:extLst>
      <p:ext uri="{BB962C8B-B14F-4D97-AF65-F5344CB8AC3E}">
        <p14:creationId xmlns:p14="http://schemas.microsoft.com/office/powerpoint/2010/main" val="26769522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ROLL-OUT | LOGISTIC TIME -LINE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itle 1">
            <a:extLst>
              <a:ext uri="{FF2B5EF4-FFF2-40B4-BE49-F238E27FC236}">
                <a16:creationId xmlns:a16="http://schemas.microsoft.com/office/drawing/2014/main" id="{7C78C19A-961E-A1C7-3F79-7245A1778C72}"/>
              </a:ext>
            </a:extLst>
          </p:cNvPr>
          <p:cNvSpPr txBox="1">
            <a:spLocks/>
          </p:cNvSpPr>
          <p:nvPr/>
        </p:nvSpPr>
        <p:spPr bwMode="gray">
          <a:xfrm>
            <a:off x="317393" y="2317343"/>
            <a:ext cx="11284057"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500"/>
              </a:lnSpc>
              <a:spcBef>
                <a:spcPct val="0"/>
              </a:spcBef>
            </a:pPr>
            <a:r>
              <a:rPr lang="en-US" sz="1400" u="none" strike="noStrike" dirty="0">
                <a:solidFill>
                  <a:srgbClr val="000000"/>
                </a:solidFill>
              </a:rPr>
              <a:t>The Regulation outlines two implementation phases:</a:t>
            </a:r>
          </a:p>
          <a:p>
            <a:pPr algn="just">
              <a:lnSpc>
                <a:spcPts val="1500"/>
              </a:lnSpc>
              <a:spcBef>
                <a:spcPct val="0"/>
              </a:spcBef>
            </a:pPr>
            <a:endParaRPr lang="en-US" sz="1400" u="none" strike="noStrike" dirty="0">
              <a:solidFill>
                <a:srgbClr val="000000"/>
              </a:solidFill>
            </a:endParaRPr>
          </a:p>
          <a:p>
            <a:pPr marL="323852" lvl="1" indent="-161926" algn="just">
              <a:lnSpc>
                <a:spcPts val="1500"/>
              </a:lnSpc>
              <a:buFont typeface="Arial"/>
              <a:buChar char="•"/>
            </a:pPr>
            <a:r>
              <a:rPr lang="en-US" sz="1400" u="none" strike="noStrike" dirty="0">
                <a:solidFill>
                  <a:srgbClr val="000000"/>
                </a:solidFill>
              </a:rPr>
              <a:t>The </a:t>
            </a:r>
            <a:r>
              <a:rPr lang="en-US" sz="1400" b="1" u="none" strike="noStrike" dirty="0">
                <a:solidFill>
                  <a:srgbClr val="000000"/>
                </a:solidFill>
              </a:rPr>
              <a:t>"transitional" phase</a:t>
            </a:r>
            <a:r>
              <a:rPr lang="en-US" sz="1400" u="none" strike="noStrike" dirty="0">
                <a:solidFill>
                  <a:srgbClr val="000000"/>
                </a:solidFill>
              </a:rPr>
              <a:t>, beginning with the regulation's effective date (October 1, 2023), concluding on December 31, 2025. During this transitional period, no CBAM certificate surrenders (financial adjustments) are envisaged for imported goods. However, information will be collected on the quantities of CBAM-subject products entering, including the assessment of embedded emissions. This phase initiates the authorization process for obligated entities by national competent authorities</a:t>
            </a:r>
            <a:r>
              <a:rPr lang="en-US" sz="1400" u="none" strike="noStrike" dirty="0">
                <a:solidFill>
                  <a:srgbClr val="000894"/>
                </a:solidFill>
              </a:rPr>
              <a:t>.</a:t>
            </a:r>
          </a:p>
          <a:p>
            <a:pPr marL="323852" lvl="1" indent="-161926" algn="just">
              <a:lnSpc>
                <a:spcPts val="1500"/>
              </a:lnSpc>
              <a:buFont typeface="Arial"/>
              <a:buChar char="•"/>
            </a:pPr>
            <a:r>
              <a:rPr lang="en-US" sz="1400" u="none" strike="noStrike" dirty="0">
                <a:solidFill>
                  <a:srgbClr val="000000"/>
                </a:solidFill>
              </a:rPr>
              <a:t>The </a:t>
            </a:r>
            <a:r>
              <a:rPr lang="en-US" sz="1400" b="1" u="none" strike="noStrike" dirty="0">
                <a:solidFill>
                  <a:srgbClr val="000000"/>
                </a:solidFill>
              </a:rPr>
              <a:t>"definitive" phase</a:t>
            </a:r>
            <a:r>
              <a:rPr lang="en-US" sz="1400" u="none" strike="noStrike" dirty="0">
                <a:solidFill>
                  <a:srgbClr val="000000"/>
                </a:solidFill>
              </a:rPr>
              <a:t>, starting from January the 1st 2026, when the mechanism becomes fully operational. According to the Regulation, the first CBAM declaration for goods imported in the calendar year 2026 should be submitted by May the 31st 2027.</a:t>
            </a:r>
          </a:p>
          <a:p>
            <a:pPr algn="just">
              <a:lnSpc>
                <a:spcPts val="1500"/>
              </a:lnSpc>
            </a:pPr>
            <a:endParaRPr lang="en-US" sz="1400" u="none" strike="noStrike" dirty="0">
              <a:solidFill>
                <a:srgbClr val="000000"/>
              </a:solidFill>
            </a:endParaRPr>
          </a:p>
          <a:p>
            <a:pPr algn="just">
              <a:lnSpc>
                <a:spcPts val="1500"/>
              </a:lnSpc>
              <a:spcBef>
                <a:spcPct val="0"/>
              </a:spcBef>
            </a:pPr>
            <a:r>
              <a:rPr lang="en-US" sz="1400" u="none" strike="noStrike" dirty="0">
                <a:solidFill>
                  <a:srgbClr val="000000"/>
                </a:solidFill>
              </a:rPr>
              <a:t>During the transitional period, provisions apply to a limited number of goods characterized by high carbon intensity: cement, steel products, aluminum, fertilizers, electricity, and hydrogen.</a:t>
            </a:r>
          </a:p>
          <a:p>
            <a:pPr algn="just">
              <a:lnSpc>
                <a:spcPts val="1500"/>
              </a:lnSpc>
              <a:spcBef>
                <a:spcPct val="0"/>
              </a:spcBef>
            </a:pPr>
            <a:r>
              <a:rPr lang="en-US" sz="1400" u="none" strike="noStrike" dirty="0">
                <a:solidFill>
                  <a:srgbClr val="000000"/>
                </a:solidFill>
              </a:rPr>
              <a:t>In the first transitional phase (starting October 1, 2023), operators identified in Article 2 of the Implementing Regulation, Reg. (EU) 2023/1773 (importer or indirect representative), are required to collect quarterly data and transmit it to the Commission. </a:t>
            </a:r>
            <a:r>
              <a:rPr lang="en-US" sz="1400" u="sng" strike="noStrike" dirty="0">
                <a:solidFill>
                  <a:srgbClr val="000000"/>
                </a:solidFill>
              </a:rPr>
              <a:t>The first quarterly CBAM report, covering data for the fourth quarter of 2023, must be submitted by the end of January 2024.</a:t>
            </a:r>
          </a:p>
          <a:p>
            <a:pPr algn="just">
              <a:lnSpc>
                <a:spcPts val="1500"/>
              </a:lnSpc>
              <a:spcBef>
                <a:spcPct val="0"/>
              </a:spcBef>
            </a:pPr>
            <a:endParaRPr lang="en-US" sz="1400" u="sng" strike="noStrike" dirty="0">
              <a:solidFill>
                <a:srgbClr val="000000"/>
              </a:solidFill>
            </a:endParaRPr>
          </a:p>
          <a:p>
            <a:pPr algn="just">
              <a:lnSpc>
                <a:spcPts val="1500"/>
              </a:lnSpc>
              <a:spcBef>
                <a:spcPct val="0"/>
              </a:spcBef>
            </a:pPr>
            <a:r>
              <a:rPr lang="en-US" sz="1400" u="none" strike="noStrike" dirty="0">
                <a:solidFill>
                  <a:srgbClr val="000000"/>
                </a:solidFill>
              </a:rPr>
              <a:t>Subsequently, from January 1, 2026, these entities, once authorized, must annually declare the quantity of CBAM-subject goods imported in the preceding calendar year and the data on incorporated carbon dioxide emissions. They must then surrender a corresponding number of CBAM certificates, where the price is represented by the average closing prices of EU ETS allowances in the last week of government auctions.</a:t>
            </a:r>
          </a:p>
        </p:txBody>
      </p:sp>
    </p:spTree>
    <p:extLst>
      <p:ext uri="{BB962C8B-B14F-4D97-AF65-F5344CB8AC3E}">
        <p14:creationId xmlns:p14="http://schemas.microsoft.com/office/powerpoint/2010/main" val="25861970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ROLL-OUT | LOGISTIC TIM-ELINE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itle 1">
            <a:extLst>
              <a:ext uri="{FF2B5EF4-FFF2-40B4-BE49-F238E27FC236}">
                <a16:creationId xmlns:a16="http://schemas.microsoft.com/office/drawing/2014/main" id="{7C78C19A-961E-A1C7-3F79-7245A1778C72}"/>
              </a:ext>
            </a:extLst>
          </p:cNvPr>
          <p:cNvSpPr txBox="1">
            <a:spLocks/>
          </p:cNvSpPr>
          <p:nvPr/>
        </p:nvSpPr>
        <p:spPr bwMode="gray">
          <a:xfrm>
            <a:off x="317394" y="2557973"/>
            <a:ext cx="7623448"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599"/>
              </a:lnSpc>
            </a:pPr>
            <a:r>
              <a:rPr lang="it-IT" sz="1400" b="1" dirty="0"/>
              <a:t>EC IMPLEMENTING REGULATION 2023/1773</a:t>
            </a:r>
            <a:endParaRPr lang="en-US" sz="1400" b="1" dirty="0"/>
          </a:p>
          <a:p>
            <a:pPr algn="just">
              <a:lnSpc>
                <a:spcPts val="1599"/>
              </a:lnSpc>
            </a:pPr>
            <a:r>
              <a:rPr lang="en-US" sz="1400" dirty="0">
                <a:solidFill>
                  <a:srgbClr val="000000"/>
                </a:solidFill>
              </a:rPr>
              <a:t>On 17 August 2023, the European Commission adopted the rules governing the implementation of the Carbon Border Adjustment Mechanism (CBAM) during its transitional phase, which starts on 1 October 2023 and runs until the end of 2025.</a:t>
            </a:r>
          </a:p>
          <a:p>
            <a:pPr marL="345439" lvl="1" indent="-172720" algn="just">
              <a:lnSpc>
                <a:spcPts val="1599"/>
              </a:lnSpc>
              <a:buFont typeface="Arial"/>
              <a:buChar char="•"/>
            </a:pPr>
            <a:r>
              <a:rPr lang="en-US" sz="1400" u="none" strike="noStrike" dirty="0">
                <a:solidFill>
                  <a:srgbClr val="000000"/>
                </a:solidFill>
              </a:rPr>
              <a:t>The Implementing </a:t>
            </a:r>
            <a:r>
              <a:rPr lang="en-US" sz="1300" u="none" strike="noStrike" dirty="0">
                <a:solidFill>
                  <a:srgbClr val="000000"/>
                </a:solidFill>
              </a:rPr>
              <a:t>Regulation</a:t>
            </a:r>
            <a:r>
              <a:rPr lang="en-US" sz="1400" u="none" strike="noStrike" dirty="0">
                <a:solidFill>
                  <a:srgbClr val="000000"/>
                </a:solidFill>
              </a:rPr>
              <a:t> on reporting requirements and methodology provides for some flexibility when it comes to the values used to calculate embedded emissions on imports during the transitional phase. During the first year of implementation, companies will have the choice of reporting in three ways: (a) full reporting according to the new methodology (EU method); (b) reporting based on equivalent third country national systems; and (c) reporting based on reference values. As of 1 January 2025, only the EU method will be accepted.</a:t>
            </a:r>
          </a:p>
          <a:p>
            <a:pPr marL="345439" lvl="1" indent="-172720" algn="just">
              <a:lnSpc>
                <a:spcPts val="1599"/>
              </a:lnSpc>
              <a:buFont typeface="Arial"/>
              <a:buChar char="•"/>
            </a:pPr>
            <a:r>
              <a:rPr lang="en-US" sz="1400" u="none" strike="noStrike" dirty="0">
                <a:solidFill>
                  <a:srgbClr val="000000"/>
                </a:solidFill>
              </a:rPr>
              <a:t>The Commission is also developing dedicated IT tools to help importers perform and report these calculations, as well as in-depth guidance, training materials and tutorials to support businesses when the transitional mechanism begins. While importers will be asked to collect fourth quarter data as of 1 October 2023, their first report will only have to be submitted by the end of January 2024.</a:t>
            </a:r>
          </a:p>
          <a:p>
            <a:pPr marL="345439" lvl="1" indent="-172720" algn="just">
              <a:lnSpc>
                <a:spcPts val="1599"/>
              </a:lnSpc>
              <a:buFont typeface="Arial"/>
              <a:buChar char="•"/>
            </a:pPr>
            <a:r>
              <a:rPr lang="en-US" sz="1400" u="none" strike="noStrike" dirty="0">
                <a:solidFill>
                  <a:srgbClr val="000000"/>
                </a:solidFill>
              </a:rPr>
              <a:t>Once the permanent system enters into force on 1 January 2026, importers will need to declare each year the quantity of goods imported into the EU in the preceding year and their embedded GHG. They will then surrender the corresponding number of CBAM certificates. The price of the certificates will be calculated depending on the weekly average auction price of EU ETS allowances expressed in €/</a:t>
            </a:r>
            <a:r>
              <a:rPr lang="en-US" sz="1400" u="none" strike="noStrike" dirty="0" err="1">
                <a:solidFill>
                  <a:srgbClr val="000000"/>
                </a:solidFill>
              </a:rPr>
              <a:t>tonne</a:t>
            </a:r>
            <a:r>
              <a:rPr lang="en-US" sz="1400" u="none" strike="noStrike" dirty="0">
                <a:solidFill>
                  <a:srgbClr val="000000"/>
                </a:solidFill>
              </a:rPr>
              <a:t> of CO2 emitted. The phasing-out of free allocation under the EU ETS will take place in parallel with the phasing-in of CBAM in the period 2026-2034.</a:t>
            </a:r>
            <a:endParaRPr lang="en-US" sz="1400" dirty="0">
              <a:solidFill>
                <a:srgbClr val="000000"/>
              </a:solidFill>
            </a:endParaRPr>
          </a:p>
        </p:txBody>
      </p:sp>
      <p:sp>
        <p:nvSpPr>
          <p:cNvPr id="2" name="Freeform 4">
            <a:extLst>
              <a:ext uri="{FF2B5EF4-FFF2-40B4-BE49-F238E27FC236}">
                <a16:creationId xmlns:a16="http://schemas.microsoft.com/office/drawing/2014/main" id="{EFB3CAE6-028A-9034-9E4C-939906FEF889}"/>
              </a:ext>
            </a:extLst>
          </p:cNvPr>
          <p:cNvSpPr/>
          <p:nvPr/>
        </p:nvSpPr>
        <p:spPr>
          <a:xfrm>
            <a:off x="8121182" y="1618221"/>
            <a:ext cx="3762821" cy="3827557"/>
          </a:xfrm>
          <a:custGeom>
            <a:avLst/>
            <a:gdLst/>
            <a:ahLst/>
            <a:cxnLst/>
            <a:rect l="l" t="t" r="r" b="b"/>
            <a:pathLst>
              <a:path w="4486418" h="4385338">
                <a:moveTo>
                  <a:pt x="0" y="0"/>
                </a:moveTo>
                <a:lnTo>
                  <a:pt x="4486418" y="0"/>
                </a:lnTo>
                <a:lnTo>
                  <a:pt x="4486418" y="4385338"/>
                </a:lnTo>
                <a:lnTo>
                  <a:pt x="0" y="4385338"/>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42803664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itle 1">
            <a:extLst>
              <a:ext uri="{FF2B5EF4-FFF2-40B4-BE49-F238E27FC236}">
                <a16:creationId xmlns:a16="http://schemas.microsoft.com/office/drawing/2014/main" id="{7C78C19A-961E-A1C7-3F79-7245A1778C72}"/>
              </a:ext>
            </a:extLst>
          </p:cNvPr>
          <p:cNvSpPr txBox="1">
            <a:spLocks/>
          </p:cNvSpPr>
          <p:nvPr/>
        </p:nvSpPr>
        <p:spPr bwMode="gray">
          <a:xfrm>
            <a:off x="317394" y="2557973"/>
            <a:ext cx="7623448"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a:lnSpc>
                <a:spcPts val="1599"/>
              </a:lnSpc>
            </a:pPr>
            <a:r>
              <a:rPr lang="en-US" sz="1400" dirty="0">
                <a:solidFill>
                  <a:srgbClr val="000000"/>
                </a:solidFill>
              </a:rPr>
              <a:t>The CBAM is be based on a declarative system in which an authorized CBAM declarant submit annually a declaration of the embedded emissions in the goods imported into the customs territory of the Union and surrender the number of CBAM certificates which correspond to those declared emissions.</a:t>
            </a:r>
          </a:p>
          <a:p>
            <a:pPr algn="just">
              <a:lnSpc>
                <a:spcPts val="1599"/>
              </a:lnSpc>
            </a:pPr>
            <a:endParaRPr lang="en-US" sz="1400" dirty="0">
              <a:solidFill>
                <a:srgbClr val="000000"/>
              </a:solidFill>
            </a:endParaRPr>
          </a:p>
          <a:p>
            <a:pPr algn="just">
              <a:lnSpc>
                <a:spcPts val="1599"/>
              </a:lnSpc>
            </a:pPr>
            <a:r>
              <a:rPr lang="en-US" sz="1400" dirty="0">
                <a:solidFill>
                  <a:srgbClr val="000000"/>
                </a:solidFill>
              </a:rPr>
              <a:t>The declared embedded emissions should be verified by a person accredited by a national accreditation body.</a:t>
            </a:r>
          </a:p>
          <a:p>
            <a:pPr algn="just">
              <a:lnSpc>
                <a:spcPts val="1599"/>
              </a:lnSpc>
            </a:pPr>
            <a:endParaRPr lang="en-US" sz="1400" dirty="0">
              <a:solidFill>
                <a:srgbClr val="000000"/>
              </a:solidFill>
            </a:endParaRPr>
          </a:p>
          <a:p>
            <a:pPr algn="just">
              <a:lnSpc>
                <a:spcPts val="1599"/>
              </a:lnSpc>
            </a:pPr>
            <a:r>
              <a:rPr lang="en-US" sz="1400" dirty="0">
                <a:solidFill>
                  <a:srgbClr val="000000"/>
                </a:solidFill>
              </a:rPr>
              <a:t>The CBAM should allow operators of production installations in third countries to register in the CBAM registry and to make their verified embedded emissions from production of goods available to authorized CBAM declarants. </a:t>
            </a:r>
          </a:p>
          <a:p>
            <a:pPr algn="just">
              <a:lnSpc>
                <a:spcPts val="1599"/>
              </a:lnSpc>
            </a:pPr>
            <a:endParaRPr lang="en-US" sz="1400" dirty="0">
              <a:solidFill>
                <a:srgbClr val="000000"/>
              </a:solidFill>
            </a:endParaRPr>
          </a:p>
          <a:p>
            <a:pPr marL="1036318" lvl="3" indent="-259080" algn="just">
              <a:lnSpc>
                <a:spcPts val="1599"/>
              </a:lnSpc>
              <a:buFont typeface="Arial"/>
              <a:buChar char="￭"/>
            </a:pPr>
            <a:r>
              <a:rPr lang="en-US" sz="1400" dirty="0">
                <a:solidFill>
                  <a:srgbClr val="000000"/>
                </a:solidFill>
              </a:rPr>
              <a:t>The authorized CBAM declarant shall ensure that the total embedded emissions declared in the CBAM declaration are verified by a verifier accredited  based on the verification principles set.  </a:t>
            </a:r>
          </a:p>
          <a:p>
            <a:pPr marL="1036318" lvl="3" indent="-259080" algn="just">
              <a:lnSpc>
                <a:spcPts val="1599"/>
              </a:lnSpc>
              <a:buFont typeface="Arial"/>
              <a:buChar char="￭"/>
            </a:pPr>
            <a:r>
              <a:rPr lang="en-US" sz="1400" dirty="0">
                <a:solidFill>
                  <a:srgbClr val="000000"/>
                </a:solidFill>
              </a:rPr>
              <a:t>For embedded emissions in goods produced in installations in a third country registered in (an operator may disclose the information on the verification of embedded emissions to an authorized CBAM declarant. The authorized CBAM declarant shall be entitled to use that disclosed information in order to fulfill ), the authorized CBAM declarant may choose to use verified information disclosed to fulfill the obligation. </a:t>
            </a:r>
          </a:p>
        </p:txBody>
      </p:sp>
      <p:sp>
        <p:nvSpPr>
          <p:cNvPr id="2" name="Freeform 4">
            <a:extLst>
              <a:ext uri="{FF2B5EF4-FFF2-40B4-BE49-F238E27FC236}">
                <a16:creationId xmlns:a16="http://schemas.microsoft.com/office/drawing/2014/main" id="{EFB3CAE6-028A-9034-9E4C-939906FEF889}"/>
              </a:ext>
            </a:extLst>
          </p:cNvPr>
          <p:cNvSpPr/>
          <p:nvPr/>
        </p:nvSpPr>
        <p:spPr>
          <a:xfrm>
            <a:off x="8121182" y="1618221"/>
            <a:ext cx="3762821" cy="3827557"/>
          </a:xfrm>
          <a:custGeom>
            <a:avLst/>
            <a:gdLst/>
            <a:ahLst/>
            <a:cxnLst/>
            <a:rect l="l" t="t" r="r" b="b"/>
            <a:pathLst>
              <a:path w="4486418" h="4385338">
                <a:moveTo>
                  <a:pt x="0" y="0"/>
                </a:moveTo>
                <a:lnTo>
                  <a:pt x="4486418" y="0"/>
                </a:lnTo>
                <a:lnTo>
                  <a:pt x="4486418" y="4385338"/>
                </a:lnTo>
                <a:lnTo>
                  <a:pt x="0" y="4385338"/>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1019076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05100" y="1386972"/>
            <a:ext cx="10081900" cy="4395219"/>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1" algn="just"/>
            <a:r>
              <a:rPr lang="en-US"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endParaRPr lang="it-IT" sz="4400" dirty="0">
              <a:solidFill>
                <a:schemeClr val="accent5"/>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it-IT" sz="13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8721417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Freeform 3">
            <a:extLst>
              <a:ext uri="{FF2B5EF4-FFF2-40B4-BE49-F238E27FC236}">
                <a16:creationId xmlns:a16="http://schemas.microsoft.com/office/drawing/2014/main" id="{CF272EE3-9B36-6CE8-729A-57A4EC1AD4CA}"/>
              </a:ext>
            </a:extLst>
          </p:cNvPr>
          <p:cNvSpPr/>
          <p:nvPr/>
        </p:nvSpPr>
        <p:spPr>
          <a:xfrm>
            <a:off x="5467341" y="1354043"/>
            <a:ext cx="4939870" cy="4813853"/>
          </a:xfrm>
          <a:custGeom>
            <a:avLst/>
            <a:gdLst/>
            <a:ahLst/>
            <a:cxnLst/>
            <a:rect l="l" t="t" r="r" b="b"/>
            <a:pathLst>
              <a:path w="4939870" h="4813853">
                <a:moveTo>
                  <a:pt x="0" y="0"/>
                </a:moveTo>
                <a:lnTo>
                  <a:pt x="4939870" y="0"/>
                </a:lnTo>
                <a:lnTo>
                  <a:pt x="4939870" y="4813853"/>
                </a:lnTo>
                <a:lnTo>
                  <a:pt x="0" y="4813853"/>
                </a:lnTo>
                <a:lnTo>
                  <a:pt x="0" y="0"/>
                </a:lnTo>
                <a:close/>
              </a:path>
            </a:pathLst>
          </a:custGeom>
          <a:blipFill>
            <a:blip r:embed="rId7"/>
            <a:stretch>
              <a:fillRect/>
            </a:stretch>
          </a:blipFill>
        </p:spPr>
        <p:txBody>
          <a:bodyPr/>
          <a:lstStyle/>
          <a:p>
            <a:endParaRPr lang="it-IT"/>
          </a:p>
        </p:txBody>
      </p:sp>
      <p:sp>
        <p:nvSpPr>
          <p:cNvPr id="10" name="CasellaDiTesto 9">
            <a:extLst>
              <a:ext uri="{FF2B5EF4-FFF2-40B4-BE49-F238E27FC236}">
                <a16:creationId xmlns:a16="http://schemas.microsoft.com/office/drawing/2014/main" id="{67B0E486-9898-41A6-FB51-613075ED5548}"/>
              </a:ext>
            </a:extLst>
          </p:cNvPr>
          <p:cNvSpPr txBox="1"/>
          <p:nvPr/>
        </p:nvSpPr>
        <p:spPr>
          <a:xfrm>
            <a:off x="205100" y="1440347"/>
            <a:ext cx="6096000" cy="370486"/>
          </a:xfrm>
          <a:prstGeom prst="rect">
            <a:avLst/>
          </a:prstGeom>
          <a:noFill/>
        </p:spPr>
        <p:txBody>
          <a:bodyPr wrap="square">
            <a:spAutoFit/>
          </a:bodyPr>
          <a:lstStyle/>
          <a:p>
            <a:pPr marL="0" marR="0" lvl="0" indent="0" algn="l" defTabSz="914400" rtl="0" eaLnBrk="1" fontAlgn="auto" latinLnBrk="0" hangingPunct="1">
              <a:lnSpc>
                <a:spcPts val="2376"/>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ea typeface="+mn-ea"/>
                <a:cs typeface="+mn-cs"/>
              </a:rPr>
              <a:t>CALCULATION METHOD FOR "EMBEDDED EMISSIONS" OF GOODS</a:t>
            </a:r>
          </a:p>
        </p:txBody>
      </p:sp>
    </p:spTree>
    <p:extLst>
      <p:ext uri="{BB962C8B-B14F-4D97-AF65-F5344CB8AC3E}">
        <p14:creationId xmlns:p14="http://schemas.microsoft.com/office/powerpoint/2010/main" val="28300425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 3">
            <a:extLst>
              <a:ext uri="{FF2B5EF4-FFF2-40B4-BE49-F238E27FC236}">
                <a16:creationId xmlns:a16="http://schemas.microsoft.com/office/drawing/2014/main" id="{AB5336C2-A231-653E-3463-D5FB6D3773A2}"/>
              </a:ext>
            </a:extLst>
          </p:cNvPr>
          <p:cNvGrpSpPr/>
          <p:nvPr/>
        </p:nvGrpSpPr>
        <p:grpSpPr>
          <a:xfrm>
            <a:off x="1965819" y="3866433"/>
            <a:ext cx="8121758" cy="792468"/>
            <a:chOff x="0" y="0"/>
            <a:chExt cx="3208596" cy="313074"/>
          </a:xfrm>
        </p:grpSpPr>
        <p:sp>
          <p:nvSpPr>
            <p:cNvPr id="3" name="Freeform 4">
              <a:extLst>
                <a:ext uri="{FF2B5EF4-FFF2-40B4-BE49-F238E27FC236}">
                  <a16:creationId xmlns:a16="http://schemas.microsoft.com/office/drawing/2014/main" id="{7B6E089B-6B27-747A-31EA-D9A5672581CB}"/>
                </a:ext>
              </a:extLst>
            </p:cNvPr>
            <p:cNvSpPr/>
            <p:nvPr/>
          </p:nvSpPr>
          <p:spPr>
            <a:xfrm>
              <a:off x="0" y="0"/>
              <a:ext cx="3208596" cy="313074"/>
            </a:xfrm>
            <a:custGeom>
              <a:avLst/>
              <a:gdLst/>
              <a:ahLst/>
              <a:cxnLst/>
              <a:rect l="l" t="t" r="r" b="b"/>
              <a:pathLst>
                <a:path w="3208596" h="313074">
                  <a:moveTo>
                    <a:pt x="0" y="0"/>
                  </a:moveTo>
                  <a:lnTo>
                    <a:pt x="3208596" y="0"/>
                  </a:lnTo>
                  <a:lnTo>
                    <a:pt x="3208596" y="313074"/>
                  </a:lnTo>
                  <a:lnTo>
                    <a:pt x="0" y="313074"/>
                  </a:lnTo>
                  <a:close/>
                </a:path>
              </a:pathLst>
            </a:custGeom>
            <a:solidFill>
              <a:srgbClr val="1393AF">
                <a:alpha val="86667"/>
              </a:srgbClr>
            </a:solidFill>
          </p:spPr>
          <p:txBody>
            <a:bodyPr/>
            <a:lstStyle/>
            <a:p>
              <a:endParaRPr lang="it-IT"/>
            </a:p>
          </p:txBody>
        </p:sp>
        <p:sp>
          <p:nvSpPr>
            <p:cNvPr id="9" name="TextBox 5">
              <a:extLst>
                <a:ext uri="{FF2B5EF4-FFF2-40B4-BE49-F238E27FC236}">
                  <a16:creationId xmlns:a16="http://schemas.microsoft.com/office/drawing/2014/main" id="{A0758E32-652F-D012-EBA0-71561BB769E4}"/>
                </a:ext>
              </a:extLst>
            </p:cNvPr>
            <p:cNvSpPr txBox="1"/>
            <p:nvPr/>
          </p:nvSpPr>
          <p:spPr>
            <a:xfrm>
              <a:off x="0" y="38100"/>
              <a:ext cx="3208596" cy="274974"/>
            </a:xfrm>
            <a:prstGeom prst="rect">
              <a:avLst/>
            </a:prstGeom>
          </p:spPr>
          <p:txBody>
            <a:bodyPr lIns="50800" tIns="50800" rIns="50800" bIns="50800" rtlCol="0" anchor="ctr"/>
            <a:lstStyle/>
            <a:p>
              <a:pPr marL="0" lvl="0" indent="0" algn="ctr">
                <a:lnSpc>
                  <a:spcPts val="1583"/>
                </a:lnSpc>
                <a:spcBef>
                  <a:spcPct val="0"/>
                </a:spcBef>
              </a:pPr>
              <a:r>
                <a:rPr lang="en-US" sz="1400" b="1" dirty="0">
                  <a:solidFill>
                    <a:srgbClr val="000000">
                      <a:alpha val="86667"/>
                    </a:srgbClr>
                  </a:solidFill>
                </a:rPr>
                <a:t>ARTICLE 7, PARAGRAPH 2 (REGULATION N. 956/2023)</a:t>
              </a:r>
            </a:p>
          </p:txBody>
        </p:sp>
      </p:grpSp>
      <p:sp>
        <p:nvSpPr>
          <p:cNvPr id="10" name="TextBox 6">
            <a:extLst>
              <a:ext uri="{FF2B5EF4-FFF2-40B4-BE49-F238E27FC236}">
                <a16:creationId xmlns:a16="http://schemas.microsoft.com/office/drawing/2014/main" id="{2F0F9425-8214-9D8F-33B1-1CA0281F0A88}"/>
              </a:ext>
            </a:extLst>
          </p:cNvPr>
          <p:cNvSpPr txBox="1"/>
          <p:nvPr/>
        </p:nvSpPr>
        <p:spPr>
          <a:xfrm>
            <a:off x="1965819" y="4838700"/>
            <a:ext cx="8121758" cy="1231106"/>
          </a:xfrm>
          <a:prstGeom prst="rect">
            <a:avLst/>
          </a:prstGeom>
        </p:spPr>
        <p:txBody>
          <a:bodyPr lIns="0" tIns="0" rIns="0" bIns="0" rtlCol="0" anchor="t">
            <a:spAutoFit/>
          </a:bodyPr>
          <a:lstStyle/>
          <a:p>
            <a:pPr algn="just">
              <a:lnSpc>
                <a:spcPts val="1599"/>
              </a:lnSpc>
            </a:pPr>
            <a:r>
              <a:rPr lang="en-US" sz="1400" dirty="0">
                <a:solidFill>
                  <a:srgbClr val="000000"/>
                </a:solidFill>
              </a:rPr>
              <a:t>The embodied emissions in goods other than electricity are determined based on actual emissions using the methods specified in Annex IV, points 2 and 3. When it is not possible to adequately determine actual emissions, as is the case with indirect emissions, embodied emissions are determined with reference to default values according to the methods specified in Annex IV, point 4.1.</a:t>
            </a:r>
          </a:p>
          <a:p>
            <a:pPr algn="just">
              <a:lnSpc>
                <a:spcPts val="1599"/>
              </a:lnSpc>
            </a:pPr>
            <a:endParaRPr lang="en-US" sz="1400" dirty="0">
              <a:solidFill>
                <a:srgbClr val="000000"/>
              </a:solidFill>
            </a:endParaRPr>
          </a:p>
          <a:p>
            <a:pPr algn="just">
              <a:lnSpc>
                <a:spcPts val="1599"/>
              </a:lnSpc>
            </a:pPr>
            <a:endParaRPr lang="en-US" sz="1400" dirty="0">
              <a:solidFill>
                <a:srgbClr val="000000"/>
              </a:solidFill>
            </a:endParaRPr>
          </a:p>
        </p:txBody>
      </p:sp>
      <p:grpSp>
        <p:nvGrpSpPr>
          <p:cNvPr id="14" name="Group 7">
            <a:extLst>
              <a:ext uri="{FF2B5EF4-FFF2-40B4-BE49-F238E27FC236}">
                <a16:creationId xmlns:a16="http://schemas.microsoft.com/office/drawing/2014/main" id="{25795355-EEA9-A935-0C8E-DC0D88EEAA0B}"/>
              </a:ext>
            </a:extLst>
          </p:cNvPr>
          <p:cNvGrpSpPr/>
          <p:nvPr/>
        </p:nvGrpSpPr>
        <p:grpSpPr>
          <a:xfrm>
            <a:off x="1965819" y="1984051"/>
            <a:ext cx="8121758" cy="992496"/>
            <a:chOff x="0" y="171116"/>
            <a:chExt cx="3208596" cy="392097"/>
          </a:xfrm>
        </p:grpSpPr>
        <p:sp>
          <p:nvSpPr>
            <p:cNvPr id="15" name="Freeform 8">
              <a:extLst>
                <a:ext uri="{FF2B5EF4-FFF2-40B4-BE49-F238E27FC236}">
                  <a16:creationId xmlns:a16="http://schemas.microsoft.com/office/drawing/2014/main" id="{0456D88D-4C33-7AD3-B2D9-F11E5AADFA26}"/>
                </a:ext>
              </a:extLst>
            </p:cNvPr>
            <p:cNvSpPr/>
            <p:nvPr/>
          </p:nvSpPr>
          <p:spPr>
            <a:xfrm>
              <a:off x="0" y="171116"/>
              <a:ext cx="3208596" cy="392096"/>
            </a:xfrm>
            <a:custGeom>
              <a:avLst/>
              <a:gdLst/>
              <a:ahLst/>
              <a:cxnLst/>
              <a:rect l="l" t="t" r="r" b="b"/>
              <a:pathLst>
                <a:path w="3208596" h="392096">
                  <a:moveTo>
                    <a:pt x="0" y="0"/>
                  </a:moveTo>
                  <a:lnTo>
                    <a:pt x="3208596" y="0"/>
                  </a:lnTo>
                  <a:lnTo>
                    <a:pt x="3208596" y="392096"/>
                  </a:lnTo>
                  <a:lnTo>
                    <a:pt x="0" y="392096"/>
                  </a:lnTo>
                  <a:close/>
                </a:path>
              </a:pathLst>
            </a:custGeom>
            <a:solidFill>
              <a:srgbClr val="1393AF">
                <a:alpha val="83922"/>
              </a:srgbClr>
            </a:solidFill>
          </p:spPr>
          <p:txBody>
            <a:bodyPr/>
            <a:lstStyle/>
            <a:p>
              <a:endParaRPr lang="it-IT"/>
            </a:p>
          </p:txBody>
        </p:sp>
        <p:sp>
          <p:nvSpPr>
            <p:cNvPr id="16" name="TextBox 9">
              <a:extLst>
                <a:ext uri="{FF2B5EF4-FFF2-40B4-BE49-F238E27FC236}">
                  <a16:creationId xmlns:a16="http://schemas.microsoft.com/office/drawing/2014/main" id="{30307595-F83C-393E-C7B3-D6C52C391556}"/>
                </a:ext>
              </a:extLst>
            </p:cNvPr>
            <p:cNvSpPr txBox="1"/>
            <p:nvPr/>
          </p:nvSpPr>
          <p:spPr>
            <a:xfrm>
              <a:off x="0" y="209217"/>
              <a:ext cx="3208596" cy="353996"/>
            </a:xfrm>
            <a:prstGeom prst="rect">
              <a:avLst/>
            </a:prstGeom>
          </p:spPr>
          <p:txBody>
            <a:bodyPr lIns="50800" tIns="50800" rIns="50800" bIns="50800" rtlCol="0" anchor="ctr"/>
            <a:lstStyle/>
            <a:p>
              <a:pPr algn="just">
                <a:lnSpc>
                  <a:spcPts val="1583"/>
                </a:lnSpc>
              </a:pPr>
              <a:endParaRPr dirty="0"/>
            </a:p>
            <a:p>
              <a:pPr algn="ctr">
                <a:lnSpc>
                  <a:spcPts val="1583"/>
                </a:lnSpc>
              </a:pPr>
              <a:r>
                <a:rPr lang="en-US" sz="1400" b="1" dirty="0">
                  <a:solidFill>
                    <a:srgbClr val="000000">
                      <a:alpha val="83922"/>
                    </a:srgbClr>
                  </a:solidFill>
                </a:rPr>
                <a:t>Article 7, paragraph 1 (Regulation No. 956/2023): Only direct emissions are calculated for certain goods of the categories (refer to ANNEX II, CBAM Regulation).</a:t>
              </a:r>
            </a:p>
            <a:p>
              <a:pPr marL="0" lvl="0" indent="0" algn="ctr">
                <a:lnSpc>
                  <a:spcPts val="1583"/>
                </a:lnSpc>
                <a:spcBef>
                  <a:spcPct val="0"/>
                </a:spcBef>
              </a:pPr>
              <a:endParaRPr lang="en-US" sz="1599" dirty="0">
                <a:solidFill>
                  <a:srgbClr val="000000">
                    <a:alpha val="83922"/>
                  </a:srgbClr>
                </a:solidFill>
                <a:latin typeface="Open Sans Condensed Bold"/>
              </a:endParaRPr>
            </a:p>
          </p:txBody>
        </p:sp>
      </p:grpSp>
      <p:sp>
        <p:nvSpPr>
          <p:cNvPr id="17" name="TextBox 10">
            <a:extLst>
              <a:ext uri="{FF2B5EF4-FFF2-40B4-BE49-F238E27FC236}">
                <a16:creationId xmlns:a16="http://schemas.microsoft.com/office/drawing/2014/main" id="{0C18CE12-D2F7-5CC1-DD91-83FADD9D1406}"/>
              </a:ext>
            </a:extLst>
          </p:cNvPr>
          <p:cNvSpPr txBox="1"/>
          <p:nvPr/>
        </p:nvSpPr>
        <p:spPr>
          <a:xfrm>
            <a:off x="4757560" y="3090753"/>
            <a:ext cx="3247451" cy="615553"/>
          </a:xfrm>
          <a:prstGeom prst="rect">
            <a:avLst/>
          </a:prstGeom>
        </p:spPr>
        <p:txBody>
          <a:bodyPr wrap="square" lIns="0" tIns="0" rIns="0" bIns="0" rtlCol="0" anchor="t">
            <a:spAutoFit/>
          </a:bodyPr>
          <a:lstStyle/>
          <a:p>
            <a:pPr marL="345439" lvl="1" indent="-172720" algn="just">
              <a:lnSpc>
                <a:spcPts val="1599"/>
              </a:lnSpc>
              <a:buFont typeface="Arial"/>
              <a:buChar char="•"/>
            </a:pPr>
            <a:r>
              <a:rPr lang="en-US" sz="1400" dirty="0">
                <a:solidFill>
                  <a:srgbClr val="000000"/>
                </a:solidFill>
              </a:rPr>
              <a:t>c</a:t>
            </a:r>
            <a:r>
              <a:rPr lang="en-US" sz="1400" u="none" strike="noStrike" dirty="0">
                <a:solidFill>
                  <a:srgbClr val="000000"/>
                </a:solidFill>
              </a:rPr>
              <a:t>ast iron, iron, and steel</a:t>
            </a:r>
          </a:p>
          <a:p>
            <a:pPr marL="345439" lvl="1" indent="-172720" algn="just">
              <a:lnSpc>
                <a:spcPts val="1599"/>
              </a:lnSpc>
              <a:buFont typeface="Arial"/>
              <a:buChar char="•"/>
            </a:pPr>
            <a:r>
              <a:rPr lang="en-US" sz="1400" u="none" strike="noStrike" dirty="0" err="1">
                <a:solidFill>
                  <a:srgbClr val="000000"/>
                </a:solidFill>
              </a:rPr>
              <a:t>alluminum</a:t>
            </a:r>
            <a:endParaRPr lang="en-US" sz="1400" u="none" strike="noStrike" dirty="0">
              <a:solidFill>
                <a:srgbClr val="000000"/>
              </a:solidFill>
            </a:endParaRPr>
          </a:p>
          <a:p>
            <a:pPr marL="345439" lvl="1" indent="-172720" algn="just">
              <a:lnSpc>
                <a:spcPts val="1599"/>
              </a:lnSpc>
              <a:buFont typeface="Arial"/>
              <a:buChar char="•"/>
            </a:pPr>
            <a:r>
              <a:rPr lang="en-US" sz="1400" u="none" strike="noStrike" dirty="0">
                <a:solidFill>
                  <a:srgbClr val="000000"/>
                </a:solidFill>
              </a:rPr>
              <a:t>chemical products - hydrogen</a:t>
            </a:r>
          </a:p>
        </p:txBody>
      </p:sp>
      <p:sp>
        <p:nvSpPr>
          <p:cNvPr id="18" name="CasellaDiTesto 17">
            <a:extLst>
              <a:ext uri="{FF2B5EF4-FFF2-40B4-BE49-F238E27FC236}">
                <a16:creationId xmlns:a16="http://schemas.microsoft.com/office/drawing/2014/main" id="{F1C3AF94-F9A8-C282-9265-7BFE117CDC75}"/>
              </a:ext>
            </a:extLst>
          </p:cNvPr>
          <p:cNvSpPr txBox="1"/>
          <p:nvPr/>
        </p:nvSpPr>
        <p:spPr>
          <a:xfrm>
            <a:off x="205100" y="1440347"/>
            <a:ext cx="6096000" cy="370486"/>
          </a:xfrm>
          <a:prstGeom prst="rect">
            <a:avLst/>
          </a:prstGeom>
          <a:noFill/>
        </p:spPr>
        <p:txBody>
          <a:bodyPr wrap="square">
            <a:spAutoFit/>
          </a:bodyPr>
          <a:lstStyle/>
          <a:p>
            <a:pPr marL="0" marR="0" lvl="0" indent="0" algn="l" defTabSz="914400" rtl="0" eaLnBrk="1" fontAlgn="auto" latinLnBrk="0" hangingPunct="1">
              <a:lnSpc>
                <a:spcPts val="2376"/>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ea typeface="+mn-ea"/>
                <a:cs typeface="+mn-cs"/>
              </a:rPr>
              <a:t>CALCULATION METHOD FOR "EMBEDDED EMISSIONS" OF GOODS</a:t>
            </a:r>
          </a:p>
        </p:txBody>
      </p:sp>
    </p:spTree>
    <p:extLst>
      <p:ext uri="{BB962C8B-B14F-4D97-AF65-F5344CB8AC3E}">
        <p14:creationId xmlns:p14="http://schemas.microsoft.com/office/powerpoint/2010/main" val="42752318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Freeform 4">
            <a:extLst>
              <a:ext uri="{FF2B5EF4-FFF2-40B4-BE49-F238E27FC236}">
                <a16:creationId xmlns:a16="http://schemas.microsoft.com/office/drawing/2014/main" id="{0D105F4D-61D7-D419-8ED2-AD7FEE7B2D86}"/>
              </a:ext>
            </a:extLst>
          </p:cNvPr>
          <p:cNvSpPr/>
          <p:nvPr/>
        </p:nvSpPr>
        <p:spPr>
          <a:xfrm>
            <a:off x="212501" y="1709050"/>
            <a:ext cx="5671279" cy="4556836"/>
          </a:xfrm>
          <a:custGeom>
            <a:avLst/>
            <a:gdLst/>
            <a:ahLst/>
            <a:cxnLst/>
            <a:rect l="l" t="t" r="r" b="b"/>
            <a:pathLst>
              <a:path w="5671279" h="4556836">
                <a:moveTo>
                  <a:pt x="0" y="0"/>
                </a:moveTo>
                <a:lnTo>
                  <a:pt x="5671279" y="0"/>
                </a:lnTo>
                <a:lnTo>
                  <a:pt x="5671279" y="4556836"/>
                </a:lnTo>
                <a:lnTo>
                  <a:pt x="0" y="4556836"/>
                </a:lnTo>
                <a:lnTo>
                  <a:pt x="0" y="0"/>
                </a:lnTo>
                <a:close/>
              </a:path>
            </a:pathLst>
          </a:custGeom>
          <a:blipFill>
            <a:blip r:embed="rId7"/>
            <a:stretch>
              <a:fillRect/>
            </a:stretch>
          </a:blipFill>
        </p:spPr>
        <p:txBody>
          <a:bodyPr/>
          <a:lstStyle/>
          <a:p>
            <a:endParaRPr lang="it-IT"/>
          </a:p>
        </p:txBody>
      </p:sp>
      <p:sp>
        <p:nvSpPr>
          <p:cNvPr id="18" name="CasellaDiTesto 17">
            <a:extLst>
              <a:ext uri="{FF2B5EF4-FFF2-40B4-BE49-F238E27FC236}">
                <a16:creationId xmlns:a16="http://schemas.microsoft.com/office/drawing/2014/main" id="{699FD7BF-2480-BF4E-BFF4-00494C05B5EC}"/>
              </a:ext>
            </a:extLst>
          </p:cNvPr>
          <p:cNvSpPr txBox="1"/>
          <p:nvPr/>
        </p:nvSpPr>
        <p:spPr>
          <a:xfrm>
            <a:off x="205100" y="1408263"/>
            <a:ext cx="6096000" cy="370486"/>
          </a:xfrm>
          <a:prstGeom prst="rect">
            <a:avLst/>
          </a:prstGeom>
          <a:noFill/>
        </p:spPr>
        <p:txBody>
          <a:bodyPr wrap="square">
            <a:spAutoFit/>
          </a:bodyPr>
          <a:lstStyle/>
          <a:p>
            <a:pPr marL="0" marR="0" lvl="0" indent="0" algn="l" defTabSz="914400" rtl="0" eaLnBrk="1" fontAlgn="auto" latinLnBrk="0" hangingPunct="1">
              <a:lnSpc>
                <a:spcPts val="2376"/>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ea typeface="+mn-ea"/>
                <a:cs typeface="+mn-cs"/>
              </a:rPr>
              <a:t>SIMPLE GOODS</a:t>
            </a:r>
          </a:p>
        </p:txBody>
      </p:sp>
      <p:sp>
        <p:nvSpPr>
          <p:cNvPr id="20" name="CasellaDiTesto 19">
            <a:extLst>
              <a:ext uri="{FF2B5EF4-FFF2-40B4-BE49-F238E27FC236}">
                <a16:creationId xmlns:a16="http://schemas.microsoft.com/office/drawing/2014/main" id="{26A4E7E2-38FB-9F79-4A6B-433B52DC3C13}"/>
              </a:ext>
            </a:extLst>
          </p:cNvPr>
          <p:cNvSpPr txBox="1"/>
          <p:nvPr/>
        </p:nvSpPr>
        <p:spPr>
          <a:xfrm>
            <a:off x="6301099" y="2031567"/>
            <a:ext cx="5393595" cy="2390270"/>
          </a:xfrm>
          <a:prstGeom prst="rect">
            <a:avLst/>
          </a:prstGeom>
          <a:noFill/>
        </p:spPr>
        <p:txBody>
          <a:bodyPr wrap="square">
            <a:spAutoFit/>
          </a:bodyPr>
          <a:lstStyle/>
          <a:p>
            <a:pPr algn="just">
              <a:lnSpc>
                <a:spcPts val="1820"/>
              </a:lnSpc>
            </a:pPr>
            <a:r>
              <a:rPr lang="en-US" sz="1400" b="1" dirty="0">
                <a:solidFill>
                  <a:srgbClr val="000000"/>
                </a:solidFill>
              </a:rPr>
              <a:t>DEFINITIONS</a:t>
            </a:r>
          </a:p>
          <a:p>
            <a:pPr algn="just">
              <a:lnSpc>
                <a:spcPts val="1820"/>
              </a:lnSpc>
            </a:pPr>
            <a:r>
              <a:rPr lang="en-US" sz="1400" b="1" dirty="0">
                <a:solidFill>
                  <a:srgbClr val="000000"/>
                </a:solidFill>
              </a:rPr>
              <a:t>SIMPLE GOOD:</a:t>
            </a:r>
            <a:r>
              <a:rPr lang="en-US" sz="1400" dirty="0">
                <a:solidFill>
                  <a:srgbClr val="000000"/>
                </a:solidFill>
              </a:rPr>
              <a:t> Goods produced in a manufacturing process that exclusively requires input materials (precursors) and zero embodied emissions fuels.</a:t>
            </a:r>
          </a:p>
          <a:p>
            <a:pPr algn="just">
              <a:lnSpc>
                <a:spcPts val="1820"/>
              </a:lnSpc>
            </a:pPr>
            <a:r>
              <a:rPr lang="en-US" sz="1400" b="1" dirty="0">
                <a:solidFill>
                  <a:srgbClr val="000000"/>
                </a:solidFill>
              </a:rPr>
              <a:t>Specific embedded emissions: </a:t>
            </a:r>
            <a:r>
              <a:rPr lang="en-US" sz="1400" dirty="0">
                <a:solidFill>
                  <a:srgbClr val="000000"/>
                </a:solidFill>
              </a:rPr>
              <a:t>the embedded emissions of one ton of goods, expressed as </a:t>
            </a:r>
            <a:r>
              <a:rPr lang="en-US" sz="1400" dirty="0" err="1">
                <a:solidFill>
                  <a:srgbClr val="000000"/>
                </a:solidFill>
              </a:rPr>
              <a:t>tonnes</a:t>
            </a:r>
            <a:r>
              <a:rPr lang="en-US" sz="1400" dirty="0">
                <a:solidFill>
                  <a:srgbClr val="000000"/>
                </a:solidFill>
              </a:rPr>
              <a:t> of CO2 emissions per ton of goods.</a:t>
            </a:r>
          </a:p>
          <a:p>
            <a:pPr algn="just">
              <a:lnSpc>
                <a:spcPts val="1820"/>
              </a:lnSpc>
              <a:spcBef>
                <a:spcPct val="0"/>
              </a:spcBef>
            </a:pPr>
            <a:r>
              <a:rPr lang="en-US" sz="1400" b="1" dirty="0">
                <a:solidFill>
                  <a:srgbClr val="000000"/>
                </a:solidFill>
              </a:rPr>
              <a:t>Attributed emissions: </a:t>
            </a:r>
            <a:r>
              <a:rPr lang="en-US" sz="1400" dirty="0">
                <a:solidFill>
                  <a:srgbClr val="000000"/>
                </a:solidFill>
              </a:rPr>
              <a:t>the part of the installation’s emissions during the reporting period that are caused by the production process resulting in goods g when applying the system boundaries of the production process.</a:t>
            </a:r>
          </a:p>
        </p:txBody>
      </p:sp>
    </p:spTree>
    <p:extLst>
      <p:ext uri="{BB962C8B-B14F-4D97-AF65-F5344CB8AC3E}">
        <p14:creationId xmlns:p14="http://schemas.microsoft.com/office/powerpoint/2010/main" val="8396281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CasellaDiTesto 17">
            <a:extLst>
              <a:ext uri="{FF2B5EF4-FFF2-40B4-BE49-F238E27FC236}">
                <a16:creationId xmlns:a16="http://schemas.microsoft.com/office/drawing/2014/main" id="{699FD7BF-2480-BF4E-BFF4-00494C05B5EC}"/>
              </a:ext>
            </a:extLst>
          </p:cNvPr>
          <p:cNvSpPr txBox="1"/>
          <p:nvPr/>
        </p:nvSpPr>
        <p:spPr>
          <a:xfrm>
            <a:off x="205100" y="1408263"/>
            <a:ext cx="6096000" cy="370486"/>
          </a:xfrm>
          <a:prstGeom prst="rect">
            <a:avLst/>
          </a:prstGeom>
          <a:noFill/>
        </p:spPr>
        <p:txBody>
          <a:bodyPr wrap="square">
            <a:spAutoFit/>
          </a:bodyPr>
          <a:lstStyle/>
          <a:p>
            <a:pPr marL="0" marR="0" lvl="0" indent="0" algn="l" defTabSz="914400" rtl="0" eaLnBrk="1" fontAlgn="auto" latinLnBrk="0" hangingPunct="1">
              <a:lnSpc>
                <a:spcPts val="2376"/>
              </a:lnSpc>
              <a:spcBef>
                <a:spcPts val="0"/>
              </a:spcBef>
              <a:spcAft>
                <a:spcPts val="0"/>
              </a:spcAft>
              <a:buClrTx/>
              <a:buSzTx/>
              <a:buFontTx/>
              <a:buNone/>
              <a:tabLst/>
              <a:defRPr/>
            </a:pPr>
            <a:r>
              <a:rPr lang="en-US" sz="1400" b="1" dirty="0"/>
              <a:t>COMPLEX</a:t>
            </a:r>
            <a:r>
              <a:rPr kumimoji="0" lang="en-US" sz="1400" b="1" i="0" u="none" strike="noStrike" kern="1200" cap="none" spc="0" normalizeH="0" baseline="0" noProof="0" dirty="0">
                <a:ln>
                  <a:noFill/>
                </a:ln>
                <a:effectLst/>
                <a:uLnTx/>
                <a:uFillTx/>
                <a:ea typeface="+mn-ea"/>
                <a:cs typeface="+mn-cs"/>
              </a:rPr>
              <a:t> GOODS</a:t>
            </a:r>
          </a:p>
        </p:txBody>
      </p:sp>
      <p:sp>
        <p:nvSpPr>
          <p:cNvPr id="20" name="CasellaDiTesto 19">
            <a:extLst>
              <a:ext uri="{FF2B5EF4-FFF2-40B4-BE49-F238E27FC236}">
                <a16:creationId xmlns:a16="http://schemas.microsoft.com/office/drawing/2014/main" id="{26A4E7E2-38FB-9F79-4A6B-433B52DC3C13}"/>
              </a:ext>
            </a:extLst>
          </p:cNvPr>
          <p:cNvSpPr txBox="1"/>
          <p:nvPr/>
        </p:nvSpPr>
        <p:spPr>
          <a:xfrm>
            <a:off x="6301099" y="2031567"/>
            <a:ext cx="5393595" cy="1928670"/>
          </a:xfrm>
          <a:prstGeom prst="rect">
            <a:avLst/>
          </a:prstGeom>
          <a:noFill/>
        </p:spPr>
        <p:txBody>
          <a:bodyPr wrap="square">
            <a:spAutoFit/>
          </a:bodyPr>
          <a:lstStyle/>
          <a:p>
            <a:pPr algn="just">
              <a:lnSpc>
                <a:spcPts val="1820"/>
              </a:lnSpc>
            </a:pPr>
            <a:r>
              <a:rPr lang="en-US" sz="1400" b="1" dirty="0">
                <a:solidFill>
                  <a:srgbClr val="000000"/>
                </a:solidFill>
              </a:rPr>
              <a:t>DEFINITIONS</a:t>
            </a:r>
          </a:p>
          <a:p>
            <a:pPr algn="just">
              <a:lnSpc>
                <a:spcPts val="1820"/>
              </a:lnSpc>
            </a:pPr>
            <a:r>
              <a:rPr lang="en-US" sz="1400" b="1" dirty="0">
                <a:solidFill>
                  <a:srgbClr val="000000"/>
                </a:solidFill>
              </a:rPr>
              <a:t>COMPLEX GOOD: ALL GOODS OTHER THAN SIMPLE GOODS.</a:t>
            </a:r>
          </a:p>
          <a:p>
            <a:pPr algn="just">
              <a:lnSpc>
                <a:spcPts val="1820"/>
              </a:lnSpc>
            </a:pPr>
            <a:r>
              <a:rPr lang="en-US" sz="1400" b="1" dirty="0">
                <a:solidFill>
                  <a:srgbClr val="000000"/>
                </a:solidFill>
              </a:rPr>
              <a:t>Specific embedded emissions: </a:t>
            </a:r>
            <a:r>
              <a:rPr lang="en-US" sz="1400" dirty="0">
                <a:solidFill>
                  <a:srgbClr val="000000"/>
                </a:solidFill>
              </a:rPr>
              <a:t>the embedded emissions of one ton of goods, expressed as </a:t>
            </a:r>
            <a:r>
              <a:rPr lang="en-US" sz="1400" dirty="0" err="1">
                <a:solidFill>
                  <a:srgbClr val="000000"/>
                </a:solidFill>
              </a:rPr>
              <a:t>tonnes</a:t>
            </a:r>
            <a:r>
              <a:rPr lang="en-US" sz="1400" dirty="0">
                <a:solidFill>
                  <a:srgbClr val="000000"/>
                </a:solidFill>
              </a:rPr>
              <a:t> of CO2 emissions per ton of goods.</a:t>
            </a:r>
          </a:p>
          <a:p>
            <a:pPr algn="just">
              <a:lnSpc>
                <a:spcPts val="1820"/>
              </a:lnSpc>
              <a:spcBef>
                <a:spcPct val="0"/>
              </a:spcBef>
            </a:pPr>
            <a:r>
              <a:rPr lang="en-US" sz="1400" b="1" dirty="0">
                <a:solidFill>
                  <a:srgbClr val="000000"/>
                </a:solidFill>
              </a:rPr>
              <a:t>Attributed emissions: </a:t>
            </a:r>
            <a:r>
              <a:rPr lang="en-US" sz="1400" dirty="0">
                <a:solidFill>
                  <a:srgbClr val="000000"/>
                </a:solidFill>
              </a:rPr>
              <a:t>the part of the installation’s emissions during the reporting period that are caused by the production process resulting in goods and when applying the system boundaries of the production process.</a:t>
            </a:r>
          </a:p>
        </p:txBody>
      </p:sp>
      <p:sp>
        <p:nvSpPr>
          <p:cNvPr id="2" name="Freeform 13">
            <a:extLst>
              <a:ext uri="{FF2B5EF4-FFF2-40B4-BE49-F238E27FC236}">
                <a16:creationId xmlns:a16="http://schemas.microsoft.com/office/drawing/2014/main" id="{3F4315F4-DC2F-BD24-7770-93713D7C59D8}"/>
              </a:ext>
            </a:extLst>
          </p:cNvPr>
          <p:cNvSpPr/>
          <p:nvPr/>
        </p:nvSpPr>
        <p:spPr>
          <a:xfrm>
            <a:off x="281733" y="1800275"/>
            <a:ext cx="5609169" cy="4379113"/>
          </a:xfrm>
          <a:custGeom>
            <a:avLst/>
            <a:gdLst/>
            <a:ahLst/>
            <a:cxnLst/>
            <a:rect l="l" t="t" r="r" b="b"/>
            <a:pathLst>
              <a:path w="6214709" h="4704197">
                <a:moveTo>
                  <a:pt x="0" y="0"/>
                </a:moveTo>
                <a:lnTo>
                  <a:pt x="6214709" y="0"/>
                </a:lnTo>
                <a:lnTo>
                  <a:pt x="6214709" y="4704197"/>
                </a:lnTo>
                <a:lnTo>
                  <a:pt x="0" y="4704197"/>
                </a:lnTo>
                <a:lnTo>
                  <a:pt x="0" y="0"/>
                </a:lnTo>
                <a:close/>
              </a:path>
            </a:pathLst>
          </a:custGeom>
          <a:blipFill>
            <a:blip r:embed="rId7"/>
            <a:stretch>
              <a:fillRect t="-86" b="-86"/>
            </a:stretch>
          </a:blipFill>
        </p:spPr>
        <p:txBody>
          <a:bodyPr/>
          <a:lstStyle/>
          <a:p>
            <a:endParaRPr lang="it-IT"/>
          </a:p>
        </p:txBody>
      </p:sp>
    </p:spTree>
    <p:extLst>
      <p:ext uri="{BB962C8B-B14F-4D97-AF65-F5344CB8AC3E}">
        <p14:creationId xmlns:p14="http://schemas.microsoft.com/office/powerpoint/2010/main" val="32345014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 – TRANSITIONAL PERIOD</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Box 4">
            <a:extLst>
              <a:ext uri="{FF2B5EF4-FFF2-40B4-BE49-F238E27FC236}">
                <a16:creationId xmlns:a16="http://schemas.microsoft.com/office/drawing/2014/main" id="{3181502C-5362-56CB-E3CA-F25844E417BD}"/>
              </a:ext>
            </a:extLst>
          </p:cNvPr>
          <p:cNvSpPr txBox="1"/>
          <p:nvPr/>
        </p:nvSpPr>
        <p:spPr>
          <a:xfrm>
            <a:off x="300791" y="1873800"/>
            <a:ext cx="10912639" cy="1439112"/>
          </a:xfrm>
          <a:prstGeom prst="rect">
            <a:avLst/>
          </a:prstGeom>
        </p:spPr>
        <p:txBody>
          <a:bodyPr wrap="square" lIns="0" tIns="0" rIns="0" bIns="0" rtlCol="0" anchor="t">
            <a:spAutoFit/>
          </a:bodyPr>
          <a:lstStyle/>
          <a:p>
            <a:pPr algn="just">
              <a:lnSpc>
                <a:spcPts val="1599"/>
              </a:lnSpc>
            </a:pPr>
            <a:r>
              <a:rPr lang="en-US" sz="1400" b="1" dirty="0">
                <a:solidFill>
                  <a:srgbClr val="000000"/>
                </a:solidFill>
              </a:rPr>
              <a:t>COMMISSION IMPLEMENTING REGULATION (EU) 2023/1773</a:t>
            </a:r>
          </a:p>
          <a:p>
            <a:pPr algn="just">
              <a:lnSpc>
                <a:spcPts val="1599"/>
              </a:lnSpc>
            </a:pPr>
            <a:endParaRPr lang="en-US" sz="1400" dirty="0">
              <a:solidFill>
                <a:srgbClr val="000000"/>
              </a:solidFill>
            </a:endParaRPr>
          </a:p>
          <a:p>
            <a:pPr algn="just">
              <a:lnSpc>
                <a:spcPts val="1599"/>
              </a:lnSpc>
            </a:pPr>
            <a:r>
              <a:rPr lang="en-US" sz="1400" dirty="0">
                <a:solidFill>
                  <a:srgbClr val="000000"/>
                </a:solidFill>
              </a:rPr>
              <a:t>Specific embedded emissions of goods produced in an installation shall be determined using either: </a:t>
            </a:r>
          </a:p>
          <a:p>
            <a:pPr marL="345438" lvl="1" indent="-172719" algn="just">
              <a:lnSpc>
                <a:spcPts val="1599"/>
              </a:lnSpc>
              <a:buFont typeface="Arial"/>
              <a:buChar char="•"/>
            </a:pPr>
            <a:r>
              <a:rPr lang="en-US" sz="1400" dirty="0">
                <a:solidFill>
                  <a:srgbClr val="000000"/>
                </a:solidFill>
              </a:rPr>
              <a:t>determining emissions from source streams on the basis of activity data obtained by means of measurement systems and calculation factors from laboratory analyses or standard values; </a:t>
            </a:r>
          </a:p>
          <a:p>
            <a:pPr marL="345438" lvl="1" indent="-172719" algn="just">
              <a:lnSpc>
                <a:spcPts val="1599"/>
              </a:lnSpc>
              <a:buFont typeface="Arial"/>
              <a:buChar char="•"/>
            </a:pPr>
            <a:r>
              <a:rPr lang="en-US" sz="1400" dirty="0">
                <a:solidFill>
                  <a:srgbClr val="000000"/>
                </a:solidFill>
              </a:rPr>
              <a:t>determining emissions from emission sources by means of continuous measurement of the concentration of the relevant greenhouse gas in the flue gas and of the flue gas flow. </a:t>
            </a:r>
          </a:p>
        </p:txBody>
      </p:sp>
      <p:sp>
        <p:nvSpPr>
          <p:cNvPr id="4" name="TextBox 11">
            <a:extLst>
              <a:ext uri="{FF2B5EF4-FFF2-40B4-BE49-F238E27FC236}">
                <a16:creationId xmlns:a16="http://schemas.microsoft.com/office/drawing/2014/main" id="{94785542-974B-C9C2-9C84-64AEDF298867}"/>
              </a:ext>
            </a:extLst>
          </p:cNvPr>
          <p:cNvSpPr txBox="1"/>
          <p:nvPr/>
        </p:nvSpPr>
        <p:spPr>
          <a:xfrm>
            <a:off x="300792" y="3720618"/>
            <a:ext cx="4917402" cy="2051844"/>
          </a:xfrm>
          <a:prstGeom prst="rect">
            <a:avLst/>
          </a:prstGeom>
        </p:spPr>
        <p:txBody>
          <a:bodyPr lIns="0" tIns="0" rIns="0" bIns="0" rtlCol="0" anchor="t">
            <a:spAutoFit/>
          </a:bodyPr>
          <a:lstStyle/>
          <a:p>
            <a:pPr algn="just">
              <a:lnSpc>
                <a:spcPts val="1599"/>
              </a:lnSpc>
              <a:spcBef>
                <a:spcPct val="0"/>
              </a:spcBef>
            </a:pPr>
            <a:r>
              <a:rPr lang="en-US" sz="1400">
                <a:solidFill>
                  <a:srgbClr val="000000"/>
                </a:solidFill>
              </a:rPr>
              <a:t>Until 31 December 2024, the specific embedded emissions of goods </a:t>
            </a:r>
            <a:r>
              <a:rPr lang="en-US" sz="1400" u="none" strike="noStrike">
                <a:solidFill>
                  <a:srgbClr val="000000"/>
                </a:solidFill>
              </a:rPr>
              <a:t>produced in an installation may be determined using one of the following monitoring and reporting methods, if they lead to similar coverage and accuracy of emissions data compared to the methods listed in that paragraph:</a:t>
            </a:r>
          </a:p>
          <a:p>
            <a:pPr marL="345438" lvl="1" indent="-172719" algn="just">
              <a:lnSpc>
                <a:spcPts val="1599"/>
              </a:lnSpc>
              <a:spcBef>
                <a:spcPct val="0"/>
              </a:spcBef>
              <a:buFont typeface="Arial"/>
              <a:buChar char="•"/>
            </a:pPr>
            <a:r>
              <a:rPr lang="en-US" sz="1400" u="none" strike="noStrike">
                <a:solidFill>
                  <a:srgbClr val="000000"/>
                </a:solidFill>
              </a:rPr>
              <a:t>a carbon pricing scheme where the installation is located; or</a:t>
            </a:r>
          </a:p>
          <a:p>
            <a:pPr marL="345438" lvl="1" indent="-172719" algn="just">
              <a:lnSpc>
                <a:spcPts val="1599"/>
              </a:lnSpc>
              <a:spcBef>
                <a:spcPct val="0"/>
              </a:spcBef>
              <a:buFont typeface="Arial"/>
              <a:buChar char="•"/>
            </a:pPr>
            <a:r>
              <a:rPr lang="en-US" sz="1400" u="none" strike="noStrike">
                <a:solidFill>
                  <a:srgbClr val="000000"/>
                </a:solidFill>
              </a:rPr>
              <a:t>a compulsory emission monitoring scheme where the installation is located; or</a:t>
            </a:r>
          </a:p>
          <a:p>
            <a:pPr marL="345438" lvl="1" indent="-172719" algn="just">
              <a:lnSpc>
                <a:spcPts val="1599"/>
              </a:lnSpc>
              <a:spcBef>
                <a:spcPct val="0"/>
              </a:spcBef>
              <a:buFont typeface="Arial"/>
              <a:buChar char="•"/>
            </a:pPr>
            <a:r>
              <a:rPr lang="en-US" sz="1400" u="none" strike="noStrike">
                <a:solidFill>
                  <a:srgbClr val="000000"/>
                </a:solidFill>
              </a:rPr>
              <a:t>an emission monitoring scheme at the installation which can include verification by anaccredited verifier.</a:t>
            </a:r>
          </a:p>
        </p:txBody>
      </p:sp>
      <p:sp>
        <p:nvSpPr>
          <p:cNvPr id="9" name="TextBox 12">
            <a:extLst>
              <a:ext uri="{FF2B5EF4-FFF2-40B4-BE49-F238E27FC236}">
                <a16:creationId xmlns:a16="http://schemas.microsoft.com/office/drawing/2014/main" id="{2F9B7C1E-F151-1EBD-0BF1-5DB5EB435946}"/>
              </a:ext>
            </a:extLst>
          </p:cNvPr>
          <p:cNvSpPr txBox="1"/>
          <p:nvPr/>
        </p:nvSpPr>
        <p:spPr>
          <a:xfrm>
            <a:off x="300792" y="3467100"/>
            <a:ext cx="5786607" cy="208006"/>
          </a:xfrm>
          <a:prstGeom prst="rect">
            <a:avLst/>
          </a:prstGeom>
        </p:spPr>
        <p:txBody>
          <a:bodyPr lIns="0" tIns="0" rIns="0" bIns="0" rtlCol="0" anchor="t">
            <a:spAutoFit/>
          </a:bodyPr>
          <a:lstStyle/>
          <a:p>
            <a:pPr algn="just">
              <a:lnSpc>
                <a:spcPts val="1599"/>
              </a:lnSpc>
              <a:spcBef>
                <a:spcPct val="0"/>
              </a:spcBef>
            </a:pPr>
            <a:r>
              <a:rPr lang="en-US" sz="1400" dirty="0">
                <a:solidFill>
                  <a:srgbClr val="004AAD"/>
                </a:solidFill>
              </a:rPr>
              <a:t>EXCEPTION 1</a:t>
            </a:r>
          </a:p>
        </p:txBody>
      </p:sp>
      <p:sp>
        <p:nvSpPr>
          <p:cNvPr id="10" name="TextBox 13">
            <a:extLst>
              <a:ext uri="{FF2B5EF4-FFF2-40B4-BE49-F238E27FC236}">
                <a16:creationId xmlns:a16="http://schemas.microsoft.com/office/drawing/2014/main" id="{DEE8E038-DB34-3975-73CC-585C6B4D9102}"/>
              </a:ext>
            </a:extLst>
          </p:cNvPr>
          <p:cNvSpPr txBox="1"/>
          <p:nvPr/>
        </p:nvSpPr>
        <p:spPr>
          <a:xfrm>
            <a:off x="5951538" y="3720618"/>
            <a:ext cx="5261893" cy="1436291"/>
          </a:xfrm>
          <a:prstGeom prst="rect">
            <a:avLst/>
          </a:prstGeom>
        </p:spPr>
        <p:txBody>
          <a:bodyPr wrap="square" lIns="0" tIns="0" rIns="0" bIns="0" rtlCol="0" anchor="t">
            <a:spAutoFit/>
          </a:bodyPr>
          <a:lstStyle/>
          <a:p>
            <a:pPr algn="just">
              <a:lnSpc>
                <a:spcPts val="1599"/>
              </a:lnSpc>
            </a:pPr>
            <a:r>
              <a:rPr lang="en-US" sz="1400" dirty="0">
                <a:solidFill>
                  <a:srgbClr val="000000"/>
                </a:solidFill>
              </a:rPr>
              <a:t>Until 31 July 2024 for each import of goods for which the reporting declarant does not have all the information, the reporting declarant may use other methods for determining the emissions, including default values made available and published by the Commission for the transitional period or any other default values specified. </a:t>
            </a:r>
          </a:p>
          <a:p>
            <a:pPr algn="just">
              <a:lnSpc>
                <a:spcPts val="1599"/>
              </a:lnSpc>
              <a:spcBef>
                <a:spcPct val="0"/>
              </a:spcBef>
            </a:pPr>
            <a:r>
              <a:rPr lang="en-US" sz="1400" dirty="0">
                <a:solidFill>
                  <a:srgbClr val="000000"/>
                </a:solidFill>
              </a:rPr>
              <a:t>In such cases, the reporting declarant shall indicate and reference in the CBAM reports the methodology followed for establishing such values. </a:t>
            </a:r>
          </a:p>
        </p:txBody>
      </p:sp>
      <p:sp>
        <p:nvSpPr>
          <p:cNvPr id="14" name="TextBox 14">
            <a:extLst>
              <a:ext uri="{FF2B5EF4-FFF2-40B4-BE49-F238E27FC236}">
                <a16:creationId xmlns:a16="http://schemas.microsoft.com/office/drawing/2014/main" id="{3C5219B3-1D0F-63C5-6292-1D0E4D0DE517}"/>
              </a:ext>
            </a:extLst>
          </p:cNvPr>
          <p:cNvSpPr txBox="1"/>
          <p:nvPr/>
        </p:nvSpPr>
        <p:spPr>
          <a:xfrm>
            <a:off x="5951539" y="3467100"/>
            <a:ext cx="5786607" cy="208006"/>
          </a:xfrm>
          <a:prstGeom prst="rect">
            <a:avLst/>
          </a:prstGeom>
        </p:spPr>
        <p:txBody>
          <a:bodyPr lIns="0" tIns="0" rIns="0" bIns="0" rtlCol="0" anchor="t">
            <a:spAutoFit/>
          </a:bodyPr>
          <a:lstStyle/>
          <a:p>
            <a:pPr algn="just">
              <a:lnSpc>
                <a:spcPts val="1599"/>
              </a:lnSpc>
              <a:spcBef>
                <a:spcPct val="0"/>
              </a:spcBef>
            </a:pPr>
            <a:r>
              <a:rPr lang="en-US" sz="1400" dirty="0">
                <a:solidFill>
                  <a:srgbClr val="004AAD"/>
                </a:solidFill>
              </a:rPr>
              <a:t>EXCEPTION 2</a:t>
            </a:r>
          </a:p>
        </p:txBody>
      </p:sp>
      <p:sp>
        <p:nvSpPr>
          <p:cNvPr id="15" name="TextBox 15">
            <a:extLst>
              <a:ext uri="{FF2B5EF4-FFF2-40B4-BE49-F238E27FC236}">
                <a16:creationId xmlns:a16="http://schemas.microsoft.com/office/drawing/2014/main" id="{A7B40363-23F2-48DD-5400-AB633B34460C}"/>
              </a:ext>
            </a:extLst>
          </p:cNvPr>
          <p:cNvSpPr txBox="1"/>
          <p:nvPr/>
        </p:nvSpPr>
        <p:spPr>
          <a:xfrm>
            <a:off x="5951538" y="5535448"/>
            <a:ext cx="5264149" cy="618374"/>
          </a:xfrm>
          <a:prstGeom prst="rect">
            <a:avLst/>
          </a:prstGeom>
        </p:spPr>
        <p:txBody>
          <a:bodyPr wrap="square" lIns="0" tIns="0" rIns="0" bIns="0" rtlCol="0" anchor="t">
            <a:spAutoFit/>
          </a:bodyPr>
          <a:lstStyle/>
          <a:p>
            <a:pPr marL="0" lvl="0" indent="0" algn="just">
              <a:lnSpc>
                <a:spcPts val="1599"/>
              </a:lnSpc>
              <a:spcBef>
                <a:spcPct val="0"/>
              </a:spcBef>
            </a:pPr>
            <a:r>
              <a:rPr lang="en-US" sz="1400" dirty="0">
                <a:solidFill>
                  <a:srgbClr val="000000"/>
                </a:solidFill>
              </a:rPr>
              <a:t>U</a:t>
            </a:r>
            <a:r>
              <a:rPr lang="en-US" sz="1400" u="none" strike="noStrike" dirty="0">
                <a:solidFill>
                  <a:srgbClr val="000000"/>
                </a:solidFill>
              </a:rPr>
              <a:t>p to 20 % of the total embedded emissions of complex goods may be based on estimations made available by the operators of the installations.</a:t>
            </a:r>
          </a:p>
        </p:txBody>
      </p:sp>
      <p:sp>
        <p:nvSpPr>
          <p:cNvPr id="16" name="TextBox 16">
            <a:extLst>
              <a:ext uri="{FF2B5EF4-FFF2-40B4-BE49-F238E27FC236}">
                <a16:creationId xmlns:a16="http://schemas.microsoft.com/office/drawing/2014/main" id="{A558AF35-6034-D0F2-5E5D-CCFF01827A05}"/>
              </a:ext>
            </a:extLst>
          </p:cNvPr>
          <p:cNvSpPr txBox="1"/>
          <p:nvPr/>
        </p:nvSpPr>
        <p:spPr>
          <a:xfrm>
            <a:off x="5951539" y="5294783"/>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004AAD"/>
                </a:solidFill>
              </a:rPr>
              <a:t>EXCEPTION 3</a:t>
            </a:r>
          </a:p>
        </p:txBody>
      </p:sp>
    </p:spTree>
    <p:extLst>
      <p:ext uri="{BB962C8B-B14F-4D97-AF65-F5344CB8AC3E}">
        <p14:creationId xmlns:p14="http://schemas.microsoft.com/office/powerpoint/2010/main" val="33999072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10">
            <a:extLst>
              <a:ext uri="{FF2B5EF4-FFF2-40B4-BE49-F238E27FC236}">
                <a16:creationId xmlns:a16="http://schemas.microsoft.com/office/drawing/2014/main" id="{CCD4FEF3-03CB-F3A6-6F1F-22DAE2A508AD}"/>
              </a:ext>
            </a:extLst>
          </p:cNvPr>
          <p:cNvGrpSpPr/>
          <p:nvPr/>
        </p:nvGrpSpPr>
        <p:grpSpPr>
          <a:xfrm>
            <a:off x="1800919" y="4435312"/>
            <a:ext cx="7938554" cy="1588515"/>
            <a:chOff x="0" y="0"/>
            <a:chExt cx="3136219" cy="627562"/>
          </a:xfrm>
        </p:grpSpPr>
        <p:sp>
          <p:nvSpPr>
            <p:cNvPr id="22" name="Freeform 11">
              <a:extLst>
                <a:ext uri="{FF2B5EF4-FFF2-40B4-BE49-F238E27FC236}">
                  <a16:creationId xmlns:a16="http://schemas.microsoft.com/office/drawing/2014/main" id="{8D5AA1DF-A780-8331-6231-FF272C1A7080}"/>
                </a:ext>
              </a:extLst>
            </p:cNvPr>
            <p:cNvSpPr/>
            <p:nvPr/>
          </p:nvSpPr>
          <p:spPr>
            <a:xfrm>
              <a:off x="0" y="0"/>
              <a:ext cx="3136219" cy="627562"/>
            </a:xfrm>
            <a:custGeom>
              <a:avLst/>
              <a:gdLst/>
              <a:ahLst/>
              <a:cxnLst/>
              <a:rect l="l" t="t" r="r" b="b"/>
              <a:pathLst>
                <a:path w="3136219" h="627562">
                  <a:moveTo>
                    <a:pt x="3136219" y="313781"/>
                  </a:moveTo>
                  <a:lnTo>
                    <a:pt x="2729819" y="0"/>
                  </a:lnTo>
                  <a:lnTo>
                    <a:pt x="2729819" y="203200"/>
                  </a:lnTo>
                  <a:lnTo>
                    <a:pt x="0" y="203200"/>
                  </a:lnTo>
                  <a:lnTo>
                    <a:pt x="0" y="424362"/>
                  </a:lnTo>
                  <a:lnTo>
                    <a:pt x="2729819" y="424362"/>
                  </a:lnTo>
                  <a:lnTo>
                    <a:pt x="2729819" y="627562"/>
                  </a:lnTo>
                  <a:lnTo>
                    <a:pt x="3136219" y="313781"/>
                  </a:lnTo>
                  <a:close/>
                </a:path>
              </a:pathLst>
            </a:custGeom>
            <a:solidFill>
              <a:srgbClr val="94ADED"/>
            </a:solidFill>
          </p:spPr>
          <p:txBody>
            <a:bodyPr/>
            <a:lstStyle/>
            <a:p>
              <a:endParaRPr lang="it-IT"/>
            </a:p>
          </p:txBody>
        </p:sp>
        <p:sp>
          <p:nvSpPr>
            <p:cNvPr id="23" name="TextBox 12">
              <a:extLst>
                <a:ext uri="{FF2B5EF4-FFF2-40B4-BE49-F238E27FC236}">
                  <a16:creationId xmlns:a16="http://schemas.microsoft.com/office/drawing/2014/main" id="{4EE20E2B-A2F6-03A5-50C2-1C9DF9C310D7}"/>
                </a:ext>
              </a:extLst>
            </p:cNvPr>
            <p:cNvSpPr txBox="1"/>
            <p:nvPr/>
          </p:nvSpPr>
          <p:spPr>
            <a:xfrm>
              <a:off x="0" y="222250"/>
              <a:ext cx="3034619" cy="202112"/>
            </a:xfrm>
            <a:prstGeom prst="rect">
              <a:avLst/>
            </a:prstGeom>
          </p:spPr>
          <p:txBody>
            <a:bodyPr lIns="50800" tIns="50800" rIns="50800" bIns="50800" rtlCol="0" anchor="ctr"/>
            <a:lstStyle/>
            <a:p>
              <a:pPr algn="ctr">
                <a:lnSpc>
                  <a:spcPts val="1286"/>
                </a:lnSpc>
              </a:pPr>
              <a:endParaRPr/>
            </a:p>
          </p:txBody>
        </p:sp>
      </p:grpSp>
      <p:sp>
        <p:nvSpPr>
          <p:cNvPr id="24" name="TextBox 21">
            <a:extLst>
              <a:ext uri="{FF2B5EF4-FFF2-40B4-BE49-F238E27FC236}">
                <a16:creationId xmlns:a16="http://schemas.microsoft.com/office/drawing/2014/main" id="{199EBA29-63CC-BB96-5C26-2E9DE0103741}"/>
              </a:ext>
            </a:extLst>
          </p:cNvPr>
          <p:cNvSpPr txBox="1"/>
          <p:nvPr/>
        </p:nvSpPr>
        <p:spPr>
          <a:xfrm>
            <a:off x="7454409" y="5147337"/>
            <a:ext cx="5786607" cy="208006"/>
          </a:xfrm>
          <a:prstGeom prst="rect">
            <a:avLst/>
          </a:prstGeom>
        </p:spPr>
        <p:txBody>
          <a:bodyPr lIns="0" tIns="0" rIns="0" bIns="0" rtlCol="0" anchor="t">
            <a:spAutoFit/>
          </a:bodyPr>
          <a:lstStyle/>
          <a:p>
            <a:pPr algn="just">
              <a:lnSpc>
                <a:spcPts val="1599"/>
              </a:lnSpc>
              <a:spcBef>
                <a:spcPct val="0"/>
              </a:spcBef>
            </a:pPr>
            <a:r>
              <a:rPr lang="en-US" sz="1400" b="1" dirty="0">
                <a:solidFill>
                  <a:srgbClr val="FFFFFF"/>
                </a:solidFill>
              </a:rPr>
              <a:t>onwards activity data</a:t>
            </a: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 – TRANSITIONAL PERIOD</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TextBox 4">
            <a:extLst>
              <a:ext uri="{FF2B5EF4-FFF2-40B4-BE49-F238E27FC236}">
                <a16:creationId xmlns:a16="http://schemas.microsoft.com/office/drawing/2014/main" id="{9DBB2C35-D8FD-0BAF-DFAF-F1B13E1CDFE8}"/>
              </a:ext>
            </a:extLst>
          </p:cNvPr>
          <p:cNvSpPr txBox="1"/>
          <p:nvPr/>
        </p:nvSpPr>
        <p:spPr>
          <a:xfrm>
            <a:off x="332876" y="1546295"/>
            <a:ext cx="10253713" cy="185435"/>
          </a:xfrm>
          <a:prstGeom prst="rect">
            <a:avLst/>
          </a:prstGeom>
        </p:spPr>
        <p:txBody>
          <a:bodyPr wrap="square" lIns="0" tIns="0" rIns="0" bIns="0" rtlCol="0" anchor="t">
            <a:spAutoFit/>
          </a:bodyPr>
          <a:lstStyle/>
          <a:p>
            <a:pPr algn="just">
              <a:lnSpc>
                <a:spcPts val="1395"/>
              </a:lnSpc>
            </a:pPr>
            <a:r>
              <a:rPr lang="en-US" sz="1400" b="1" spc="-9" dirty="0">
                <a:solidFill>
                  <a:srgbClr val="000000"/>
                </a:solidFill>
              </a:rPr>
              <a:t>REMARKS</a:t>
            </a:r>
          </a:p>
        </p:txBody>
      </p:sp>
      <p:sp>
        <p:nvSpPr>
          <p:cNvPr id="4" name="TextBox 7">
            <a:extLst>
              <a:ext uri="{FF2B5EF4-FFF2-40B4-BE49-F238E27FC236}">
                <a16:creationId xmlns:a16="http://schemas.microsoft.com/office/drawing/2014/main" id="{AA64ABB3-CE5D-BC43-9162-4FA82D67FC5A}"/>
              </a:ext>
            </a:extLst>
          </p:cNvPr>
          <p:cNvSpPr txBox="1"/>
          <p:nvPr/>
        </p:nvSpPr>
        <p:spPr>
          <a:xfrm>
            <a:off x="383396" y="1890461"/>
            <a:ext cx="11232341" cy="1156855"/>
          </a:xfrm>
          <a:prstGeom prst="rect">
            <a:avLst/>
          </a:prstGeom>
        </p:spPr>
        <p:txBody>
          <a:bodyPr wrap="square" lIns="0" tIns="0" rIns="0" bIns="0" rtlCol="0" anchor="t">
            <a:spAutoFit/>
          </a:bodyPr>
          <a:lstStyle/>
          <a:p>
            <a:pPr algn="just">
              <a:lnSpc>
                <a:spcPts val="1499"/>
              </a:lnSpc>
            </a:pPr>
            <a:r>
              <a:rPr lang="en-US" sz="1400" dirty="0">
                <a:solidFill>
                  <a:srgbClr val="000000"/>
                </a:solidFill>
              </a:rPr>
              <a:t>During the transitional period different approaches are allowed, either based on calculation methods drawing on activity data and emission factors, or based on continuous measurement of greenhouse gas emissions in flue gases.</a:t>
            </a:r>
          </a:p>
          <a:p>
            <a:pPr marL="323848" lvl="1" indent="-161924" algn="just">
              <a:lnSpc>
                <a:spcPts val="1499"/>
              </a:lnSpc>
              <a:buFont typeface="Arial"/>
              <a:buChar char="•"/>
            </a:pPr>
            <a:r>
              <a:rPr lang="en-US" sz="1400" dirty="0">
                <a:solidFill>
                  <a:srgbClr val="000000"/>
                </a:solidFill>
              </a:rPr>
              <a:t>Until 31 July 2024, the draft Implementing Regulation allows the use of any other methods if information needed for the standard methods is unavailable or insufficient. </a:t>
            </a:r>
          </a:p>
          <a:p>
            <a:pPr marL="323848" lvl="1" indent="-161924" algn="just">
              <a:lnSpc>
                <a:spcPts val="1499"/>
              </a:lnSpc>
              <a:buFont typeface="Arial"/>
              <a:buChar char="•"/>
            </a:pPr>
            <a:r>
              <a:rPr lang="en-US" sz="1400" dirty="0">
                <a:solidFill>
                  <a:srgbClr val="000000"/>
                </a:solidFill>
              </a:rPr>
              <a:t>Until the end of 2024, the draft Implementing Regulation allows application of methods used under a local carbon pricing system or under existing emissions monitoring and reporting systems that are either compulsory or involve verification by an accredited verifier.</a:t>
            </a:r>
          </a:p>
        </p:txBody>
      </p:sp>
      <p:grpSp>
        <p:nvGrpSpPr>
          <p:cNvPr id="9" name="Group 13">
            <a:extLst>
              <a:ext uri="{FF2B5EF4-FFF2-40B4-BE49-F238E27FC236}">
                <a16:creationId xmlns:a16="http://schemas.microsoft.com/office/drawing/2014/main" id="{849FD9A4-0CF3-E22F-3AB6-D7DD4FA52439}"/>
              </a:ext>
            </a:extLst>
          </p:cNvPr>
          <p:cNvGrpSpPr/>
          <p:nvPr/>
        </p:nvGrpSpPr>
        <p:grpSpPr>
          <a:xfrm>
            <a:off x="1544247" y="4020876"/>
            <a:ext cx="5352990" cy="1588515"/>
            <a:chOff x="0" y="0"/>
            <a:chExt cx="2114761" cy="627562"/>
          </a:xfrm>
        </p:grpSpPr>
        <p:sp>
          <p:nvSpPr>
            <p:cNvPr id="10" name="Freeform 14">
              <a:extLst>
                <a:ext uri="{FF2B5EF4-FFF2-40B4-BE49-F238E27FC236}">
                  <a16:creationId xmlns:a16="http://schemas.microsoft.com/office/drawing/2014/main" id="{FBCE3DDB-E3AA-EFCB-102F-FAA1604A6F08}"/>
                </a:ext>
              </a:extLst>
            </p:cNvPr>
            <p:cNvSpPr/>
            <p:nvPr/>
          </p:nvSpPr>
          <p:spPr>
            <a:xfrm>
              <a:off x="0" y="0"/>
              <a:ext cx="2114761" cy="627562"/>
            </a:xfrm>
            <a:custGeom>
              <a:avLst/>
              <a:gdLst/>
              <a:ahLst/>
              <a:cxnLst/>
              <a:rect l="l" t="t" r="r" b="b"/>
              <a:pathLst>
                <a:path w="2114761" h="627562">
                  <a:moveTo>
                    <a:pt x="2114761" y="313781"/>
                  </a:moveTo>
                  <a:lnTo>
                    <a:pt x="1708361" y="0"/>
                  </a:lnTo>
                  <a:lnTo>
                    <a:pt x="1708361" y="203200"/>
                  </a:lnTo>
                  <a:lnTo>
                    <a:pt x="0" y="203200"/>
                  </a:lnTo>
                  <a:lnTo>
                    <a:pt x="0" y="424362"/>
                  </a:lnTo>
                  <a:lnTo>
                    <a:pt x="1708361" y="424362"/>
                  </a:lnTo>
                  <a:lnTo>
                    <a:pt x="1708361" y="627562"/>
                  </a:lnTo>
                  <a:lnTo>
                    <a:pt x="2114761" y="313781"/>
                  </a:lnTo>
                  <a:close/>
                </a:path>
              </a:pathLst>
            </a:custGeom>
            <a:solidFill>
              <a:srgbClr val="1393AF"/>
            </a:solidFill>
          </p:spPr>
          <p:txBody>
            <a:bodyPr/>
            <a:lstStyle/>
            <a:p>
              <a:endParaRPr lang="it-IT" sz="1400"/>
            </a:p>
          </p:txBody>
        </p:sp>
        <p:sp>
          <p:nvSpPr>
            <p:cNvPr id="14" name="TextBox 15">
              <a:extLst>
                <a:ext uri="{FF2B5EF4-FFF2-40B4-BE49-F238E27FC236}">
                  <a16:creationId xmlns:a16="http://schemas.microsoft.com/office/drawing/2014/main" id="{392BC07E-290B-146E-F783-3A46985E792E}"/>
                </a:ext>
              </a:extLst>
            </p:cNvPr>
            <p:cNvSpPr txBox="1"/>
            <p:nvPr/>
          </p:nvSpPr>
          <p:spPr>
            <a:xfrm>
              <a:off x="0" y="222250"/>
              <a:ext cx="2013161" cy="202112"/>
            </a:xfrm>
            <a:prstGeom prst="rect">
              <a:avLst/>
            </a:prstGeom>
          </p:spPr>
          <p:txBody>
            <a:bodyPr lIns="50800" tIns="50800" rIns="50800" bIns="50800" rtlCol="0" anchor="ctr"/>
            <a:lstStyle/>
            <a:p>
              <a:pPr algn="ctr">
                <a:lnSpc>
                  <a:spcPts val="1286"/>
                </a:lnSpc>
              </a:pPr>
              <a:endParaRPr sz="1400"/>
            </a:p>
          </p:txBody>
        </p:sp>
      </p:grpSp>
      <p:grpSp>
        <p:nvGrpSpPr>
          <p:cNvPr id="15" name="Group 16">
            <a:extLst>
              <a:ext uri="{FF2B5EF4-FFF2-40B4-BE49-F238E27FC236}">
                <a16:creationId xmlns:a16="http://schemas.microsoft.com/office/drawing/2014/main" id="{8C83FB89-8E02-994D-581B-1C18F21A1CC7}"/>
              </a:ext>
            </a:extLst>
          </p:cNvPr>
          <p:cNvGrpSpPr/>
          <p:nvPr/>
        </p:nvGrpSpPr>
        <p:grpSpPr>
          <a:xfrm>
            <a:off x="1544247" y="3557336"/>
            <a:ext cx="2979162" cy="1552254"/>
            <a:chOff x="0" y="0"/>
            <a:chExt cx="1204447" cy="627562"/>
          </a:xfrm>
        </p:grpSpPr>
        <p:sp>
          <p:nvSpPr>
            <p:cNvPr id="16" name="Freeform 17">
              <a:extLst>
                <a:ext uri="{FF2B5EF4-FFF2-40B4-BE49-F238E27FC236}">
                  <a16:creationId xmlns:a16="http://schemas.microsoft.com/office/drawing/2014/main" id="{F61EAFA8-A7A1-6F9D-F262-8136F1E87700}"/>
                </a:ext>
              </a:extLst>
            </p:cNvPr>
            <p:cNvSpPr/>
            <p:nvPr/>
          </p:nvSpPr>
          <p:spPr>
            <a:xfrm>
              <a:off x="0" y="0"/>
              <a:ext cx="1204447" cy="627562"/>
            </a:xfrm>
            <a:custGeom>
              <a:avLst/>
              <a:gdLst/>
              <a:ahLst/>
              <a:cxnLst/>
              <a:rect l="l" t="t" r="r" b="b"/>
              <a:pathLst>
                <a:path w="1204447" h="627562">
                  <a:moveTo>
                    <a:pt x="1204447" y="313781"/>
                  </a:moveTo>
                  <a:lnTo>
                    <a:pt x="798047" y="0"/>
                  </a:lnTo>
                  <a:lnTo>
                    <a:pt x="798047" y="203200"/>
                  </a:lnTo>
                  <a:lnTo>
                    <a:pt x="0" y="203200"/>
                  </a:lnTo>
                  <a:lnTo>
                    <a:pt x="0" y="424362"/>
                  </a:lnTo>
                  <a:lnTo>
                    <a:pt x="798047" y="424362"/>
                  </a:lnTo>
                  <a:lnTo>
                    <a:pt x="798047" y="627562"/>
                  </a:lnTo>
                  <a:lnTo>
                    <a:pt x="1204447" y="313781"/>
                  </a:lnTo>
                  <a:close/>
                </a:path>
              </a:pathLst>
            </a:custGeom>
            <a:solidFill>
              <a:srgbClr val="004AAD"/>
            </a:solidFill>
          </p:spPr>
          <p:txBody>
            <a:bodyPr/>
            <a:lstStyle/>
            <a:p>
              <a:endParaRPr lang="it-IT" sz="1400"/>
            </a:p>
          </p:txBody>
        </p:sp>
        <p:sp>
          <p:nvSpPr>
            <p:cNvPr id="17" name="TextBox 18">
              <a:extLst>
                <a:ext uri="{FF2B5EF4-FFF2-40B4-BE49-F238E27FC236}">
                  <a16:creationId xmlns:a16="http://schemas.microsoft.com/office/drawing/2014/main" id="{A66E22C3-81E3-BC18-FD66-5C0BDDBB663F}"/>
                </a:ext>
              </a:extLst>
            </p:cNvPr>
            <p:cNvSpPr txBox="1"/>
            <p:nvPr/>
          </p:nvSpPr>
          <p:spPr>
            <a:xfrm>
              <a:off x="0" y="222250"/>
              <a:ext cx="1102847" cy="202112"/>
            </a:xfrm>
            <a:prstGeom prst="rect">
              <a:avLst/>
            </a:prstGeom>
          </p:spPr>
          <p:txBody>
            <a:bodyPr lIns="50800" tIns="50800" rIns="50800" bIns="50800" rtlCol="0" anchor="ctr"/>
            <a:lstStyle/>
            <a:p>
              <a:pPr algn="ctr">
                <a:lnSpc>
                  <a:spcPts val="1286"/>
                </a:lnSpc>
              </a:pPr>
              <a:endParaRPr sz="1400"/>
            </a:p>
          </p:txBody>
        </p:sp>
      </p:grpSp>
      <p:sp>
        <p:nvSpPr>
          <p:cNvPr id="18" name="TextBox 19">
            <a:extLst>
              <a:ext uri="{FF2B5EF4-FFF2-40B4-BE49-F238E27FC236}">
                <a16:creationId xmlns:a16="http://schemas.microsoft.com/office/drawing/2014/main" id="{F167AE0F-80F5-8288-5D63-603D6B51BEDB}"/>
              </a:ext>
            </a:extLst>
          </p:cNvPr>
          <p:cNvSpPr txBox="1"/>
          <p:nvPr/>
        </p:nvSpPr>
        <p:spPr>
          <a:xfrm>
            <a:off x="1826280" y="4251231"/>
            <a:ext cx="5786607" cy="208006"/>
          </a:xfrm>
          <a:prstGeom prst="rect">
            <a:avLst/>
          </a:prstGeom>
        </p:spPr>
        <p:txBody>
          <a:bodyPr lIns="0" tIns="0" rIns="0" bIns="0" rtlCol="0" anchor="t">
            <a:spAutoFit/>
          </a:bodyPr>
          <a:lstStyle/>
          <a:p>
            <a:pPr algn="just">
              <a:lnSpc>
                <a:spcPts val="1599"/>
              </a:lnSpc>
              <a:spcBef>
                <a:spcPct val="0"/>
              </a:spcBef>
            </a:pPr>
            <a:r>
              <a:rPr lang="en-US" sz="1400" b="1" dirty="0">
                <a:solidFill>
                  <a:srgbClr val="FFFFFF"/>
                </a:solidFill>
              </a:rPr>
              <a:t>31/07/2023 all methods</a:t>
            </a: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b="1" dirty="0">
                <a:solidFill>
                  <a:srgbClr val="FFFFFF"/>
                </a:solidFill>
              </a:rPr>
              <a:t>31/07/2024 carbon/MRV/verified</a:t>
            </a:r>
          </a:p>
        </p:txBody>
      </p:sp>
      <p:sp>
        <p:nvSpPr>
          <p:cNvPr id="20" name="TextBox 22">
            <a:extLst>
              <a:ext uri="{FF2B5EF4-FFF2-40B4-BE49-F238E27FC236}">
                <a16:creationId xmlns:a16="http://schemas.microsoft.com/office/drawing/2014/main" id="{547F1039-C1ED-325F-8827-F0B88820C1E6}"/>
              </a:ext>
            </a:extLst>
          </p:cNvPr>
          <p:cNvSpPr txBox="1"/>
          <p:nvPr/>
        </p:nvSpPr>
        <p:spPr>
          <a:xfrm>
            <a:off x="4003933" y="370401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37302E"/>
                </a:solidFill>
              </a:rPr>
              <a:t>3 reportings</a:t>
            </a:r>
          </a:p>
        </p:txBody>
      </p:sp>
    </p:spTree>
    <p:extLst>
      <p:ext uri="{BB962C8B-B14F-4D97-AF65-F5344CB8AC3E}">
        <p14:creationId xmlns:p14="http://schemas.microsoft.com/office/powerpoint/2010/main" val="40385245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 – TRANSITIONAL PERIOD</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Freeform 8">
            <a:extLst>
              <a:ext uri="{FF2B5EF4-FFF2-40B4-BE49-F238E27FC236}">
                <a16:creationId xmlns:a16="http://schemas.microsoft.com/office/drawing/2014/main" id="{3E3F179D-FFE8-8A78-E7EE-602D2CD1D84C}"/>
              </a:ext>
            </a:extLst>
          </p:cNvPr>
          <p:cNvSpPr/>
          <p:nvPr/>
        </p:nvSpPr>
        <p:spPr>
          <a:xfrm>
            <a:off x="6050983" y="2551962"/>
            <a:ext cx="4819537" cy="3547714"/>
          </a:xfrm>
          <a:custGeom>
            <a:avLst/>
            <a:gdLst/>
            <a:ahLst/>
            <a:cxnLst/>
            <a:rect l="l" t="t" r="r" b="b"/>
            <a:pathLst>
              <a:path w="4819537" h="3547714">
                <a:moveTo>
                  <a:pt x="0" y="0"/>
                </a:moveTo>
                <a:lnTo>
                  <a:pt x="4819537" y="0"/>
                </a:lnTo>
                <a:lnTo>
                  <a:pt x="4819537" y="3547714"/>
                </a:lnTo>
                <a:lnTo>
                  <a:pt x="0" y="3547714"/>
                </a:lnTo>
                <a:lnTo>
                  <a:pt x="0" y="0"/>
                </a:lnTo>
                <a:close/>
              </a:path>
            </a:pathLst>
          </a:custGeom>
          <a:blipFill>
            <a:blip r:embed="rId7"/>
            <a:stretch>
              <a:fillRect/>
            </a:stretch>
          </a:blipFill>
        </p:spPr>
        <p:txBody>
          <a:bodyPr/>
          <a:lstStyle/>
          <a:p>
            <a:endParaRPr lang="it-IT" sz="1400"/>
          </a:p>
        </p:txBody>
      </p:sp>
      <p:sp>
        <p:nvSpPr>
          <p:cNvPr id="15" name="TextBox 9">
            <a:extLst>
              <a:ext uri="{FF2B5EF4-FFF2-40B4-BE49-F238E27FC236}">
                <a16:creationId xmlns:a16="http://schemas.microsoft.com/office/drawing/2014/main" id="{C3952222-6AF3-CED9-5625-AD659A2AA351}"/>
              </a:ext>
            </a:extLst>
          </p:cNvPr>
          <p:cNvSpPr txBox="1"/>
          <p:nvPr/>
        </p:nvSpPr>
        <p:spPr>
          <a:xfrm>
            <a:off x="331035" y="1619204"/>
            <a:ext cx="9901921" cy="185435"/>
          </a:xfrm>
          <a:prstGeom prst="rect">
            <a:avLst/>
          </a:prstGeom>
        </p:spPr>
        <p:txBody>
          <a:bodyPr lIns="0" tIns="0" rIns="0" bIns="0" rtlCol="0" anchor="t">
            <a:spAutoFit/>
          </a:bodyPr>
          <a:lstStyle/>
          <a:p>
            <a:pPr algn="just">
              <a:lnSpc>
                <a:spcPts val="1395"/>
              </a:lnSpc>
            </a:pPr>
            <a:r>
              <a:rPr lang="en-US" sz="1400" b="1" spc="-9" dirty="0">
                <a:solidFill>
                  <a:srgbClr val="000000"/>
                </a:solidFill>
              </a:rPr>
              <a:t>REG. (UE) n. 1773/2023: example</a:t>
            </a:r>
          </a:p>
        </p:txBody>
      </p:sp>
      <p:sp>
        <p:nvSpPr>
          <p:cNvPr id="16" name="TextBox 10">
            <a:extLst>
              <a:ext uri="{FF2B5EF4-FFF2-40B4-BE49-F238E27FC236}">
                <a16:creationId xmlns:a16="http://schemas.microsoft.com/office/drawing/2014/main" id="{026F0287-A298-B96C-36A6-777302E6D723}"/>
              </a:ext>
            </a:extLst>
          </p:cNvPr>
          <p:cNvSpPr txBox="1"/>
          <p:nvPr/>
        </p:nvSpPr>
        <p:spPr>
          <a:xfrm>
            <a:off x="331035" y="2619259"/>
            <a:ext cx="4535905" cy="2115964"/>
          </a:xfrm>
          <a:prstGeom prst="rect">
            <a:avLst/>
          </a:prstGeom>
        </p:spPr>
        <p:txBody>
          <a:bodyPr lIns="0" tIns="0" rIns="0" bIns="0" rtlCol="0" anchor="t">
            <a:spAutoFit/>
          </a:bodyPr>
          <a:lstStyle/>
          <a:p>
            <a:pPr>
              <a:lnSpc>
                <a:spcPts val="1499"/>
              </a:lnSpc>
            </a:pPr>
            <a:r>
              <a:rPr lang="en-US" sz="1400">
                <a:solidFill>
                  <a:srgbClr val="000000"/>
                </a:solidFill>
              </a:rPr>
              <a:t>CEMENT</a:t>
            </a:r>
          </a:p>
          <a:p>
            <a:pPr>
              <a:lnSpc>
                <a:spcPts val="1499"/>
              </a:lnSpc>
            </a:pPr>
            <a:endParaRPr lang="en-US" sz="1400">
              <a:solidFill>
                <a:srgbClr val="000000"/>
              </a:solidFill>
            </a:endParaRPr>
          </a:p>
          <a:p>
            <a:pPr marL="323848" lvl="1" indent="-161924">
              <a:lnSpc>
                <a:spcPts val="1499"/>
              </a:lnSpc>
              <a:buFont typeface="Arial"/>
              <a:buChar char="•"/>
            </a:pPr>
            <a:r>
              <a:rPr lang="en-US" sz="1400">
                <a:solidFill>
                  <a:srgbClr val="000000"/>
                </a:solidFill>
              </a:rPr>
              <a:t>Special provisions: none</a:t>
            </a:r>
          </a:p>
          <a:p>
            <a:pPr marL="323848" lvl="1" indent="-161924">
              <a:lnSpc>
                <a:spcPts val="1499"/>
              </a:lnSpc>
              <a:buFont typeface="Arial"/>
              <a:buChar char="•"/>
            </a:pPr>
            <a:r>
              <a:rPr lang="en-US" sz="1400">
                <a:solidFill>
                  <a:srgbClr val="000000"/>
                </a:solidFill>
              </a:rPr>
              <a:t>Production route</a:t>
            </a:r>
          </a:p>
          <a:p>
            <a:pPr marL="647697" lvl="2" indent="-215899">
              <a:lnSpc>
                <a:spcPts val="1499"/>
              </a:lnSpc>
              <a:buFont typeface="Arial"/>
              <a:buChar char="⚬"/>
            </a:pPr>
            <a:r>
              <a:rPr lang="en-US" sz="1400">
                <a:solidFill>
                  <a:srgbClr val="000000"/>
                </a:solidFill>
              </a:rPr>
              <a:t>For the cement, dorect emission monitoring includes:</a:t>
            </a:r>
          </a:p>
          <a:p>
            <a:pPr marL="971545" lvl="3" indent="-242886">
              <a:lnSpc>
                <a:spcPts val="1499"/>
              </a:lnSpc>
              <a:buFont typeface="Arial"/>
              <a:buChar char="￭"/>
            </a:pPr>
            <a:r>
              <a:rPr lang="en-US" sz="1400">
                <a:solidFill>
                  <a:srgbClr val="000000"/>
                </a:solidFill>
              </a:rPr>
              <a:t>All CO2 emissions resulting from the combustion of fuels, if relevant for material drying.</a:t>
            </a:r>
          </a:p>
          <a:p>
            <a:pPr marL="647697" lvl="2" indent="-215899">
              <a:lnSpc>
                <a:spcPts val="1499"/>
              </a:lnSpc>
              <a:buFont typeface="Arial"/>
              <a:buChar char="⚬"/>
            </a:pPr>
            <a:r>
              <a:rPr lang="en-US" sz="1400">
                <a:solidFill>
                  <a:srgbClr val="000000"/>
                </a:solidFill>
              </a:rPr>
              <a:t>Precursors:</a:t>
            </a:r>
          </a:p>
          <a:p>
            <a:pPr marL="1295394" lvl="4" indent="-259079">
              <a:lnSpc>
                <a:spcPts val="1499"/>
              </a:lnSpc>
              <a:buFont typeface="Arial"/>
              <a:buChar char="•"/>
            </a:pPr>
            <a:r>
              <a:rPr lang="en-US" sz="1400">
                <a:solidFill>
                  <a:srgbClr val="000000"/>
                </a:solidFill>
              </a:rPr>
              <a:t>unpulverized cements, known as "clinkers."</a:t>
            </a:r>
          </a:p>
          <a:p>
            <a:pPr marL="1295394" lvl="4" indent="-259079">
              <a:lnSpc>
                <a:spcPts val="1499"/>
              </a:lnSpc>
              <a:buFont typeface="Arial"/>
              <a:buChar char="•"/>
            </a:pPr>
            <a:r>
              <a:rPr lang="en-US" sz="1400">
                <a:solidFill>
                  <a:srgbClr val="000000"/>
                </a:solidFill>
              </a:rPr>
              <a:t>calcined clay, if used in the process.</a:t>
            </a:r>
          </a:p>
          <a:p>
            <a:pPr>
              <a:lnSpc>
                <a:spcPts val="1499"/>
              </a:lnSpc>
            </a:pPr>
            <a:endParaRPr lang="en-US" sz="1400">
              <a:solidFill>
                <a:srgbClr val="000000"/>
              </a:solidFill>
            </a:endParaRPr>
          </a:p>
        </p:txBody>
      </p:sp>
      <p:sp>
        <p:nvSpPr>
          <p:cNvPr id="19" name="TextBox 13">
            <a:extLst>
              <a:ext uri="{FF2B5EF4-FFF2-40B4-BE49-F238E27FC236}">
                <a16:creationId xmlns:a16="http://schemas.microsoft.com/office/drawing/2014/main" id="{F8E54D50-819F-A600-DFAE-E1B53B4360CC}"/>
              </a:ext>
            </a:extLst>
          </p:cNvPr>
          <p:cNvSpPr txBox="1"/>
          <p:nvPr/>
        </p:nvSpPr>
        <p:spPr>
          <a:xfrm>
            <a:off x="331035" y="1990609"/>
            <a:ext cx="10431210" cy="579774"/>
          </a:xfrm>
          <a:prstGeom prst="rect">
            <a:avLst/>
          </a:prstGeom>
        </p:spPr>
        <p:txBody>
          <a:bodyPr lIns="0" tIns="0" rIns="0" bIns="0" rtlCol="0" anchor="t">
            <a:spAutoFit/>
          </a:bodyPr>
          <a:lstStyle/>
          <a:p>
            <a:pPr algn="just">
              <a:lnSpc>
                <a:spcPts val="1499"/>
              </a:lnSpc>
              <a:spcBef>
                <a:spcPct val="0"/>
              </a:spcBef>
            </a:pPr>
            <a:r>
              <a:rPr lang="en-US" sz="1400" dirty="0">
                <a:solidFill>
                  <a:srgbClr val="000000"/>
                </a:solidFill>
              </a:rPr>
              <a:t>The Reg. </a:t>
            </a:r>
            <a:r>
              <a:rPr lang="en-US" sz="1400" u="none" strike="noStrike" dirty="0">
                <a:solidFill>
                  <a:srgbClr val="000000"/>
                </a:solidFill>
              </a:rPr>
              <a:t>defines aggregated goods categories for each CN code listed in Annex I to Regulation (EU) 2023/956, for the purpose of defining system boundaries of production processes for the determination of embedded emissions corresponding to the goods listed in Annex I to Regulation (EU) 2023/956.</a:t>
            </a:r>
          </a:p>
        </p:txBody>
      </p:sp>
    </p:spTree>
    <p:extLst>
      <p:ext uri="{BB962C8B-B14F-4D97-AF65-F5344CB8AC3E}">
        <p14:creationId xmlns:p14="http://schemas.microsoft.com/office/powerpoint/2010/main" val="8642804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 – TRANSITIONAL PERIOD</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TextBox 4">
            <a:extLst>
              <a:ext uri="{FF2B5EF4-FFF2-40B4-BE49-F238E27FC236}">
                <a16:creationId xmlns:a16="http://schemas.microsoft.com/office/drawing/2014/main" id="{9DBB2C35-D8FD-0BAF-DFAF-F1B13E1CDFE8}"/>
              </a:ext>
            </a:extLst>
          </p:cNvPr>
          <p:cNvSpPr txBox="1"/>
          <p:nvPr/>
        </p:nvSpPr>
        <p:spPr>
          <a:xfrm>
            <a:off x="332876" y="1546295"/>
            <a:ext cx="10253713" cy="185435"/>
          </a:xfrm>
          <a:prstGeom prst="rect">
            <a:avLst/>
          </a:prstGeom>
        </p:spPr>
        <p:txBody>
          <a:bodyPr wrap="square" lIns="0" tIns="0" rIns="0" bIns="0" rtlCol="0" anchor="t">
            <a:spAutoFit/>
          </a:bodyPr>
          <a:lstStyle/>
          <a:p>
            <a:pPr algn="just">
              <a:lnSpc>
                <a:spcPts val="1395"/>
              </a:lnSpc>
            </a:pPr>
            <a:r>
              <a:rPr lang="en-US" sz="1400" b="1" spc="-9" dirty="0">
                <a:solidFill>
                  <a:srgbClr val="000000"/>
                </a:solidFill>
              </a:rPr>
              <a:t>REG. (UE) n. 1773/2023: example</a:t>
            </a:r>
          </a:p>
        </p:txBody>
      </p:sp>
      <p:sp>
        <p:nvSpPr>
          <p:cNvPr id="3" name="TextBox 5">
            <a:extLst>
              <a:ext uri="{FF2B5EF4-FFF2-40B4-BE49-F238E27FC236}">
                <a16:creationId xmlns:a16="http://schemas.microsoft.com/office/drawing/2014/main" id="{10795FA8-3F88-39DC-D4CB-86F2A1B25AF9}"/>
              </a:ext>
            </a:extLst>
          </p:cNvPr>
          <p:cNvSpPr txBox="1"/>
          <p:nvPr/>
        </p:nvSpPr>
        <p:spPr>
          <a:xfrm>
            <a:off x="332876" y="1820680"/>
            <a:ext cx="11357360" cy="4424288"/>
          </a:xfrm>
          <a:prstGeom prst="rect">
            <a:avLst/>
          </a:prstGeom>
        </p:spPr>
        <p:txBody>
          <a:bodyPr wrap="square" lIns="0" tIns="0" rIns="0" bIns="0" rtlCol="0" anchor="t">
            <a:spAutoFit/>
          </a:bodyPr>
          <a:lstStyle/>
          <a:p>
            <a:pPr>
              <a:lnSpc>
                <a:spcPts val="1499"/>
              </a:lnSpc>
            </a:pPr>
            <a:r>
              <a:rPr lang="en-US" sz="1400" dirty="0">
                <a:solidFill>
                  <a:srgbClr val="000000"/>
                </a:solidFill>
              </a:rPr>
              <a:t>Crude steel </a:t>
            </a:r>
          </a:p>
          <a:p>
            <a:pPr algn="l">
              <a:lnSpc>
                <a:spcPts val="1499"/>
              </a:lnSpc>
            </a:pPr>
            <a:endParaRPr lang="en-US" sz="1400" dirty="0">
              <a:solidFill>
                <a:srgbClr val="000000"/>
              </a:solidFill>
            </a:endParaRPr>
          </a:p>
          <a:p>
            <a:pPr marL="323848" lvl="1" indent="-161924" algn="just">
              <a:lnSpc>
                <a:spcPts val="1499"/>
              </a:lnSpc>
              <a:buFont typeface="Arial"/>
              <a:buChar char="•"/>
            </a:pPr>
            <a:r>
              <a:rPr lang="en-US" sz="1400" dirty="0">
                <a:solidFill>
                  <a:srgbClr val="000000"/>
                </a:solidFill>
              </a:rPr>
              <a:t>Special provisions: The system boundaries shall cover all necessary activities and units for obtaining crude steel: </a:t>
            </a:r>
          </a:p>
          <a:p>
            <a:pPr marL="647697" lvl="2" indent="-215899" algn="just">
              <a:lnSpc>
                <a:spcPts val="1499"/>
              </a:lnSpc>
              <a:buFont typeface="Arial"/>
              <a:buChar char="⚬"/>
            </a:pPr>
            <a:r>
              <a:rPr lang="en-US" sz="1400" dirty="0">
                <a:solidFill>
                  <a:srgbClr val="000000"/>
                </a:solidFill>
              </a:rPr>
              <a:t>If the process starts from hot metal (liquid pig iron), the system boundaries shall include the basic oxygen converter, vacuum degassing, secondary metallurgy, argon oxygen decarburization/vacuum oxygen decarburization, continuous casting or ingot casting, where relevant hot-rolling or forging, and all necessary auxiliary activities such as transfers, re-heating and flue gas cleaning; </a:t>
            </a:r>
          </a:p>
          <a:p>
            <a:pPr marL="647697" lvl="2" indent="-215899" algn="just">
              <a:lnSpc>
                <a:spcPts val="1499"/>
              </a:lnSpc>
              <a:buFont typeface="Arial"/>
              <a:buChar char="⚬"/>
            </a:pPr>
            <a:r>
              <a:rPr lang="en-US" sz="1400" dirty="0">
                <a:solidFill>
                  <a:srgbClr val="000000"/>
                </a:solidFill>
              </a:rPr>
              <a:t>If the process uses an electric arc furnace, the system boundaries shall include all relevant activities and units such as the electric arc furnace itself, secondary metallurgy, vacuum degassing, argon oxygen decarburization/vacuum oxygen decarburization, continuous casting or ingot casting, where relevant hot-rolling or forging, and all necessary auxiliary activities such as transfers, heating of raw materials and equipment, re-heating and flue gas cleaning; </a:t>
            </a:r>
          </a:p>
          <a:p>
            <a:pPr marL="647697" lvl="2" indent="-215899" algn="just">
              <a:lnSpc>
                <a:spcPts val="1499"/>
              </a:lnSpc>
              <a:buFont typeface="Arial"/>
              <a:buChar char="⚬"/>
            </a:pPr>
            <a:r>
              <a:rPr lang="en-US" sz="1400" dirty="0">
                <a:solidFill>
                  <a:srgbClr val="000000"/>
                </a:solidFill>
              </a:rPr>
              <a:t>Only primary hot-rolling and rough shaping by forging to obtain the semi-finished products under CN codes 7207, 7218 and 7224 are included in this aggregated goods category. All other rolling and forging processes are included in the aggregated goods category ‘iron or steel products’. </a:t>
            </a:r>
          </a:p>
          <a:p>
            <a:pPr algn="just">
              <a:lnSpc>
                <a:spcPts val="1499"/>
              </a:lnSpc>
            </a:pPr>
            <a:endParaRPr lang="en-US" sz="1400" dirty="0">
              <a:solidFill>
                <a:srgbClr val="000000"/>
              </a:solidFill>
            </a:endParaRPr>
          </a:p>
          <a:p>
            <a:pPr marL="323848" lvl="1" indent="-161924" algn="just">
              <a:lnSpc>
                <a:spcPts val="1499"/>
              </a:lnSpc>
              <a:buFont typeface="Arial"/>
              <a:buChar char="•"/>
            </a:pPr>
            <a:r>
              <a:rPr lang="en-US" sz="1400" dirty="0">
                <a:solidFill>
                  <a:srgbClr val="000000"/>
                </a:solidFill>
              </a:rPr>
              <a:t>Production route: Basic oxygen steel making </a:t>
            </a:r>
          </a:p>
          <a:p>
            <a:pPr marL="647697" lvl="2" indent="-215899" algn="just">
              <a:lnSpc>
                <a:spcPts val="1499"/>
              </a:lnSpc>
              <a:buFont typeface="Arial"/>
              <a:buChar char="⚬"/>
            </a:pPr>
            <a:r>
              <a:rPr lang="en-US" sz="1400" dirty="0">
                <a:solidFill>
                  <a:srgbClr val="000000"/>
                </a:solidFill>
              </a:rPr>
              <a:t>For that production route, direct emissions monitoring shall encompass: </a:t>
            </a:r>
          </a:p>
          <a:p>
            <a:pPr marL="971545" lvl="3" indent="-242886" algn="just">
              <a:lnSpc>
                <a:spcPts val="1499"/>
              </a:lnSpc>
              <a:buFont typeface="Arial"/>
              <a:buChar char="￭"/>
            </a:pPr>
            <a:r>
              <a:rPr lang="en-US" sz="1400" dirty="0">
                <a:solidFill>
                  <a:srgbClr val="000000"/>
                </a:solidFill>
              </a:rPr>
              <a:t>CO2 from fuels such as coal, natural gas, fuel oils, waste gases such as blast furnace gas, coke oven gas or converter gas, etc. </a:t>
            </a:r>
          </a:p>
          <a:p>
            <a:pPr marL="971545" lvl="3" indent="-242886" algn="just">
              <a:lnSpc>
                <a:spcPts val="1499"/>
              </a:lnSpc>
              <a:buFont typeface="Arial"/>
              <a:buChar char="￭"/>
            </a:pPr>
            <a:r>
              <a:rPr lang="en-US" sz="1400" dirty="0">
                <a:solidFill>
                  <a:srgbClr val="000000"/>
                </a:solidFill>
              </a:rPr>
              <a:t>CO2 from process materials such as limestone, magnesite, and other carbonates, </a:t>
            </a:r>
            <a:r>
              <a:rPr lang="en-US" sz="1400" dirty="0" err="1">
                <a:solidFill>
                  <a:srgbClr val="000000"/>
                </a:solidFill>
              </a:rPr>
              <a:t>carbonatic</a:t>
            </a:r>
            <a:r>
              <a:rPr lang="en-US" sz="1400" dirty="0">
                <a:solidFill>
                  <a:srgbClr val="000000"/>
                </a:solidFill>
              </a:rPr>
              <a:t> ores; materials for flue gas cleaning. </a:t>
            </a:r>
          </a:p>
          <a:p>
            <a:pPr marL="971545" lvl="3" indent="-242886" algn="just">
              <a:lnSpc>
                <a:spcPts val="1499"/>
              </a:lnSpc>
              <a:buFont typeface="Arial"/>
              <a:buChar char="￭"/>
            </a:pPr>
            <a:r>
              <a:rPr lang="en-US" sz="1400" dirty="0">
                <a:solidFill>
                  <a:srgbClr val="000000"/>
                </a:solidFill>
              </a:rPr>
              <a:t>Carbon entering the process in scrap, alloys, graphite, etc. and carbon remaining in the product or in slags or wastes is taken into account by using a mass balance method in accordance with Section B.3.2 of Annex III. </a:t>
            </a:r>
          </a:p>
          <a:p>
            <a:pPr marL="647697" lvl="2" indent="-215899" algn="just">
              <a:lnSpc>
                <a:spcPts val="1499"/>
              </a:lnSpc>
              <a:buFont typeface="Arial"/>
              <a:buChar char="⚬"/>
            </a:pPr>
            <a:r>
              <a:rPr lang="en-US" sz="1400" dirty="0">
                <a:solidFill>
                  <a:srgbClr val="000000"/>
                </a:solidFill>
              </a:rPr>
              <a:t>Relevant precursors:</a:t>
            </a:r>
          </a:p>
          <a:p>
            <a:pPr marL="971545" lvl="3" indent="-242886" algn="just">
              <a:lnSpc>
                <a:spcPts val="1499"/>
              </a:lnSpc>
              <a:buFont typeface="Arial"/>
              <a:buChar char="￭"/>
            </a:pPr>
            <a:r>
              <a:rPr lang="en-US" sz="1400" dirty="0">
                <a:solidFill>
                  <a:srgbClr val="000000"/>
                </a:solidFill>
              </a:rPr>
              <a:t> pig iron, DRI, if used in the process;</a:t>
            </a:r>
          </a:p>
          <a:p>
            <a:pPr marL="971545" lvl="3" indent="-242886" algn="just">
              <a:lnSpc>
                <a:spcPts val="1499"/>
              </a:lnSpc>
              <a:buFont typeface="Arial"/>
              <a:buChar char="￭"/>
            </a:pPr>
            <a:r>
              <a:rPr lang="en-US" sz="1400" dirty="0">
                <a:solidFill>
                  <a:srgbClr val="000000"/>
                </a:solidFill>
              </a:rPr>
              <a:t> </a:t>
            </a:r>
            <a:r>
              <a:rPr lang="en-US" sz="1400" dirty="0" err="1">
                <a:solidFill>
                  <a:srgbClr val="000000"/>
                </a:solidFill>
              </a:rPr>
              <a:t>FeMn</a:t>
            </a:r>
            <a:r>
              <a:rPr lang="en-US" sz="1400" dirty="0">
                <a:solidFill>
                  <a:srgbClr val="000000"/>
                </a:solidFill>
              </a:rPr>
              <a:t>, </a:t>
            </a:r>
            <a:r>
              <a:rPr lang="en-US" sz="1400" dirty="0" err="1">
                <a:solidFill>
                  <a:srgbClr val="000000"/>
                </a:solidFill>
              </a:rPr>
              <a:t>FeCr</a:t>
            </a:r>
            <a:r>
              <a:rPr lang="en-US" sz="1400" dirty="0">
                <a:solidFill>
                  <a:srgbClr val="000000"/>
                </a:solidFill>
              </a:rPr>
              <a:t>, </a:t>
            </a:r>
            <a:r>
              <a:rPr lang="en-US" sz="1400" dirty="0" err="1">
                <a:solidFill>
                  <a:srgbClr val="000000"/>
                </a:solidFill>
              </a:rPr>
              <a:t>FeNi</a:t>
            </a:r>
            <a:r>
              <a:rPr lang="en-US" sz="1400" dirty="0">
                <a:solidFill>
                  <a:srgbClr val="000000"/>
                </a:solidFill>
              </a:rPr>
              <a:t> if used in the process;</a:t>
            </a:r>
          </a:p>
          <a:p>
            <a:pPr marL="971545" lvl="3" indent="-242886" algn="just">
              <a:lnSpc>
                <a:spcPts val="1499"/>
              </a:lnSpc>
              <a:buFont typeface="Arial"/>
              <a:buChar char="￭"/>
            </a:pPr>
            <a:r>
              <a:rPr lang="en-US" sz="1400" dirty="0">
                <a:solidFill>
                  <a:srgbClr val="000000"/>
                </a:solidFill>
              </a:rPr>
              <a:t> crude steel from other installations or production processes if used in the process. </a:t>
            </a:r>
          </a:p>
        </p:txBody>
      </p:sp>
    </p:spTree>
    <p:extLst>
      <p:ext uri="{BB962C8B-B14F-4D97-AF65-F5344CB8AC3E}">
        <p14:creationId xmlns:p14="http://schemas.microsoft.com/office/powerpoint/2010/main" val="24457378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EMISSIONS’ CALCULATION METHODOLOGIES – TRANSITIONAL PERIOD</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TextBox 4">
            <a:extLst>
              <a:ext uri="{FF2B5EF4-FFF2-40B4-BE49-F238E27FC236}">
                <a16:creationId xmlns:a16="http://schemas.microsoft.com/office/drawing/2014/main" id="{9DBB2C35-D8FD-0BAF-DFAF-F1B13E1CDFE8}"/>
              </a:ext>
            </a:extLst>
          </p:cNvPr>
          <p:cNvSpPr txBox="1"/>
          <p:nvPr/>
        </p:nvSpPr>
        <p:spPr>
          <a:xfrm>
            <a:off x="332876" y="1546295"/>
            <a:ext cx="10253713" cy="185435"/>
          </a:xfrm>
          <a:prstGeom prst="rect">
            <a:avLst/>
          </a:prstGeom>
        </p:spPr>
        <p:txBody>
          <a:bodyPr wrap="square" lIns="0" tIns="0" rIns="0" bIns="0" rtlCol="0" anchor="t">
            <a:spAutoFit/>
          </a:bodyPr>
          <a:lstStyle/>
          <a:p>
            <a:pPr algn="just">
              <a:lnSpc>
                <a:spcPts val="1395"/>
              </a:lnSpc>
            </a:pPr>
            <a:r>
              <a:rPr lang="en-US" sz="1400" b="1" spc="-9" dirty="0">
                <a:solidFill>
                  <a:srgbClr val="000000"/>
                </a:solidFill>
              </a:rPr>
              <a:t>BOUNDARIES</a:t>
            </a: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3" name="Freeform 5">
            <a:extLst>
              <a:ext uri="{FF2B5EF4-FFF2-40B4-BE49-F238E27FC236}">
                <a16:creationId xmlns:a16="http://schemas.microsoft.com/office/drawing/2014/main" id="{41150217-64EB-53CC-0B46-E158688481A4}"/>
              </a:ext>
            </a:extLst>
          </p:cNvPr>
          <p:cNvSpPr/>
          <p:nvPr/>
        </p:nvSpPr>
        <p:spPr>
          <a:xfrm>
            <a:off x="3060592" y="1271002"/>
            <a:ext cx="7092098" cy="4980414"/>
          </a:xfrm>
          <a:custGeom>
            <a:avLst/>
            <a:gdLst/>
            <a:ahLst/>
            <a:cxnLst/>
            <a:rect l="l" t="t" r="r" b="b"/>
            <a:pathLst>
              <a:path w="7092098" h="4980414">
                <a:moveTo>
                  <a:pt x="0" y="0"/>
                </a:moveTo>
                <a:lnTo>
                  <a:pt x="7092098" y="0"/>
                </a:lnTo>
                <a:lnTo>
                  <a:pt x="7092098" y="4980414"/>
                </a:lnTo>
                <a:lnTo>
                  <a:pt x="0" y="4980414"/>
                </a:lnTo>
                <a:lnTo>
                  <a:pt x="0" y="0"/>
                </a:lnTo>
                <a:close/>
              </a:path>
            </a:pathLst>
          </a:custGeom>
          <a:blipFill>
            <a:blip r:embed="rId7"/>
            <a:stretch>
              <a:fillRect b="-6119"/>
            </a:stretch>
          </a:blipFill>
        </p:spPr>
        <p:txBody>
          <a:bodyPr/>
          <a:lstStyle/>
          <a:p>
            <a:endParaRPr lang="it-IT"/>
          </a:p>
        </p:txBody>
      </p:sp>
    </p:spTree>
    <p:extLst>
      <p:ext uri="{BB962C8B-B14F-4D97-AF65-F5344CB8AC3E}">
        <p14:creationId xmlns:p14="http://schemas.microsoft.com/office/powerpoint/2010/main" val="38454941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INFORMATION FLOW</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4" name="TextBox 3">
            <a:extLst>
              <a:ext uri="{FF2B5EF4-FFF2-40B4-BE49-F238E27FC236}">
                <a16:creationId xmlns:a16="http://schemas.microsoft.com/office/drawing/2014/main" id="{FD65C31B-1EBE-2833-2AED-1A6642A22143}"/>
              </a:ext>
            </a:extLst>
          </p:cNvPr>
          <p:cNvSpPr txBox="1"/>
          <p:nvPr/>
        </p:nvSpPr>
        <p:spPr>
          <a:xfrm>
            <a:off x="334952" y="1670662"/>
            <a:ext cx="10670162" cy="2157257"/>
          </a:xfrm>
          <a:prstGeom prst="rect">
            <a:avLst/>
          </a:prstGeom>
        </p:spPr>
        <p:txBody>
          <a:bodyPr lIns="0" tIns="0" rIns="0" bIns="0" rtlCol="0" anchor="t">
            <a:spAutoFit/>
          </a:bodyPr>
          <a:lstStyle/>
          <a:p>
            <a:pPr algn="just">
              <a:lnSpc>
                <a:spcPts val="2379"/>
              </a:lnSpc>
            </a:pPr>
            <a:r>
              <a:rPr lang="en-US" sz="1400" b="1" dirty="0"/>
              <a:t>QUICK GUIDE FOR EXPORTERS</a:t>
            </a:r>
          </a:p>
          <a:p>
            <a:pPr marL="345439" lvl="1" indent="-172720" algn="just">
              <a:lnSpc>
                <a:spcPts val="1599"/>
              </a:lnSpc>
              <a:buFont typeface="Arial"/>
              <a:buChar char="•"/>
            </a:pPr>
            <a:r>
              <a:rPr lang="en-US" sz="1400" dirty="0">
                <a:solidFill>
                  <a:srgbClr val="000000"/>
                </a:solidFill>
              </a:rPr>
              <a:t>Compare the CN codes of your products against the list of goods given in Annex I to the CBAM Regulation. </a:t>
            </a:r>
          </a:p>
          <a:p>
            <a:pPr marL="345439" lvl="1" indent="-172720" algn="just">
              <a:lnSpc>
                <a:spcPts val="1599"/>
              </a:lnSpc>
              <a:buFont typeface="Arial"/>
              <a:buChar char="•"/>
            </a:pPr>
            <a:r>
              <a:rPr lang="en-US" sz="1400" dirty="0">
                <a:solidFill>
                  <a:srgbClr val="000000"/>
                </a:solidFill>
              </a:rPr>
              <a:t>In all those cases where CBAM goods end up in being imported into the EU, at some point the importer will contact you to gather information on the “embedded emissions” of these CBAM goods. Alternatively, the operator using your goods as precursor for producing other CBAM goods will ask the level of embedded emissions. Therefore, you must be prepared to provide these data and as soon as possible start to develop a monitoring methodology at your installation.</a:t>
            </a:r>
          </a:p>
          <a:p>
            <a:pPr marL="690879" lvl="2" indent="-230293" algn="just">
              <a:lnSpc>
                <a:spcPts val="1599"/>
              </a:lnSpc>
              <a:buFont typeface="Arial"/>
              <a:buChar char="⚬"/>
            </a:pPr>
            <a:r>
              <a:rPr lang="en-US" sz="1400" dirty="0">
                <a:solidFill>
                  <a:srgbClr val="000000"/>
                </a:solidFill>
              </a:rPr>
              <a:t>Installation boundaries</a:t>
            </a:r>
          </a:p>
          <a:p>
            <a:pPr marL="690879" lvl="2" indent="-230293" algn="just">
              <a:lnSpc>
                <a:spcPts val="1599"/>
              </a:lnSpc>
              <a:buFont typeface="Arial"/>
              <a:buChar char="⚬"/>
            </a:pPr>
            <a:r>
              <a:rPr lang="en-US" sz="1400" dirty="0">
                <a:solidFill>
                  <a:srgbClr val="000000"/>
                </a:solidFill>
              </a:rPr>
              <a:t>Reporting period</a:t>
            </a:r>
          </a:p>
          <a:p>
            <a:pPr marL="690879" lvl="2" indent="-230293" algn="just">
              <a:lnSpc>
                <a:spcPts val="1599"/>
              </a:lnSpc>
              <a:buFont typeface="Arial"/>
              <a:buChar char="⚬"/>
            </a:pPr>
            <a:r>
              <a:rPr lang="en-US" sz="1400" dirty="0">
                <a:solidFill>
                  <a:srgbClr val="000000"/>
                </a:solidFill>
              </a:rPr>
              <a:t>Embedded emissions and methodology</a:t>
            </a:r>
          </a:p>
          <a:p>
            <a:pPr algn="just">
              <a:lnSpc>
                <a:spcPts val="1599"/>
              </a:lnSpc>
            </a:pPr>
            <a:endParaRPr lang="en-US" sz="1400" dirty="0">
              <a:solidFill>
                <a:srgbClr val="000000"/>
              </a:solidFill>
            </a:endParaRPr>
          </a:p>
        </p:txBody>
      </p:sp>
      <p:sp>
        <p:nvSpPr>
          <p:cNvPr id="9" name="TextBox 10">
            <a:extLst>
              <a:ext uri="{FF2B5EF4-FFF2-40B4-BE49-F238E27FC236}">
                <a16:creationId xmlns:a16="http://schemas.microsoft.com/office/drawing/2014/main" id="{23F849C1-4BB3-A499-CBAD-9F760C0967FD}"/>
              </a:ext>
            </a:extLst>
          </p:cNvPr>
          <p:cNvSpPr txBox="1"/>
          <p:nvPr/>
        </p:nvSpPr>
        <p:spPr>
          <a:xfrm>
            <a:off x="4804531" y="3964347"/>
            <a:ext cx="6106027" cy="1233928"/>
          </a:xfrm>
          <a:prstGeom prst="rect">
            <a:avLst/>
          </a:prstGeom>
        </p:spPr>
        <p:txBody>
          <a:bodyPr lIns="0" tIns="0" rIns="0" bIns="0" rtlCol="0" anchor="t">
            <a:spAutoFit/>
          </a:bodyPr>
          <a:lstStyle/>
          <a:p>
            <a:pPr algn="just">
              <a:lnSpc>
                <a:spcPts val="1599"/>
              </a:lnSpc>
            </a:pPr>
            <a:r>
              <a:rPr lang="en-US" sz="1400" b="1" dirty="0"/>
              <a:t>BEST PRACTICES</a:t>
            </a:r>
          </a:p>
          <a:p>
            <a:pPr marL="345439" lvl="1" indent="-172720" algn="just">
              <a:lnSpc>
                <a:spcPts val="1599"/>
              </a:lnSpc>
              <a:buFont typeface="Arial"/>
              <a:buChar char="•"/>
            </a:pPr>
            <a:r>
              <a:rPr lang="en-US" sz="1400" dirty="0">
                <a:solidFill>
                  <a:srgbClr val="000000"/>
                </a:solidFill>
              </a:rPr>
              <a:t>MRV EU-ETS</a:t>
            </a:r>
          </a:p>
          <a:p>
            <a:pPr marL="690879" lvl="2" indent="-230293" algn="just">
              <a:lnSpc>
                <a:spcPts val="1599"/>
              </a:lnSpc>
              <a:buFont typeface="Arial"/>
              <a:buChar char="⚬"/>
            </a:pPr>
            <a:r>
              <a:rPr lang="en-US" sz="1400" dirty="0">
                <a:solidFill>
                  <a:srgbClr val="000000"/>
                </a:solidFill>
              </a:rPr>
              <a:t>decarbonization plan</a:t>
            </a:r>
          </a:p>
          <a:p>
            <a:pPr marL="1036318" lvl="3" indent="-259080" algn="just">
              <a:lnSpc>
                <a:spcPts val="1599"/>
              </a:lnSpc>
              <a:spcBef>
                <a:spcPct val="0"/>
              </a:spcBef>
              <a:buFont typeface="Arial"/>
              <a:buChar char="￭"/>
            </a:pPr>
            <a:r>
              <a:rPr lang="en-US" sz="1400" dirty="0">
                <a:solidFill>
                  <a:srgbClr val="000000"/>
                </a:solidFill>
              </a:rPr>
              <a:t>assess on EU benchmark (ETS/Taxonomy)</a:t>
            </a:r>
          </a:p>
          <a:p>
            <a:pPr marL="345439" lvl="1" indent="-172720" algn="just">
              <a:lnSpc>
                <a:spcPts val="1599"/>
              </a:lnSpc>
              <a:spcBef>
                <a:spcPct val="0"/>
              </a:spcBef>
              <a:buFont typeface="Arial"/>
              <a:buChar char="•"/>
            </a:pPr>
            <a:r>
              <a:rPr lang="en-US" sz="1400" dirty="0">
                <a:solidFill>
                  <a:srgbClr val="000000"/>
                </a:solidFill>
              </a:rPr>
              <a:t>understanding of legal framework evolution (carbon tax/ETS)</a:t>
            </a:r>
          </a:p>
          <a:p>
            <a:pPr marL="345439" lvl="1" indent="-172720" algn="just">
              <a:lnSpc>
                <a:spcPts val="1599"/>
              </a:lnSpc>
              <a:spcBef>
                <a:spcPct val="0"/>
              </a:spcBef>
              <a:buFont typeface="Arial"/>
              <a:buChar char="•"/>
            </a:pPr>
            <a:r>
              <a:rPr lang="en-US" sz="1400" u="none" strike="noStrike" dirty="0">
                <a:solidFill>
                  <a:srgbClr val="000000"/>
                </a:solidFill>
              </a:rPr>
              <a:t>Integrate CBAM information in sales material.</a:t>
            </a:r>
          </a:p>
        </p:txBody>
      </p:sp>
      <p:sp>
        <p:nvSpPr>
          <p:cNvPr id="10" name="Freeform 11">
            <a:extLst>
              <a:ext uri="{FF2B5EF4-FFF2-40B4-BE49-F238E27FC236}">
                <a16:creationId xmlns:a16="http://schemas.microsoft.com/office/drawing/2014/main" id="{250D3056-72E5-A52C-6D2D-D1AFE613BE5E}"/>
              </a:ext>
            </a:extLst>
          </p:cNvPr>
          <p:cNvSpPr/>
          <p:nvPr/>
        </p:nvSpPr>
        <p:spPr>
          <a:xfrm rot="-3600211">
            <a:off x="2911021" y="2892804"/>
            <a:ext cx="917725" cy="2743200"/>
          </a:xfrm>
          <a:custGeom>
            <a:avLst/>
            <a:gdLst/>
            <a:ahLst/>
            <a:cxnLst/>
            <a:rect l="l" t="t" r="r" b="b"/>
            <a:pathLst>
              <a:path w="917725" h="2743200">
                <a:moveTo>
                  <a:pt x="0" y="0"/>
                </a:moveTo>
                <a:lnTo>
                  <a:pt x="917726" y="0"/>
                </a:lnTo>
                <a:lnTo>
                  <a:pt x="917726" y="2743200"/>
                </a:lnTo>
                <a:lnTo>
                  <a:pt x="0" y="2743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sz="1400"/>
          </a:p>
        </p:txBody>
      </p:sp>
    </p:spTree>
    <p:extLst>
      <p:ext uri="{BB962C8B-B14F-4D97-AF65-F5344CB8AC3E}">
        <p14:creationId xmlns:p14="http://schemas.microsoft.com/office/powerpoint/2010/main" val="2769086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74237" y="2249234"/>
            <a:ext cx="6504619"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lvl="0" algn="just"/>
            <a:r>
              <a:rPr lang="en-US" sz="1300" dirty="0">
                <a:effectLst/>
                <a:latin typeface="Calibri" panose="020F0502020204030204" pitchFamily="34" charset="0"/>
                <a:ea typeface="Times New Roman" panose="02020603050405020304" pitchFamily="18" charset="0"/>
                <a:cs typeface="Calibri" panose="020F0502020204030204" pitchFamily="34" charset="0"/>
              </a:rPr>
              <a:t>In </a:t>
            </a:r>
            <a:r>
              <a:rPr lang="en-US" sz="1300" dirty="0">
                <a:latin typeface="Calibri" panose="020F0502020204030204" pitchFamily="34" charset="0"/>
                <a:ea typeface="Times New Roman" panose="02020603050405020304" pitchFamily="18" charset="0"/>
                <a:cs typeface="Calibri" panose="020F0502020204030204" pitchFamily="34" charset="0"/>
              </a:rPr>
              <a:t>April 2023 (25</a:t>
            </a:r>
            <a:r>
              <a:rPr lang="en-US" sz="1300" baseline="30000" dirty="0">
                <a:latin typeface="Calibri" panose="020F0502020204030204" pitchFamily="34" charset="0"/>
                <a:ea typeface="Times New Roman" panose="02020603050405020304" pitchFamily="18" charset="0"/>
                <a:cs typeface="Calibri" panose="020F0502020204030204" pitchFamily="34" charset="0"/>
              </a:rPr>
              <a:t>th</a:t>
            </a:r>
            <a:r>
              <a:rPr lang="en-US" sz="1300" dirty="0">
                <a:latin typeface="Calibri" panose="020F0502020204030204" pitchFamily="34" charset="0"/>
                <a:ea typeface="Times New Roman" panose="02020603050405020304" pitchFamily="18" charset="0"/>
                <a:cs typeface="Calibri" panose="020F0502020204030204" pitchFamily="34" charset="0"/>
              </a:rPr>
              <a:t> of April) t</a:t>
            </a:r>
            <a:r>
              <a:rPr lang="en-US" sz="1300" b="0" i="0" dirty="0">
                <a:effectLst/>
                <a:latin typeface="Calibri" panose="020F0502020204030204" pitchFamily="34" charset="0"/>
                <a:cs typeface="Calibri" panose="020F0502020204030204" pitchFamily="34" charset="0"/>
              </a:rPr>
              <a:t>he Council adopted five laws that will enable the EU to cut greenhouse gas emissions within the main sectors of the economy, while making sure that the most vulnerable citizens and micro-enterprises, as well as the sectors exposed to carbon leakage, are effectively supported in the climate transition.</a:t>
            </a:r>
          </a:p>
          <a:p>
            <a:pPr algn="just"/>
            <a:r>
              <a:rPr lang="en-US" sz="1300" b="0" i="0" dirty="0">
                <a:effectLst/>
                <a:latin typeface="Calibri" panose="020F0502020204030204" pitchFamily="34" charset="0"/>
                <a:cs typeface="Calibri" panose="020F0502020204030204" pitchFamily="34" charset="0"/>
              </a:rPr>
              <a:t>The laws are part of the “Fit for 55” package, which sets the EU’s policies in line with its commitment to reduce its net greenhouse gas emissions by at least 55% by 2030 compared to 1990 levels and to achieve climate neutrality in 2050.</a:t>
            </a:r>
          </a:p>
          <a:p>
            <a:pPr algn="just"/>
            <a:r>
              <a:rPr lang="en-US" sz="1300" b="0" i="0" dirty="0">
                <a:effectLst/>
                <a:latin typeface="Calibri" panose="020F0502020204030204" pitchFamily="34" charset="0"/>
                <a:cs typeface="Calibri" panose="020F0502020204030204" pitchFamily="34" charset="0"/>
              </a:rPr>
              <a:t>The vote in the Council was the last step of the decision-making procedure. The reforms represent a defining milestone for the EU ETS, and for carbon pricing more broadly, effectively placing emissions trading at the heart of the EU’s decarbonization agenda. Building upon the </a:t>
            </a:r>
            <a:r>
              <a:rPr lang="en-US" sz="1300" b="0" i="0" u="sng" strike="noStrike" dirty="0">
                <a:effectLst/>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2030 Climate Target Plan</a:t>
            </a:r>
            <a:r>
              <a:rPr lang="en-US" sz="1300" b="0" i="0" dirty="0">
                <a:effectLst/>
                <a:latin typeface="Calibri" panose="020F0502020204030204" pitchFamily="34" charset="0"/>
                <a:cs typeface="Calibri" panose="020F0502020204030204" pitchFamily="34" charset="0"/>
              </a:rPr>
              <a:t>, the deal includes a more ambitious reduction target for the EU ETS sectors of 62% by 2030; the phase out of free allocation in some sectors accompanied by the phase-in of the CBAM; revised parameters for the Market Stability Reserve (MSR); the expansion of the EU ETS to cover maritime shipping; a new and separate ETS for buildings, road transport, and additional sectors (ETS 2); and a strengthened commitment to use ETS revenues to address distributional effects and spur innovation. </a:t>
            </a:r>
          </a:p>
        </p:txBody>
      </p:sp>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p>
          <a:p>
            <a:pPr marL="88900">
              <a:defRPr/>
            </a:pPr>
            <a:r>
              <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FIT FOR 55</a:t>
            </a:r>
          </a:p>
          <a:p>
            <a:pPr marL="88900">
              <a:defRPr/>
            </a:pPr>
            <a:endParaRPr lang="it-IT" sz="24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0" name="Freeform 4">
            <a:extLst>
              <a:ext uri="{FF2B5EF4-FFF2-40B4-BE49-F238E27FC236}">
                <a16:creationId xmlns:a16="http://schemas.microsoft.com/office/drawing/2014/main" id="{B18A7221-C2D6-ED6C-1F55-91538925A5C3}"/>
              </a:ext>
            </a:extLst>
          </p:cNvPr>
          <p:cNvSpPr/>
          <p:nvPr/>
        </p:nvSpPr>
        <p:spPr>
          <a:xfrm>
            <a:off x="7171995" y="1354043"/>
            <a:ext cx="4691338" cy="3678228"/>
          </a:xfrm>
          <a:custGeom>
            <a:avLst/>
            <a:gdLst/>
            <a:ahLst/>
            <a:cxnLst/>
            <a:rect l="l" t="t" r="r" b="b"/>
            <a:pathLst>
              <a:path w="4691338" h="3678228">
                <a:moveTo>
                  <a:pt x="0" y="0"/>
                </a:moveTo>
                <a:lnTo>
                  <a:pt x="4691338" y="0"/>
                </a:lnTo>
                <a:lnTo>
                  <a:pt x="4691338" y="3678228"/>
                </a:lnTo>
                <a:lnTo>
                  <a:pt x="0" y="3678228"/>
                </a:lnTo>
                <a:lnTo>
                  <a:pt x="0" y="0"/>
                </a:lnTo>
                <a:close/>
              </a:path>
            </a:pathLst>
          </a:custGeom>
          <a:blipFill>
            <a:blip r:embed="rId8"/>
            <a:stretch>
              <a:fillRect/>
            </a:stretch>
          </a:blipFill>
        </p:spPr>
        <p:txBody>
          <a:bodyPr/>
          <a:lstStyle/>
          <a:p>
            <a:endParaRPr lang="it-IT"/>
          </a:p>
        </p:txBody>
      </p:sp>
    </p:spTree>
    <p:extLst>
      <p:ext uri="{BB962C8B-B14F-4D97-AF65-F5344CB8AC3E}">
        <p14:creationId xmlns:p14="http://schemas.microsoft.com/office/powerpoint/2010/main" val="42860704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QUICK GUIDE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2" name="TextBox 9">
            <a:extLst>
              <a:ext uri="{FF2B5EF4-FFF2-40B4-BE49-F238E27FC236}">
                <a16:creationId xmlns:a16="http://schemas.microsoft.com/office/drawing/2014/main" id="{B7A28129-9EFB-4B38-7E38-A591053F4530}"/>
              </a:ext>
            </a:extLst>
          </p:cNvPr>
          <p:cNvSpPr txBox="1"/>
          <p:nvPr/>
        </p:nvSpPr>
        <p:spPr>
          <a:xfrm>
            <a:off x="321703" y="1832785"/>
            <a:ext cx="5836209" cy="3898503"/>
          </a:xfrm>
          <a:prstGeom prst="rect">
            <a:avLst/>
          </a:prstGeom>
        </p:spPr>
        <p:txBody>
          <a:bodyPr wrap="square" lIns="0" tIns="0" rIns="0" bIns="0" rtlCol="0" anchor="t">
            <a:spAutoFit/>
          </a:bodyPr>
          <a:lstStyle/>
          <a:p>
            <a:pPr algn="just">
              <a:lnSpc>
                <a:spcPts val="1599"/>
              </a:lnSpc>
            </a:pPr>
            <a:r>
              <a:rPr lang="en-US" sz="1400" b="1" dirty="0">
                <a:solidFill>
                  <a:srgbClr val="000000"/>
                </a:solidFill>
                <a:latin typeface="Calibri" panose="020F0502020204030204" pitchFamily="34" charset="0"/>
                <a:cs typeface="Calibri" panose="020F0502020204030204" pitchFamily="34" charset="0"/>
              </a:rPr>
              <a:t>FOR OPERATORS </a:t>
            </a:r>
          </a:p>
          <a:p>
            <a:pPr algn="just">
              <a:lnSpc>
                <a:spcPts val="1599"/>
              </a:lnSpc>
            </a:pPr>
            <a:endParaRPr lang="en-US" sz="1400" dirty="0">
              <a:solidFill>
                <a:srgbClr val="000000"/>
              </a:solidFill>
              <a:latin typeface="Calibri" panose="020F0502020204030204" pitchFamily="34" charset="0"/>
              <a:cs typeface="Calibri" panose="020F0502020204030204" pitchFamily="34" charset="0"/>
            </a:endParaRPr>
          </a:p>
          <a:p>
            <a:pPr marL="0" lvl="0" indent="0" algn="just">
              <a:lnSpc>
                <a:spcPts val="15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Installation operators are responsible for monitoring and reporting the embedded emissions of goods they have produced and are exporting to the EU, to the importers of these goods. Importers or ‘reporting declarants’ must report on the embedded emissions of imported goods on a quarterly basis during the transitional period.</a:t>
            </a:r>
          </a:p>
          <a:p>
            <a:pPr marL="0" lvl="0" indent="0" algn="just">
              <a:lnSpc>
                <a:spcPts val="15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The contents of the operator’s recommended ‘Emissions data communication’ to reporting declarants is provided in the Implementing Regulation Annex IV. Reporting declarant’s use the information in this communication to complete their CBAM reports on the CBAM Transitional Registry. The structure of the CBAM report is given in the Implementing Regulation Annex I.</a:t>
            </a:r>
          </a:p>
          <a:p>
            <a:pPr marL="0" lvl="0" indent="0" algn="just">
              <a:lnSpc>
                <a:spcPts val="15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An electronic version of the Emissions data communication template, in spreadsheet format, has been developed by the European Commission to help you, as an operator, share the necessary embedded emissions data with reporting declarants.</a:t>
            </a:r>
          </a:p>
          <a:p>
            <a:pPr marL="0" lvl="0" indent="0" algn="just">
              <a:lnSpc>
                <a:spcPts val="15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5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Part 1 - General Information </a:t>
            </a:r>
          </a:p>
          <a:p>
            <a:pPr marL="0" lvl="0" indent="0" algn="just">
              <a:lnSpc>
                <a:spcPts val="15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Part 2 - Optional Information</a:t>
            </a:r>
          </a:p>
        </p:txBody>
      </p:sp>
      <p:sp>
        <p:nvSpPr>
          <p:cNvPr id="10" name="Freeform 6">
            <a:extLst>
              <a:ext uri="{FF2B5EF4-FFF2-40B4-BE49-F238E27FC236}">
                <a16:creationId xmlns:a16="http://schemas.microsoft.com/office/drawing/2014/main" id="{539E1486-5378-13B4-177A-4343AD6A8057}"/>
              </a:ext>
            </a:extLst>
          </p:cNvPr>
          <p:cNvSpPr/>
          <p:nvPr/>
        </p:nvSpPr>
        <p:spPr>
          <a:xfrm>
            <a:off x="6939572" y="1801121"/>
            <a:ext cx="4714921" cy="4018653"/>
          </a:xfrm>
          <a:custGeom>
            <a:avLst/>
            <a:gdLst/>
            <a:ahLst/>
            <a:cxnLst/>
            <a:rect l="l" t="t" r="r" b="b"/>
            <a:pathLst>
              <a:path w="4031558" h="3287370">
                <a:moveTo>
                  <a:pt x="0" y="0"/>
                </a:moveTo>
                <a:lnTo>
                  <a:pt x="4031558" y="0"/>
                </a:lnTo>
                <a:lnTo>
                  <a:pt x="4031558" y="3287370"/>
                </a:lnTo>
                <a:lnTo>
                  <a:pt x="0" y="3287370"/>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37769551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INFORMATION FLOW</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17" name="Freeform 6">
            <a:extLst>
              <a:ext uri="{FF2B5EF4-FFF2-40B4-BE49-F238E27FC236}">
                <a16:creationId xmlns:a16="http://schemas.microsoft.com/office/drawing/2014/main" id="{69E00C14-3929-E3B1-4A2D-37387F53756A}"/>
              </a:ext>
            </a:extLst>
          </p:cNvPr>
          <p:cNvSpPr/>
          <p:nvPr/>
        </p:nvSpPr>
        <p:spPr>
          <a:xfrm rot="-3600211">
            <a:off x="2698002" y="2167814"/>
            <a:ext cx="917725" cy="2743200"/>
          </a:xfrm>
          <a:custGeom>
            <a:avLst/>
            <a:gdLst/>
            <a:ahLst/>
            <a:cxnLst/>
            <a:rect l="l" t="t" r="r" b="b"/>
            <a:pathLst>
              <a:path w="917725" h="2743200">
                <a:moveTo>
                  <a:pt x="0" y="0"/>
                </a:moveTo>
                <a:lnTo>
                  <a:pt x="917725" y="0"/>
                </a:lnTo>
                <a:lnTo>
                  <a:pt x="917725" y="2743200"/>
                </a:lnTo>
                <a:lnTo>
                  <a:pt x="0" y="2743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sz="1400"/>
          </a:p>
        </p:txBody>
      </p:sp>
      <p:sp>
        <p:nvSpPr>
          <p:cNvPr id="18" name="Freeform 7">
            <a:extLst>
              <a:ext uri="{FF2B5EF4-FFF2-40B4-BE49-F238E27FC236}">
                <a16:creationId xmlns:a16="http://schemas.microsoft.com/office/drawing/2014/main" id="{C1D6442E-B28E-2403-8FE0-58B10CBCA597}"/>
              </a:ext>
            </a:extLst>
          </p:cNvPr>
          <p:cNvSpPr/>
          <p:nvPr/>
        </p:nvSpPr>
        <p:spPr>
          <a:xfrm rot="-5400000">
            <a:off x="7858201" y="4010744"/>
            <a:ext cx="491876" cy="2186115"/>
          </a:xfrm>
          <a:custGeom>
            <a:avLst/>
            <a:gdLst/>
            <a:ahLst/>
            <a:cxnLst/>
            <a:rect l="l" t="t" r="r" b="b"/>
            <a:pathLst>
              <a:path w="491876" h="2186115">
                <a:moveTo>
                  <a:pt x="0" y="0"/>
                </a:moveTo>
                <a:lnTo>
                  <a:pt x="491876" y="0"/>
                </a:lnTo>
                <a:lnTo>
                  <a:pt x="491876" y="2186116"/>
                </a:lnTo>
                <a:lnTo>
                  <a:pt x="0" y="218611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it-IT" sz="1400"/>
          </a:p>
        </p:txBody>
      </p:sp>
      <p:sp>
        <p:nvSpPr>
          <p:cNvPr id="20" name="TextBox 11">
            <a:extLst>
              <a:ext uri="{FF2B5EF4-FFF2-40B4-BE49-F238E27FC236}">
                <a16:creationId xmlns:a16="http://schemas.microsoft.com/office/drawing/2014/main" id="{42E25CE7-1551-CE53-5762-24E7158AEBCD}"/>
              </a:ext>
            </a:extLst>
          </p:cNvPr>
          <p:cNvSpPr txBox="1"/>
          <p:nvPr/>
        </p:nvSpPr>
        <p:spPr>
          <a:xfrm>
            <a:off x="332876" y="1832564"/>
            <a:ext cx="6993959" cy="1028743"/>
          </a:xfrm>
          <a:prstGeom prst="rect">
            <a:avLst/>
          </a:prstGeom>
        </p:spPr>
        <p:txBody>
          <a:bodyPr lIns="0" tIns="0" rIns="0" bIns="0" rtlCol="0" anchor="t">
            <a:spAutoFit/>
          </a:bodyPr>
          <a:lstStyle/>
          <a:p>
            <a:pPr algn="just">
              <a:lnSpc>
                <a:spcPts val="1599"/>
              </a:lnSpc>
              <a:spcBef>
                <a:spcPct val="0"/>
              </a:spcBef>
            </a:pPr>
            <a:r>
              <a:rPr lang="en-US" sz="1400" b="1" u="none" strike="noStrike" dirty="0"/>
              <a:t>QUICK GUIDE FOR IMPORTERS</a:t>
            </a:r>
          </a:p>
          <a:p>
            <a:pPr marL="345439" lvl="1" indent="-172720" algn="just">
              <a:lnSpc>
                <a:spcPts val="1599"/>
              </a:lnSpc>
              <a:spcBef>
                <a:spcPct val="0"/>
              </a:spcBef>
              <a:buFont typeface="Arial"/>
              <a:buChar char="•"/>
            </a:pPr>
            <a:r>
              <a:rPr lang="en-US" sz="1400" u="none" strike="noStrike" dirty="0">
                <a:solidFill>
                  <a:srgbClr val="000000"/>
                </a:solidFill>
              </a:rPr>
              <a:t>Compare the CN codes of your imported products against the list of goods given in Annex I to the CBAM Regulation.</a:t>
            </a:r>
          </a:p>
          <a:p>
            <a:pPr marL="345439" lvl="1" indent="-172720" algn="just">
              <a:lnSpc>
                <a:spcPts val="1599"/>
              </a:lnSpc>
              <a:spcBef>
                <a:spcPct val="0"/>
              </a:spcBef>
              <a:buFont typeface="Arial"/>
              <a:buChar char="•"/>
            </a:pPr>
            <a:r>
              <a:rPr lang="en-US" sz="1400" u="none" strike="noStrike" dirty="0">
                <a:solidFill>
                  <a:srgbClr val="000000"/>
                </a:solidFill>
              </a:rPr>
              <a:t>Contact the non-EU producer to understand the readiness about information on the “embedded emissions” of these CBAM goods. </a:t>
            </a:r>
          </a:p>
        </p:txBody>
      </p:sp>
      <p:sp>
        <p:nvSpPr>
          <p:cNvPr id="21" name="TextBox 12">
            <a:extLst>
              <a:ext uri="{FF2B5EF4-FFF2-40B4-BE49-F238E27FC236}">
                <a16:creationId xmlns:a16="http://schemas.microsoft.com/office/drawing/2014/main" id="{B83F5E05-D6E5-3756-0E8D-2F737B34DBE7}"/>
              </a:ext>
            </a:extLst>
          </p:cNvPr>
          <p:cNvSpPr txBox="1"/>
          <p:nvPr/>
        </p:nvSpPr>
        <p:spPr>
          <a:xfrm>
            <a:off x="4669587" y="3252559"/>
            <a:ext cx="6484889" cy="1028743"/>
          </a:xfrm>
          <a:prstGeom prst="rect">
            <a:avLst/>
          </a:prstGeom>
        </p:spPr>
        <p:txBody>
          <a:bodyPr lIns="0" tIns="0" rIns="0" bIns="0" rtlCol="0" anchor="t">
            <a:spAutoFit/>
          </a:bodyPr>
          <a:lstStyle/>
          <a:p>
            <a:pPr algn="just">
              <a:lnSpc>
                <a:spcPts val="1599"/>
              </a:lnSpc>
            </a:pPr>
            <a:r>
              <a:rPr lang="en-US" sz="1400" b="1" dirty="0">
                <a:solidFill>
                  <a:srgbClr val="000000"/>
                </a:solidFill>
              </a:rPr>
              <a:t>BEST PRACTICES</a:t>
            </a:r>
          </a:p>
          <a:p>
            <a:pPr marL="345439" lvl="1" indent="-172720" algn="just">
              <a:lnSpc>
                <a:spcPts val="1599"/>
              </a:lnSpc>
              <a:buFont typeface="Arial"/>
              <a:buChar char="•"/>
            </a:pPr>
            <a:r>
              <a:rPr lang="en-US" sz="1400" u="none" strike="noStrike" dirty="0">
                <a:solidFill>
                  <a:srgbClr val="000000"/>
                </a:solidFill>
              </a:rPr>
              <a:t>Simulation of impact:</a:t>
            </a:r>
          </a:p>
          <a:p>
            <a:pPr marL="690879" lvl="2" indent="-230293" algn="just">
              <a:lnSpc>
                <a:spcPts val="1599"/>
              </a:lnSpc>
              <a:spcBef>
                <a:spcPct val="0"/>
              </a:spcBef>
              <a:buFont typeface="Arial"/>
              <a:buChar char="⚬"/>
            </a:pPr>
            <a:r>
              <a:rPr lang="en-US" sz="1400" u="none" strike="noStrike" dirty="0">
                <a:solidFill>
                  <a:srgbClr val="000000"/>
                </a:solidFill>
              </a:rPr>
              <a:t>assess on the impact (third party values)</a:t>
            </a:r>
          </a:p>
          <a:p>
            <a:pPr marL="690879" lvl="2" indent="-230293" algn="just">
              <a:lnSpc>
                <a:spcPts val="1599"/>
              </a:lnSpc>
              <a:spcBef>
                <a:spcPct val="0"/>
              </a:spcBef>
              <a:buFont typeface="Arial"/>
              <a:buChar char="⚬"/>
            </a:pPr>
            <a:r>
              <a:rPr lang="en-US" sz="1400" u="none" strike="noStrike" dirty="0">
                <a:solidFill>
                  <a:srgbClr val="000000"/>
                </a:solidFill>
              </a:rPr>
              <a:t>forecast economical impacts</a:t>
            </a:r>
          </a:p>
          <a:p>
            <a:pPr marL="345439" lvl="1" indent="-172720" algn="just">
              <a:lnSpc>
                <a:spcPts val="1599"/>
              </a:lnSpc>
              <a:buFont typeface="Arial"/>
              <a:buChar char="•"/>
            </a:pPr>
            <a:r>
              <a:rPr lang="en-US" sz="1400" u="none" strike="noStrike" dirty="0">
                <a:solidFill>
                  <a:srgbClr val="000000"/>
                </a:solidFill>
              </a:rPr>
              <a:t>Integrate CBAM information in procurement processes and decisions.</a:t>
            </a:r>
          </a:p>
        </p:txBody>
      </p:sp>
      <p:sp>
        <p:nvSpPr>
          <p:cNvPr id="22" name="TextBox 13">
            <a:extLst>
              <a:ext uri="{FF2B5EF4-FFF2-40B4-BE49-F238E27FC236}">
                <a16:creationId xmlns:a16="http://schemas.microsoft.com/office/drawing/2014/main" id="{E8372A41-7B70-5712-DFEE-784931317FCE}"/>
              </a:ext>
            </a:extLst>
          </p:cNvPr>
          <p:cNvSpPr txBox="1"/>
          <p:nvPr/>
        </p:nvSpPr>
        <p:spPr>
          <a:xfrm>
            <a:off x="4768198" y="4561413"/>
            <a:ext cx="6484889" cy="413190"/>
          </a:xfrm>
          <a:prstGeom prst="rect">
            <a:avLst/>
          </a:prstGeom>
        </p:spPr>
        <p:txBody>
          <a:bodyPr lIns="0" tIns="0" rIns="0" bIns="0" rtlCol="0" anchor="t">
            <a:spAutoFit/>
          </a:bodyPr>
          <a:lstStyle/>
          <a:p>
            <a:pPr algn="just">
              <a:lnSpc>
                <a:spcPts val="1599"/>
              </a:lnSpc>
            </a:pPr>
            <a:r>
              <a:rPr lang="en-US" sz="1400">
                <a:solidFill>
                  <a:srgbClr val="000894"/>
                </a:solidFill>
              </a:rPr>
              <a:t>Quality - PRICE x ton - Embedded Emissions - Carbon Paid</a:t>
            </a:r>
          </a:p>
          <a:p>
            <a:pPr algn="just">
              <a:lnSpc>
                <a:spcPts val="1599"/>
              </a:lnSpc>
            </a:pPr>
            <a:endParaRPr lang="en-US" sz="1400">
              <a:solidFill>
                <a:srgbClr val="000894"/>
              </a:solidFill>
            </a:endParaRPr>
          </a:p>
        </p:txBody>
      </p:sp>
    </p:spTree>
    <p:extLst>
      <p:ext uri="{BB962C8B-B14F-4D97-AF65-F5344CB8AC3E}">
        <p14:creationId xmlns:p14="http://schemas.microsoft.com/office/powerpoint/2010/main" val="22321421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QUICK GUIDE</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3" name="TextBox 9">
            <a:extLst>
              <a:ext uri="{FF2B5EF4-FFF2-40B4-BE49-F238E27FC236}">
                <a16:creationId xmlns:a16="http://schemas.microsoft.com/office/drawing/2014/main" id="{01523FE3-00D8-15B4-F07F-6CE71A23D3DD}"/>
              </a:ext>
            </a:extLst>
          </p:cNvPr>
          <p:cNvSpPr txBox="1"/>
          <p:nvPr/>
        </p:nvSpPr>
        <p:spPr>
          <a:xfrm>
            <a:off x="315777" y="1560261"/>
            <a:ext cx="6085023" cy="4719241"/>
          </a:xfrm>
          <a:prstGeom prst="rect">
            <a:avLst/>
          </a:prstGeom>
        </p:spPr>
        <p:txBody>
          <a:bodyPr wrap="square" lIns="0" tIns="0" rIns="0" bIns="0" rtlCol="0" anchor="t">
            <a:spAutoFit/>
          </a:bodyPr>
          <a:lstStyle/>
          <a:p>
            <a:pPr algn="just">
              <a:lnSpc>
                <a:spcPts val="1599"/>
              </a:lnSpc>
            </a:pPr>
            <a:r>
              <a:rPr lang="en-US" sz="1400" b="1" dirty="0">
                <a:solidFill>
                  <a:srgbClr val="000000"/>
                </a:solidFill>
                <a:latin typeface="Calibri" panose="020F0502020204030204" pitchFamily="34" charset="0"/>
                <a:cs typeface="Calibri" panose="020F0502020204030204" pitchFamily="34" charset="0"/>
              </a:rPr>
              <a:t>FOR REPORTING DECLARANTS </a:t>
            </a:r>
          </a:p>
          <a:p>
            <a:pPr algn="just">
              <a:lnSpc>
                <a:spcPts val="15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99"/>
              </a:lnSpc>
            </a:pPr>
            <a:r>
              <a:rPr lang="en-US" sz="1400" dirty="0">
                <a:solidFill>
                  <a:srgbClr val="000000"/>
                </a:solidFill>
                <a:latin typeface="Calibri" panose="020F0502020204030204" pitchFamily="34" charset="0"/>
                <a:cs typeface="Calibri" panose="020F0502020204030204" pitchFamily="34" charset="0"/>
              </a:rPr>
              <a:t>During the transitional period reporting declarants should submit CBAM reports on the CBAM Transitional Registry, using the structure laid out in the Implementing Regulation Annex I ‘Information to be submitted in the CBAM reports’. The information on embedded emissions relevant for the CBAM report is supplied by the Part 1 of the operator’s Emissions data communication, listed in Table 6-2 above. </a:t>
            </a:r>
          </a:p>
          <a:p>
            <a:pPr algn="just">
              <a:lnSpc>
                <a:spcPts val="1599"/>
              </a:lnSpc>
            </a:pPr>
            <a:r>
              <a:rPr lang="en-US" sz="1400" dirty="0">
                <a:solidFill>
                  <a:srgbClr val="000000"/>
                </a:solidFill>
                <a:latin typeface="Calibri" panose="020F0502020204030204" pitchFamily="34" charset="0"/>
                <a:cs typeface="Calibri" panose="020F0502020204030204" pitchFamily="34" charset="0"/>
              </a:rPr>
              <a:t>If the voluntary electronic data communication template is used by the operator to communicate the information on embedded emissions to you, as the reporting declarant, then information required for the CBAM quarterly report is found in the ‘Summary Communication’ sheet at the back of the spreadsheet. </a:t>
            </a:r>
          </a:p>
          <a:p>
            <a:pPr algn="just">
              <a:lnSpc>
                <a:spcPts val="15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99"/>
              </a:lnSpc>
            </a:pPr>
            <a:r>
              <a:rPr lang="en-US" sz="1400" dirty="0">
                <a:solidFill>
                  <a:srgbClr val="000000"/>
                </a:solidFill>
                <a:latin typeface="Calibri" panose="020F0502020204030204" pitchFamily="34" charset="0"/>
                <a:cs typeface="Calibri" panose="020F0502020204030204" pitchFamily="34" charset="0"/>
              </a:rPr>
              <a:t>Relevant parameters calculated for reporting purposes in these summary sheet include: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Amount of carbon price due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Electricity consumed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Specific (direct) embedded emissions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Specific (indirect) embedded emissions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Sector-specific parameters, e.g. alloy content </a:t>
            </a:r>
          </a:p>
          <a:p>
            <a:pPr marL="345439" lvl="1" indent="-172720" algn="just">
              <a:lnSpc>
                <a:spcPts val="1599"/>
              </a:lnSpc>
              <a:buFont typeface="Arial"/>
              <a:buChar char="•"/>
            </a:pPr>
            <a:r>
              <a:rPr lang="en-US" sz="1400" dirty="0">
                <a:solidFill>
                  <a:srgbClr val="000000"/>
                </a:solidFill>
                <a:latin typeface="Calibri" panose="020F0502020204030204" pitchFamily="34" charset="0"/>
                <a:cs typeface="Calibri" panose="020F0502020204030204" pitchFamily="34" charset="0"/>
              </a:rPr>
              <a:t>Although the spreadsheet is voluntary to use, reporting declarants can request that operators provide their emissions communication using this template. </a:t>
            </a:r>
          </a:p>
          <a:p>
            <a:pPr marL="0" lvl="0" indent="0" algn="just">
              <a:lnSpc>
                <a:spcPts val="1599"/>
              </a:lnSpc>
              <a:spcBef>
                <a:spcPct val="0"/>
              </a:spcBef>
            </a:pPr>
            <a:endParaRPr lang="en-US" sz="1400" dirty="0">
              <a:solidFill>
                <a:srgbClr val="000000"/>
              </a:solidFill>
              <a:latin typeface="Calibri" panose="020F0502020204030204" pitchFamily="34" charset="0"/>
              <a:cs typeface="Calibri" panose="020F0502020204030204" pitchFamily="34" charset="0"/>
            </a:endParaRPr>
          </a:p>
        </p:txBody>
      </p:sp>
      <p:sp>
        <p:nvSpPr>
          <p:cNvPr id="4" name="Freeform 6">
            <a:extLst>
              <a:ext uri="{FF2B5EF4-FFF2-40B4-BE49-F238E27FC236}">
                <a16:creationId xmlns:a16="http://schemas.microsoft.com/office/drawing/2014/main" id="{E67032B3-077C-262A-55CF-F94F65C38E97}"/>
              </a:ext>
            </a:extLst>
          </p:cNvPr>
          <p:cNvSpPr/>
          <p:nvPr/>
        </p:nvSpPr>
        <p:spPr>
          <a:xfrm>
            <a:off x="6563232" y="2600326"/>
            <a:ext cx="5481131" cy="1989674"/>
          </a:xfrm>
          <a:custGeom>
            <a:avLst/>
            <a:gdLst/>
            <a:ahLst/>
            <a:cxnLst/>
            <a:rect l="l" t="t" r="r" b="b"/>
            <a:pathLst>
              <a:path w="5115617" h="1878335">
                <a:moveTo>
                  <a:pt x="0" y="0"/>
                </a:moveTo>
                <a:lnTo>
                  <a:pt x="5115617" y="0"/>
                </a:lnTo>
                <a:lnTo>
                  <a:pt x="5115617" y="1878335"/>
                </a:lnTo>
                <a:lnTo>
                  <a:pt x="0" y="1878335"/>
                </a:lnTo>
                <a:lnTo>
                  <a:pt x="0" y="0"/>
                </a:lnTo>
                <a:close/>
              </a:path>
            </a:pathLst>
          </a:custGeom>
          <a:blipFill>
            <a:blip r:embed="rId7"/>
            <a:stretch>
              <a:fillRect/>
            </a:stretch>
          </a:blipFill>
        </p:spPr>
        <p:txBody>
          <a:bodyPr/>
          <a:lstStyle/>
          <a:p>
            <a:endParaRPr lang="it-IT"/>
          </a:p>
        </p:txBody>
      </p:sp>
    </p:spTree>
    <p:extLst>
      <p:ext uri="{BB962C8B-B14F-4D97-AF65-F5344CB8AC3E}">
        <p14:creationId xmlns:p14="http://schemas.microsoft.com/office/powerpoint/2010/main" val="33560712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Open Sans Condensed Bold"/>
              </a:rPr>
              <a:t>REPORTING EMISSIONS</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2" name="TextBox 6">
            <a:extLst>
              <a:ext uri="{FF2B5EF4-FFF2-40B4-BE49-F238E27FC236}">
                <a16:creationId xmlns:a16="http://schemas.microsoft.com/office/drawing/2014/main" id="{0FB70979-5DDB-FAD9-947C-DE4C542582FD}"/>
              </a:ext>
            </a:extLst>
          </p:cNvPr>
          <p:cNvSpPr txBox="1"/>
          <p:nvPr/>
        </p:nvSpPr>
        <p:spPr>
          <a:xfrm>
            <a:off x="310573" y="1652524"/>
            <a:ext cx="11262302" cy="4039567"/>
          </a:xfrm>
          <a:prstGeom prst="rect">
            <a:avLst/>
          </a:prstGeom>
        </p:spPr>
        <p:txBody>
          <a:bodyPr wrap="square" lIns="0" tIns="0" rIns="0" bIns="0" rtlCol="0" anchor="t">
            <a:spAutoFit/>
          </a:bodyPr>
          <a:lstStyle/>
          <a:p>
            <a:pPr algn="just">
              <a:lnSpc>
                <a:spcPts val="1500"/>
              </a:lnSpc>
            </a:pPr>
            <a:r>
              <a:rPr lang="en-US" sz="1400" dirty="0">
                <a:solidFill>
                  <a:srgbClr val="000000"/>
                </a:solidFill>
                <a:latin typeface="Calibri" panose="020F0502020204030204" pitchFamily="34" charset="0"/>
                <a:cs typeface="Calibri" panose="020F0502020204030204" pitchFamily="34" charset="0"/>
              </a:rPr>
              <a:t>The unit used for reporting embedded greenhouse gas is ton of CO2, which means </a:t>
            </a:r>
            <a:r>
              <a:rPr lang="en-US" sz="1400" u="sng" dirty="0">
                <a:solidFill>
                  <a:srgbClr val="000000"/>
                </a:solidFill>
                <a:latin typeface="Calibri" panose="020F0502020204030204" pitchFamily="34" charset="0"/>
                <a:cs typeface="Calibri" panose="020F0502020204030204" pitchFamily="34" charset="0"/>
              </a:rPr>
              <a:t>one metric </a:t>
            </a:r>
            <a:r>
              <a:rPr lang="en-US" sz="1400" u="sng" dirty="0" err="1">
                <a:solidFill>
                  <a:srgbClr val="000000"/>
                </a:solidFill>
                <a:latin typeface="Calibri" panose="020F0502020204030204" pitchFamily="34" charset="0"/>
                <a:cs typeface="Calibri" panose="020F0502020204030204" pitchFamily="34" charset="0"/>
              </a:rPr>
              <a:t>tonne</a:t>
            </a:r>
            <a:r>
              <a:rPr lang="en-US" sz="1400" u="sng" dirty="0">
                <a:solidFill>
                  <a:srgbClr val="000000"/>
                </a:solidFill>
                <a:latin typeface="Calibri" panose="020F0502020204030204" pitchFamily="34" charset="0"/>
                <a:cs typeface="Calibri" panose="020F0502020204030204" pitchFamily="34" charset="0"/>
              </a:rPr>
              <a:t> of carbon dioxide (‘CO2’), or an amount of any other greenhouse gas listed in Annex I with an equivalent (‘e’) global warming potential; i.e. where relevant, N2O and PFCs emissions should be converted to their ‘tCO2e’ value. For reporting purposes embedded emissions data should be rounded to whole </a:t>
            </a:r>
            <a:r>
              <a:rPr lang="en-US" sz="1400" u="sng" dirty="0" err="1">
                <a:solidFill>
                  <a:srgbClr val="000000"/>
                </a:solidFill>
                <a:latin typeface="Calibri" panose="020F0502020204030204" pitchFamily="34" charset="0"/>
                <a:cs typeface="Calibri" panose="020F0502020204030204" pitchFamily="34" charset="0"/>
              </a:rPr>
              <a:t>tonnes</a:t>
            </a:r>
            <a:r>
              <a:rPr lang="en-US" sz="1400" u="sng" dirty="0">
                <a:solidFill>
                  <a:srgbClr val="000000"/>
                </a:solidFill>
                <a:latin typeface="Calibri" panose="020F0502020204030204" pitchFamily="34" charset="0"/>
                <a:cs typeface="Calibri" panose="020F0502020204030204" pitchFamily="34" charset="0"/>
              </a:rPr>
              <a:t> CO2e over the reporting period. Parameters used to calculate the reported embedded emissions should be rounded to include all significant digits, to a maximum of 5 decimal places. The level of rounding required for parameters used in such calculations will depend on the accuracy and precision of the measurement equipment used</a:t>
            </a:r>
            <a:r>
              <a:rPr lang="en-US" sz="1400" dirty="0">
                <a:solidFill>
                  <a:srgbClr val="000000"/>
                </a:solidFill>
                <a:latin typeface="Calibri" panose="020F0502020204030204" pitchFamily="34" charset="0"/>
                <a:cs typeface="Calibri" panose="020F0502020204030204" pitchFamily="34" charset="0"/>
              </a:rPr>
              <a:t>.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The concept of embedded emissions, for the purposes of the CBAM, is based on, but not fully aligned with the principles and requirements for a carbon footprint of products (CFP). A CFP is usually understood as an amount of GHG-emissions (expressed as kg or t CO2e) per declared unit, (e.g. a </a:t>
            </a:r>
            <a:r>
              <a:rPr lang="en-US" sz="1400" dirty="0" err="1">
                <a:solidFill>
                  <a:srgbClr val="000000"/>
                </a:solidFill>
                <a:latin typeface="Calibri" panose="020F0502020204030204" pitchFamily="34" charset="0"/>
                <a:cs typeface="Calibri" panose="020F0502020204030204" pitchFamily="34" charset="0"/>
              </a:rPr>
              <a:t>tonne</a:t>
            </a:r>
            <a:r>
              <a:rPr lang="en-US" sz="1400" dirty="0">
                <a:solidFill>
                  <a:srgbClr val="000000"/>
                </a:solidFill>
                <a:latin typeface="Calibri" panose="020F0502020204030204" pitchFamily="34" charset="0"/>
                <a:cs typeface="Calibri" panose="020F0502020204030204" pitchFamily="34" charset="0"/>
              </a:rPr>
              <a:t> of good) based on a life cycle perspective covering, all significant emissions from upstream and downstream processes (called life cycle stages), from mining and production to transport, use and end-of-life.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The difference from the CFP scope is because the CBAM is intended to cover the same emissions as would be covered by the EU ETS if the production were situated in the EU. The system boundaries of emissions covered by the EU ETS, and therefore the CBAM, are narrower than those in a CFP. Downstream emissions (emissions from the use and end-of-life) of the products are outside the scope of the EU ETS and the CBAM. Emissions included from transport of materials between sites and from processes further upstream are also not included.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For the purpose of determining CBAM embedded emissions at a product level, the starting point are emissions of an installation. The installation’s emissions are split (‘attributed’) to emissions of its production processes. Then any relevant embedded emissions of precursor materials are added, and the result is divided by the activity level of each production process, thereby resulting in ‘specific embedded emissions’ of the goods resulting from the production process. These considerations are reflected in the definitions of direct and indirect emissions, as set out in the CBAM Regulation, and in its Annex IV which lays down the basic calculation approach, which in particular requires taking into account precursor materials. </a:t>
            </a: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Tree>
    <p:extLst>
      <p:ext uri="{BB962C8B-B14F-4D97-AF65-F5344CB8AC3E}">
        <p14:creationId xmlns:p14="http://schemas.microsoft.com/office/powerpoint/2010/main" val="41942928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3" name="TextBox 9">
            <a:extLst>
              <a:ext uri="{FF2B5EF4-FFF2-40B4-BE49-F238E27FC236}">
                <a16:creationId xmlns:a16="http://schemas.microsoft.com/office/drawing/2014/main" id="{08EC4AFA-BFE0-CD3A-33CC-942BFDC5E10A}"/>
              </a:ext>
            </a:extLst>
          </p:cNvPr>
          <p:cNvSpPr txBox="1"/>
          <p:nvPr/>
        </p:nvSpPr>
        <p:spPr>
          <a:xfrm>
            <a:off x="359979" y="2854801"/>
            <a:ext cx="5859434" cy="1731243"/>
          </a:xfrm>
          <a:prstGeom prst="rect">
            <a:avLst/>
          </a:prstGeom>
        </p:spPr>
        <p:txBody>
          <a:bodyPr lIns="0" tIns="0" rIns="0" bIns="0" rtlCol="0" anchor="t">
            <a:spAutoFit/>
          </a:bodyPr>
          <a:lstStyle/>
          <a:p>
            <a:pPr algn="just">
              <a:lnSpc>
                <a:spcPts val="1500"/>
              </a:lnSpc>
            </a:pPr>
            <a:r>
              <a:rPr lang="en-US" sz="1400" dirty="0">
                <a:solidFill>
                  <a:srgbClr val="100F0D"/>
                </a:solidFill>
                <a:latin typeface="Calibri" panose="020F0502020204030204" pitchFamily="34" charset="0"/>
                <a:cs typeface="Calibri" panose="020F0502020204030204" pitchFamily="34" charset="0"/>
              </a:rPr>
              <a:t>The quantity of declared iron and steel sector good imported into the EU should be expressed in metric </a:t>
            </a:r>
            <a:r>
              <a:rPr lang="en-US" sz="1400" dirty="0" err="1">
                <a:solidFill>
                  <a:srgbClr val="100F0D"/>
                </a:solidFill>
                <a:latin typeface="Calibri" panose="020F0502020204030204" pitchFamily="34" charset="0"/>
                <a:cs typeface="Calibri" panose="020F0502020204030204" pitchFamily="34" charset="0"/>
              </a:rPr>
              <a:t>tonnes</a:t>
            </a:r>
            <a:r>
              <a:rPr lang="en-US" sz="1400" dirty="0">
                <a:solidFill>
                  <a:srgbClr val="100F0D"/>
                </a:solidFill>
                <a:latin typeface="Calibri" panose="020F0502020204030204" pitchFamily="34" charset="0"/>
                <a:cs typeface="Calibri" panose="020F0502020204030204" pitchFamily="34" charset="0"/>
              </a:rPr>
              <a:t>. As a reporting declarant, you should report the quantity of CBAM goods imported into the EU.</a:t>
            </a:r>
          </a:p>
          <a:p>
            <a:pPr algn="just">
              <a:lnSpc>
                <a:spcPts val="1500"/>
              </a:lnSpc>
            </a:pPr>
            <a:r>
              <a:rPr lang="en-US" sz="1400" dirty="0">
                <a:solidFill>
                  <a:srgbClr val="100F0D"/>
                </a:solidFill>
                <a:latin typeface="Calibri" panose="020F0502020204030204" pitchFamily="34" charset="0"/>
                <a:cs typeface="Calibri" panose="020F0502020204030204" pitchFamily="34" charset="0"/>
              </a:rPr>
              <a:t>The iron and steel sector has to account for both direct emissions and indirect emissions in the transitional period. Indirect emissions are to be reported separately. Emissions should be reported in metric ton of CO2  emissions per </a:t>
            </a:r>
            <a:r>
              <a:rPr lang="en-US" sz="1400" dirty="0" err="1">
                <a:solidFill>
                  <a:srgbClr val="100F0D"/>
                </a:solidFill>
                <a:latin typeface="Calibri" panose="020F0502020204030204" pitchFamily="34" charset="0"/>
                <a:cs typeface="Calibri" panose="020F0502020204030204" pitchFamily="34" charset="0"/>
              </a:rPr>
              <a:t>tonne</a:t>
            </a:r>
            <a:r>
              <a:rPr lang="en-US" sz="1400" dirty="0">
                <a:solidFill>
                  <a:srgbClr val="100F0D"/>
                </a:solidFill>
                <a:latin typeface="Calibri" panose="020F0502020204030204" pitchFamily="34" charset="0"/>
                <a:cs typeface="Calibri" panose="020F0502020204030204" pitchFamily="34" charset="0"/>
              </a:rPr>
              <a:t> of output. This figure should be calculated for the specific installation or production process in the country of origin.</a:t>
            </a:r>
          </a:p>
          <a:p>
            <a:pPr algn="just">
              <a:lnSpc>
                <a:spcPts val="1500"/>
              </a:lnSpc>
            </a:pPr>
            <a:endParaRPr lang="en-US" sz="1400" dirty="0">
              <a:solidFill>
                <a:srgbClr val="100F0D"/>
              </a:solidFill>
              <a:latin typeface="Calibri" panose="020F0502020204030204" pitchFamily="34" charset="0"/>
              <a:cs typeface="Calibri" panose="020F0502020204030204" pitchFamily="34" charset="0"/>
            </a:endParaRPr>
          </a:p>
        </p:txBody>
      </p:sp>
      <p:sp>
        <p:nvSpPr>
          <p:cNvPr id="4" name="Freeform 6">
            <a:extLst>
              <a:ext uri="{FF2B5EF4-FFF2-40B4-BE49-F238E27FC236}">
                <a16:creationId xmlns:a16="http://schemas.microsoft.com/office/drawing/2014/main" id="{60FC7601-6FA8-9AFA-A950-F9354FBD4C23}"/>
              </a:ext>
            </a:extLst>
          </p:cNvPr>
          <p:cNvSpPr/>
          <p:nvPr/>
        </p:nvSpPr>
        <p:spPr>
          <a:xfrm>
            <a:off x="6708436" y="1924985"/>
            <a:ext cx="4556559" cy="3096915"/>
          </a:xfrm>
          <a:custGeom>
            <a:avLst/>
            <a:gdLst/>
            <a:ahLst/>
            <a:cxnLst/>
            <a:rect l="l" t="t" r="r" b="b"/>
            <a:pathLst>
              <a:path w="4556559" h="3096915">
                <a:moveTo>
                  <a:pt x="0" y="0"/>
                </a:moveTo>
                <a:lnTo>
                  <a:pt x="4556559" y="0"/>
                </a:lnTo>
                <a:lnTo>
                  <a:pt x="4556559" y="3096916"/>
                </a:lnTo>
                <a:lnTo>
                  <a:pt x="0" y="3096916"/>
                </a:lnTo>
                <a:lnTo>
                  <a:pt x="0" y="0"/>
                </a:lnTo>
                <a:close/>
              </a:path>
            </a:pathLst>
          </a:custGeom>
          <a:blipFill>
            <a:blip r:embed="rId9"/>
            <a:stretch>
              <a:fillRect/>
            </a:stretch>
          </a:blipFill>
        </p:spPr>
        <p:txBody>
          <a:bodyPr/>
          <a:lstStyle/>
          <a:p>
            <a:endParaRPr lang="it-IT"/>
          </a:p>
        </p:txBody>
      </p:sp>
    </p:spTree>
    <p:extLst>
      <p:ext uri="{BB962C8B-B14F-4D97-AF65-F5344CB8AC3E}">
        <p14:creationId xmlns:p14="http://schemas.microsoft.com/office/powerpoint/2010/main" val="27484941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2" name="TextBox 9">
            <a:extLst>
              <a:ext uri="{FF2B5EF4-FFF2-40B4-BE49-F238E27FC236}">
                <a16:creationId xmlns:a16="http://schemas.microsoft.com/office/drawing/2014/main" id="{7C82BA7A-6EE0-4AFF-6A45-65A07EA6A165}"/>
              </a:ext>
            </a:extLst>
          </p:cNvPr>
          <p:cNvSpPr txBox="1"/>
          <p:nvPr/>
        </p:nvSpPr>
        <p:spPr>
          <a:xfrm>
            <a:off x="267654" y="1583690"/>
            <a:ext cx="5410800" cy="1654299"/>
          </a:xfrm>
          <a:prstGeom prst="rect">
            <a:avLst/>
          </a:prstGeom>
        </p:spPr>
        <p:txBody>
          <a:bodyPr lIns="0" tIns="0" rIns="0" bIns="0" rtlCol="0" anchor="t">
            <a:spAutoFit/>
          </a:bodyPr>
          <a:lstStyle/>
          <a:p>
            <a:pPr algn="just">
              <a:lnSpc>
                <a:spcPts val="2379"/>
              </a:lnSpc>
            </a:pPr>
            <a:r>
              <a:rPr lang="en-US" sz="1400" dirty="0">
                <a:solidFill>
                  <a:srgbClr val="004AAD"/>
                </a:solidFill>
                <a:latin typeface="Calibri" panose="020F0502020204030204" pitchFamily="34" charset="0"/>
                <a:cs typeface="Calibri" panose="020F0502020204030204" pitchFamily="34" charset="0"/>
              </a:rPr>
              <a:t>AGGREGATED CATEGORY</a:t>
            </a:r>
          </a:p>
          <a:p>
            <a:pPr algn="just">
              <a:lnSpc>
                <a:spcPts val="1500"/>
              </a:lnSpc>
            </a:pPr>
            <a:r>
              <a:rPr lang="en-US" sz="1400" dirty="0">
                <a:solidFill>
                  <a:srgbClr val="100F0D"/>
                </a:solidFill>
                <a:latin typeface="Calibri" panose="020F0502020204030204" pitchFamily="34" charset="0"/>
                <a:cs typeface="Calibri" panose="020F0502020204030204" pitchFamily="34" charset="0"/>
              </a:rPr>
              <a:t>The table  lists the relevant goods in scope for the CBAM transitional period in the iron and steel industry sector. The aggregated goods category in the left hand column defines groups for which joint ‘production processes’ are to be defined for the purpose of monitoring. The aggregated goods categories listed in the table above include both finished goods and precursor goods (intermediate products) that are consumed in the production of iron or steel products. </a:t>
            </a:r>
          </a:p>
        </p:txBody>
      </p:sp>
      <p:sp>
        <p:nvSpPr>
          <p:cNvPr id="10" name="TextBox 11">
            <a:extLst>
              <a:ext uri="{FF2B5EF4-FFF2-40B4-BE49-F238E27FC236}">
                <a16:creationId xmlns:a16="http://schemas.microsoft.com/office/drawing/2014/main" id="{ECCE6C6F-16F4-7FE3-EB38-B8CA6931CF71}"/>
              </a:ext>
            </a:extLst>
          </p:cNvPr>
          <p:cNvSpPr txBox="1"/>
          <p:nvPr/>
        </p:nvSpPr>
        <p:spPr>
          <a:xfrm>
            <a:off x="6200896" y="1575472"/>
            <a:ext cx="5410800" cy="1654299"/>
          </a:xfrm>
          <a:prstGeom prst="rect">
            <a:avLst/>
          </a:prstGeom>
        </p:spPr>
        <p:txBody>
          <a:bodyPr lIns="0" tIns="0" rIns="0" bIns="0" rtlCol="0" anchor="t">
            <a:spAutoFit/>
          </a:bodyPr>
          <a:lstStyle/>
          <a:p>
            <a:pPr algn="just">
              <a:lnSpc>
                <a:spcPts val="2379"/>
              </a:lnSpc>
            </a:pPr>
            <a:r>
              <a:rPr lang="en-US" sz="1400" dirty="0">
                <a:solidFill>
                  <a:srgbClr val="004AAD"/>
                </a:solidFill>
                <a:latin typeface="Calibri" panose="020F0502020204030204" pitchFamily="34" charset="0"/>
                <a:cs typeface="Calibri" panose="020F0502020204030204" pitchFamily="34" charset="0"/>
              </a:rPr>
              <a:t>PRECURSOR</a:t>
            </a:r>
          </a:p>
          <a:p>
            <a:pPr algn="just">
              <a:lnSpc>
                <a:spcPts val="1500"/>
              </a:lnSpc>
            </a:pPr>
            <a:r>
              <a:rPr lang="en-US" sz="1400" dirty="0">
                <a:solidFill>
                  <a:srgbClr val="100F0D"/>
                </a:solidFill>
                <a:latin typeface="Calibri" panose="020F0502020204030204" pitchFamily="34" charset="0"/>
                <a:cs typeface="Calibri" panose="020F0502020204030204" pitchFamily="34" charset="0"/>
              </a:rPr>
              <a:t>Only input materials listed as relevant precursors to the system boundaries of the production process as specified in the Implementing Regulation are to be considered. Table below lists the possible precursors by aggregated goods category and production route. Not all precursors will apply in every case. For example, hydrogen may only become relevant in the future. Note in particular that in some cases an aggregated goods category may be precursor for its own category.</a:t>
            </a:r>
          </a:p>
        </p:txBody>
      </p:sp>
      <p:sp>
        <p:nvSpPr>
          <p:cNvPr id="14" name="Freeform 6">
            <a:extLst>
              <a:ext uri="{FF2B5EF4-FFF2-40B4-BE49-F238E27FC236}">
                <a16:creationId xmlns:a16="http://schemas.microsoft.com/office/drawing/2014/main" id="{1579DA47-9473-9484-D5B9-5A29543FA21A}"/>
              </a:ext>
            </a:extLst>
          </p:cNvPr>
          <p:cNvSpPr/>
          <p:nvPr/>
        </p:nvSpPr>
        <p:spPr>
          <a:xfrm>
            <a:off x="2225987" y="3334600"/>
            <a:ext cx="2414011" cy="2698857"/>
          </a:xfrm>
          <a:custGeom>
            <a:avLst/>
            <a:gdLst/>
            <a:ahLst/>
            <a:cxnLst/>
            <a:rect l="l" t="t" r="r" b="b"/>
            <a:pathLst>
              <a:path w="2760712" h="3312854">
                <a:moveTo>
                  <a:pt x="0" y="0"/>
                </a:moveTo>
                <a:lnTo>
                  <a:pt x="2760712" y="0"/>
                </a:lnTo>
                <a:lnTo>
                  <a:pt x="2760712" y="3312854"/>
                </a:lnTo>
                <a:lnTo>
                  <a:pt x="0" y="3312854"/>
                </a:lnTo>
                <a:lnTo>
                  <a:pt x="0" y="0"/>
                </a:lnTo>
                <a:close/>
              </a:path>
            </a:pathLst>
          </a:custGeom>
          <a:blipFill>
            <a:blip r:embed="rId9"/>
            <a:stretch>
              <a:fillRect/>
            </a:stretch>
          </a:blipFill>
        </p:spPr>
        <p:txBody>
          <a:bodyPr/>
          <a:lstStyle/>
          <a:p>
            <a:endParaRPr lang="it-IT"/>
          </a:p>
        </p:txBody>
      </p:sp>
      <p:grpSp>
        <p:nvGrpSpPr>
          <p:cNvPr id="15" name="Group 12">
            <a:extLst>
              <a:ext uri="{FF2B5EF4-FFF2-40B4-BE49-F238E27FC236}">
                <a16:creationId xmlns:a16="http://schemas.microsoft.com/office/drawing/2014/main" id="{08F76DED-1AB3-CAF8-9C15-5C01539A08F7}"/>
              </a:ext>
            </a:extLst>
          </p:cNvPr>
          <p:cNvGrpSpPr/>
          <p:nvPr/>
        </p:nvGrpSpPr>
        <p:grpSpPr>
          <a:xfrm>
            <a:off x="7788234" y="3618705"/>
            <a:ext cx="2478942" cy="1602547"/>
            <a:chOff x="0" y="0"/>
            <a:chExt cx="3779958" cy="2622841"/>
          </a:xfrm>
        </p:grpSpPr>
        <p:sp>
          <p:nvSpPr>
            <p:cNvPr id="16" name="Freeform 13">
              <a:extLst>
                <a:ext uri="{FF2B5EF4-FFF2-40B4-BE49-F238E27FC236}">
                  <a16:creationId xmlns:a16="http://schemas.microsoft.com/office/drawing/2014/main" id="{EF86EEB0-A272-A46A-B900-3DB4A861BAD7}"/>
                </a:ext>
              </a:extLst>
            </p:cNvPr>
            <p:cNvSpPr/>
            <p:nvPr/>
          </p:nvSpPr>
          <p:spPr>
            <a:xfrm>
              <a:off x="0" y="0"/>
              <a:ext cx="3779958" cy="1463464"/>
            </a:xfrm>
            <a:custGeom>
              <a:avLst/>
              <a:gdLst/>
              <a:ahLst/>
              <a:cxnLst/>
              <a:rect l="l" t="t" r="r" b="b"/>
              <a:pathLst>
                <a:path w="3779958" h="1463464">
                  <a:moveTo>
                    <a:pt x="0" y="0"/>
                  </a:moveTo>
                  <a:lnTo>
                    <a:pt x="3779958" y="0"/>
                  </a:lnTo>
                  <a:lnTo>
                    <a:pt x="3779958" y="1463464"/>
                  </a:lnTo>
                  <a:lnTo>
                    <a:pt x="0" y="1463464"/>
                  </a:lnTo>
                  <a:lnTo>
                    <a:pt x="0" y="0"/>
                  </a:lnTo>
                  <a:close/>
                </a:path>
              </a:pathLst>
            </a:custGeom>
            <a:blipFill>
              <a:blip r:embed="rId10"/>
              <a:stretch>
                <a:fillRect b="-197170"/>
              </a:stretch>
            </a:blipFill>
          </p:spPr>
          <p:txBody>
            <a:bodyPr/>
            <a:lstStyle/>
            <a:p>
              <a:endParaRPr lang="it-IT"/>
            </a:p>
          </p:txBody>
        </p:sp>
        <p:sp>
          <p:nvSpPr>
            <p:cNvPr id="17" name="Freeform 14">
              <a:extLst>
                <a:ext uri="{FF2B5EF4-FFF2-40B4-BE49-F238E27FC236}">
                  <a16:creationId xmlns:a16="http://schemas.microsoft.com/office/drawing/2014/main" id="{E48BCC1C-6D62-98F5-54DB-324359E05F39}"/>
                </a:ext>
              </a:extLst>
            </p:cNvPr>
            <p:cNvSpPr/>
            <p:nvPr/>
          </p:nvSpPr>
          <p:spPr>
            <a:xfrm>
              <a:off x="0" y="1226833"/>
              <a:ext cx="3779958" cy="1396008"/>
            </a:xfrm>
            <a:custGeom>
              <a:avLst/>
              <a:gdLst/>
              <a:ahLst/>
              <a:cxnLst/>
              <a:rect l="l" t="t" r="r" b="b"/>
              <a:pathLst>
                <a:path w="3779958" h="1396008">
                  <a:moveTo>
                    <a:pt x="0" y="0"/>
                  </a:moveTo>
                  <a:lnTo>
                    <a:pt x="3779958" y="0"/>
                  </a:lnTo>
                  <a:lnTo>
                    <a:pt x="3779958" y="1396008"/>
                  </a:lnTo>
                  <a:lnTo>
                    <a:pt x="0" y="1396008"/>
                  </a:lnTo>
                  <a:lnTo>
                    <a:pt x="0" y="0"/>
                  </a:lnTo>
                  <a:close/>
                </a:path>
              </a:pathLst>
            </a:custGeom>
            <a:blipFill>
              <a:blip r:embed="rId10"/>
              <a:stretch>
                <a:fillRect t="-211530"/>
              </a:stretch>
            </a:blipFill>
          </p:spPr>
          <p:txBody>
            <a:bodyPr/>
            <a:lstStyle/>
            <a:p>
              <a:endParaRPr lang="it-IT"/>
            </a:p>
          </p:txBody>
        </p:sp>
      </p:grpSp>
      <p:sp>
        <p:nvSpPr>
          <p:cNvPr id="18" name="TextBox 10">
            <a:extLst>
              <a:ext uri="{FF2B5EF4-FFF2-40B4-BE49-F238E27FC236}">
                <a16:creationId xmlns:a16="http://schemas.microsoft.com/office/drawing/2014/main" id="{725C34F7-6009-59FB-5A6B-57602BB98DF7}"/>
              </a:ext>
            </a:extLst>
          </p:cNvPr>
          <p:cNvSpPr txBox="1"/>
          <p:nvPr/>
        </p:nvSpPr>
        <p:spPr>
          <a:xfrm>
            <a:off x="1298533" y="6019156"/>
            <a:ext cx="5410800" cy="156068"/>
          </a:xfrm>
          <a:prstGeom prst="rect">
            <a:avLst/>
          </a:prstGeom>
        </p:spPr>
        <p:txBody>
          <a:bodyPr lIns="0" tIns="0" rIns="0" bIns="0" rtlCol="0" anchor="t">
            <a:spAutoFit/>
          </a:bodyPr>
          <a:lstStyle/>
          <a:p>
            <a:pPr algn="just">
              <a:lnSpc>
                <a:spcPts val="1200"/>
              </a:lnSpc>
            </a:pPr>
            <a:r>
              <a:rPr lang="en-US" sz="1000" i="1" dirty="0">
                <a:solidFill>
                  <a:srgbClr val="100F0D"/>
                </a:solidFill>
                <a:latin typeface="Open Sans Condensed"/>
              </a:rPr>
              <a:t>The table is not complete and it is used only for explanations purposes.</a:t>
            </a:r>
          </a:p>
        </p:txBody>
      </p:sp>
    </p:spTree>
    <p:extLst>
      <p:ext uri="{BB962C8B-B14F-4D97-AF65-F5344CB8AC3E}">
        <p14:creationId xmlns:p14="http://schemas.microsoft.com/office/powerpoint/2010/main" val="20329241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18" name="TextBox 10">
            <a:extLst>
              <a:ext uri="{FF2B5EF4-FFF2-40B4-BE49-F238E27FC236}">
                <a16:creationId xmlns:a16="http://schemas.microsoft.com/office/drawing/2014/main" id="{725C34F7-6009-59FB-5A6B-57602BB98DF7}"/>
              </a:ext>
            </a:extLst>
          </p:cNvPr>
          <p:cNvSpPr txBox="1"/>
          <p:nvPr/>
        </p:nvSpPr>
        <p:spPr>
          <a:xfrm>
            <a:off x="1298533" y="6019156"/>
            <a:ext cx="5410800" cy="156068"/>
          </a:xfrm>
          <a:prstGeom prst="rect">
            <a:avLst/>
          </a:prstGeom>
        </p:spPr>
        <p:txBody>
          <a:bodyPr lIns="0" tIns="0" rIns="0" bIns="0" rtlCol="0" anchor="t">
            <a:spAutoFit/>
          </a:bodyPr>
          <a:lstStyle/>
          <a:p>
            <a:pPr algn="just">
              <a:lnSpc>
                <a:spcPts val="1200"/>
              </a:lnSpc>
            </a:pPr>
            <a:r>
              <a:rPr lang="en-US" sz="1000" i="1" dirty="0">
                <a:solidFill>
                  <a:srgbClr val="100F0D"/>
                </a:solidFill>
                <a:latin typeface="Open Sans Condensed"/>
              </a:rPr>
              <a:t>The table is not complete and it is used only for explanations purposes.</a:t>
            </a:r>
          </a:p>
        </p:txBody>
      </p:sp>
      <p:sp>
        <p:nvSpPr>
          <p:cNvPr id="3" name="Freeform 6">
            <a:extLst>
              <a:ext uri="{FF2B5EF4-FFF2-40B4-BE49-F238E27FC236}">
                <a16:creationId xmlns:a16="http://schemas.microsoft.com/office/drawing/2014/main" id="{1B5D07EB-E483-ED79-7957-007998C9ABA9}"/>
              </a:ext>
            </a:extLst>
          </p:cNvPr>
          <p:cNvSpPr/>
          <p:nvPr/>
        </p:nvSpPr>
        <p:spPr>
          <a:xfrm>
            <a:off x="3164892" y="2546424"/>
            <a:ext cx="6043645" cy="3555852"/>
          </a:xfrm>
          <a:custGeom>
            <a:avLst/>
            <a:gdLst/>
            <a:ahLst/>
            <a:cxnLst/>
            <a:rect l="l" t="t" r="r" b="b"/>
            <a:pathLst>
              <a:path w="6043645" h="3555852">
                <a:moveTo>
                  <a:pt x="0" y="0"/>
                </a:moveTo>
                <a:lnTo>
                  <a:pt x="6043645" y="0"/>
                </a:lnTo>
                <a:lnTo>
                  <a:pt x="6043645" y="3555852"/>
                </a:lnTo>
                <a:lnTo>
                  <a:pt x="0" y="3555852"/>
                </a:lnTo>
                <a:lnTo>
                  <a:pt x="0" y="0"/>
                </a:lnTo>
                <a:close/>
              </a:path>
            </a:pathLst>
          </a:custGeom>
          <a:blipFill>
            <a:blip r:embed="rId9"/>
            <a:stretch>
              <a:fillRect/>
            </a:stretch>
          </a:blipFill>
        </p:spPr>
        <p:txBody>
          <a:bodyPr/>
          <a:lstStyle/>
          <a:p>
            <a:endParaRPr lang="it-IT" sz="1300">
              <a:latin typeface="Calibri" panose="020F0502020204030204" pitchFamily="34" charset="0"/>
              <a:cs typeface="Calibri" panose="020F0502020204030204" pitchFamily="34" charset="0"/>
            </a:endParaRPr>
          </a:p>
        </p:txBody>
      </p:sp>
      <p:sp>
        <p:nvSpPr>
          <p:cNvPr id="4" name="TextBox 9">
            <a:extLst>
              <a:ext uri="{FF2B5EF4-FFF2-40B4-BE49-F238E27FC236}">
                <a16:creationId xmlns:a16="http://schemas.microsoft.com/office/drawing/2014/main" id="{838920D9-6BF2-64FF-7AE9-2C401884B859}"/>
              </a:ext>
            </a:extLst>
          </p:cNvPr>
          <p:cNvSpPr txBox="1"/>
          <p:nvPr/>
        </p:nvSpPr>
        <p:spPr>
          <a:xfrm>
            <a:off x="300037" y="1583690"/>
            <a:ext cx="11287126" cy="884858"/>
          </a:xfrm>
          <a:prstGeom prst="rect">
            <a:avLst/>
          </a:prstGeom>
        </p:spPr>
        <p:txBody>
          <a:bodyPr wrap="square" lIns="0" tIns="0" rIns="0" bIns="0" rtlCol="0" anchor="t">
            <a:spAutoFit/>
          </a:bodyPr>
          <a:lstStyle/>
          <a:p>
            <a:pPr algn="just">
              <a:lnSpc>
                <a:spcPts val="2379"/>
              </a:lnSpc>
            </a:pPr>
            <a:r>
              <a:rPr lang="en-US" sz="1400" dirty="0">
                <a:solidFill>
                  <a:srgbClr val="004AAD"/>
                </a:solidFill>
                <a:latin typeface="Calibri" panose="020F0502020204030204" pitchFamily="34" charset="0"/>
                <a:cs typeface="Calibri" panose="020F0502020204030204" pitchFamily="34" charset="0"/>
              </a:rPr>
              <a:t>SYSTEM BOUNDARIES</a:t>
            </a:r>
          </a:p>
          <a:p>
            <a:pPr algn="just">
              <a:lnSpc>
                <a:spcPts val="1500"/>
              </a:lnSpc>
            </a:pPr>
            <a:r>
              <a:rPr lang="en-US" sz="1400" dirty="0">
                <a:solidFill>
                  <a:srgbClr val="100F0D"/>
                </a:solidFill>
                <a:latin typeface="Calibri" panose="020F0502020204030204" pitchFamily="34" charset="0"/>
                <a:cs typeface="Calibri" panose="020F0502020204030204" pitchFamily="34" charset="0"/>
              </a:rPr>
              <a:t>The system boundaries for precursors and iron or steel finished products are distinct and may, under certain conditions, be added together to include all processes directly or indirectly linked to the production processes for these goods, including input activities to the process, and output activities from the process. The following diagram illustrates the variety of different routes by which iron or steel products may be produced.</a:t>
            </a:r>
          </a:p>
        </p:txBody>
      </p:sp>
    </p:spTree>
    <p:extLst>
      <p:ext uri="{BB962C8B-B14F-4D97-AF65-F5344CB8AC3E}">
        <p14:creationId xmlns:p14="http://schemas.microsoft.com/office/powerpoint/2010/main" val="42118086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2" name="TextBox 9">
            <a:extLst>
              <a:ext uri="{FF2B5EF4-FFF2-40B4-BE49-F238E27FC236}">
                <a16:creationId xmlns:a16="http://schemas.microsoft.com/office/drawing/2014/main" id="{04E08D4E-ED6B-B518-2D3C-BE0AB78DB051}"/>
              </a:ext>
            </a:extLst>
          </p:cNvPr>
          <p:cNvSpPr txBox="1"/>
          <p:nvPr/>
        </p:nvSpPr>
        <p:spPr>
          <a:xfrm>
            <a:off x="239699" y="1827694"/>
            <a:ext cx="6532576" cy="3785652"/>
          </a:xfrm>
          <a:prstGeom prst="rect">
            <a:avLst/>
          </a:prstGeom>
        </p:spPr>
        <p:txBody>
          <a:bodyPr wrap="square" lIns="0" tIns="0" rIns="0" bIns="0" rtlCol="0" anchor="t">
            <a:spAutoFit/>
          </a:bodyPr>
          <a:lstStyle/>
          <a:p>
            <a:pPr algn="just">
              <a:lnSpc>
                <a:spcPts val="1500"/>
              </a:lnSpc>
            </a:pPr>
            <a:r>
              <a:rPr lang="en-US" sz="1400" dirty="0">
                <a:solidFill>
                  <a:srgbClr val="004AAD"/>
                </a:solidFill>
                <a:latin typeface="Calibri" panose="020F0502020204030204" pitchFamily="34" charset="0"/>
                <a:cs typeface="Calibri" panose="020F0502020204030204" pitchFamily="34" charset="0"/>
              </a:rPr>
              <a:t>SINTERED ORE PRODUCTION PROCESS</a:t>
            </a: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This aggregated goods category includes all kinds of iron ore pellet production (for sale of pellets as well as for direct use in the same installation) and sinter production.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Pelletisation</a:t>
            </a:r>
            <a:r>
              <a:rPr lang="en-US" sz="1400" kern="100" dirty="0">
                <a:effectLst/>
                <a:latin typeface="Calibri" panose="020F0502020204030204" pitchFamily="34" charset="0"/>
                <a:ea typeface="Aptos" panose="020B0004020202020204" pitchFamily="34" charset="0"/>
                <a:cs typeface="Calibri" panose="020F0502020204030204" pitchFamily="34" charset="0"/>
              </a:rPr>
              <a:t> and sintering are complementary process routes for preparing and agglomerating iron oxide raw materials for use in iron and steel making. In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pelletisation</a:t>
            </a:r>
            <a:r>
              <a:rPr lang="en-US" sz="1400" kern="100" dirty="0">
                <a:effectLst/>
                <a:latin typeface="Calibri" panose="020F0502020204030204" pitchFamily="34" charset="0"/>
                <a:ea typeface="Aptos" panose="020B0004020202020204" pitchFamily="34" charset="0"/>
                <a:cs typeface="Calibri" panose="020F0502020204030204" pitchFamily="34" charset="0"/>
              </a:rPr>
              <a:t>, iron oxide raw materials are ground and combined with additives to form pellets, which are then thermally treated. In sintered ore production, iron oxide raw materials are mixed with coke breeze and other additives before the mixture is sintered together in a kiln, forming a porous material similar to clinker, called ‘sinter’. Sinter is typically produced and used at the steelworks. Pellets may be produced at the steelworks or at a distance at mine sites. There are no relevant precursors for this production process. Note that ferro-alloy pellets and sinter produced from iron ores may also be covered by this production process (for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cn</a:t>
            </a:r>
            <a:r>
              <a:rPr lang="en-US" sz="1400" kern="100" dirty="0">
                <a:effectLst/>
                <a:latin typeface="Calibri" panose="020F0502020204030204" pitchFamily="34" charset="0"/>
                <a:ea typeface="Aptos" panose="020B0004020202020204" pitchFamily="34" charset="0"/>
                <a:cs typeface="Calibri" panose="020F0502020204030204" pitchFamily="34" charset="0"/>
              </a:rPr>
              <a:t> code 2601 12 00). The following figure shows the system boundaries for the embedded emissions of sinter or iron ore pellets.</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 </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lnSpc>
                <a:spcPts val="1500"/>
              </a:lnSpc>
            </a:pPr>
            <a:r>
              <a:rPr lang="en-US" sz="1400" dirty="0">
                <a:solidFill>
                  <a:srgbClr val="100F0D"/>
                </a:solidFill>
                <a:latin typeface="Calibri" panose="020F0502020204030204" pitchFamily="34" charset="0"/>
                <a:cs typeface="Calibri" panose="020F0502020204030204" pitchFamily="34" charset="0"/>
              </a:rPr>
              <a:t>Direct emissions result from the combustion of fuels including coke, waste gases (directly from the process or indirectly from other sources of waste gases in the steelworks). Indirect emissions result from electricity consumed by the process.</a:t>
            </a:r>
          </a:p>
        </p:txBody>
      </p:sp>
      <p:sp>
        <p:nvSpPr>
          <p:cNvPr id="10" name="Freeform 6">
            <a:extLst>
              <a:ext uri="{FF2B5EF4-FFF2-40B4-BE49-F238E27FC236}">
                <a16:creationId xmlns:a16="http://schemas.microsoft.com/office/drawing/2014/main" id="{D0790BA4-CADB-9C41-6EA1-F68532B4C7DC}"/>
              </a:ext>
            </a:extLst>
          </p:cNvPr>
          <p:cNvSpPr/>
          <p:nvPr/>
        </p:nvSpPr>
        <p:spPr>
          <a:xfrm>
            <a:off x="7031406" y="2253897"/>
            <a:ext cx="4727520" cy="2717803"/>
          </a:xfrm>
          <a:custGeom>
            <a:avLst/>
            <a:gdLst/>
            <a:ahLst/>
            <a:cxnLst/>
            <a:rect l="l" t="t" r="r" b="b"/>
            <a:pathLst>
              <a:path w="4727520" h="2717803">
                <a:moveTo>
                  <a:pt x="0" y="0"/>
                </a:moveTo>
                <a:lnTo>
                  <a:pt x="4727520" y="0"/>
                </a:lnTo>
                <a:lnTo>
                  <a:pt x="4727520" y="2717803"/>
                </a:lnTo>
                <a:lnTo>
                  <a:pt x="0" y="2717803"/>
                </a:lnTo>
                <a:lnTo>
                  <a:pt x="0" y="0"/>
                </a:lnTo>
                <a:close/>
              </a:path>
            </a:pathLst>
          </a:custGeom>
          <a:blipFill>
            <a:blip r:embed="rId9"/>
            <a:stretch>
              <a:fillRect/>
            </a:stretch>
          </a:blipFill>
        </p:spPr>
        <p:txBody>
          <a:bodyPr/>
          <a:lstStyle/>
          <a:p>
            <a:endParaRPr lang="it-IT"/>
          </a:p>
        </p:txBody>
      </p:sp>
    </p:spTree>
    <p:extLst>
      <p:ext uri="{BB962C8B-B14F-4D97-AF65-F5344CB8AC3E}">
        <p14:creationId xmlns:p14="http://schemas.microsoft.com/office/powerpoint/2010/main" val="18800066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3" name="TextBox 9">
            <a:extLst>
              <a:ext uri="{FF2B5EF4-FFF2-40B4-BE49-F238E27FC236}">
                <a16:creationId xmlns:a16="http://schemas.microsoft.com/office/drawing/2014/main" id="{9E23FE34-7B94-94D0-BD67-905F245787CA}"/>
              </a:ext>
            </a:extLst>
          </p:cNvPr>
          <p:cNvSpPr txBox="1"/>
          <p:nvPr/>
        </p:nvSpPr>
        <p:spPr>
          <a:xfrm>
            <a:off x="299693" y="2308146"/>
            <a:ext cx="6486870" cy="2900794"/>
          </a:xfrm>
          <a:prstGeom prst="rect">
            <a:avLst/>
          </a:prstGeom>
        </p:spPr>
        <p:txBody>
          <a:bodyPr wrap="square" lIns="0" tIns="0" rIns="0" bIns="0" rtlCol="0" anchor="t">
            <a:spAutoFit/>
          </a:bodyPr>
          <a:lstStyle/>
          <a:p>
            <a:pPr algn="just">
              <a:lnSpc>
                <a:spcPts val="1500"/>
              </a:lnSpc>
            </a:pPr>
            <a:r>
              <a:rPr lang="en-US" sz="1400" dirty="0">
                <a:solidFill>
                  <a:srgbClr val="004AAD"/>
                </a:solidFill>
                <a:latin typeface="Calibri" panose="020F0502020204030204" pitchFamily="34" charset="0"/>
                <a:cs typeface="Calibri" panose="020F0502020204030204" pitchFamily="34" charset="0"/>
              </a:rPr>
              <a:t>PIG IRON - SMELTING REDUCTION PRODUCTION ROUTE</a:t>
            </a: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 </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Smelting reduction produces pig iron from precursor sintered ore, iron ore pellets, (or ironmaking residues), using coal (not coke) as a reductant. The process comprises two steps, the reduction of iron ore followed by melting to produce pig iron / hot metal. Relevant precursors (if used in the process) are: sintered ore; pig iron or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dri</a:t>
            </a:r>
            <a:r>
              <a:rPr lang="en-US" sz="1400" kern="100" dirty="0">
                <a:effectLst/>
                <a:latin typeface="Calibri" panose="020F0502020204030204" pitchFamily="34" charset="0"/>
                <a:ea typeface="Aptos" panose="020B0004020202020204" pitchFamily="34" charset="0"/>
                <a:cs typeface="Calibri" panose="020F0502020204030204" pitchFamily="34" charset="0"/>
              </a:rPr>
              <a:t> from other installations or production processes; ferro-alloys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femn</a:t>
            </a:r>
            <a:r>
              <a:rPr lang="en-US" sz="1400" kern="100" dirty="0">
                <a:effectLst/>
                <a:latin typeface="Calibri" panose="020F0502020204030204" pitchFamily="34" charset="0"/>
                <a:ea typeface="Aptos" panose="020B0004020202020204" pitchFamily="34" charset="0"/>
                <a:cs typeface="Calibri" panose="020F0502020204030204" pitchFamily="34" charset="0"/>
              </a:rPr>
              <a:t>,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fecr</a:t>
            </a:r>
            <a:r>
              <a:rPr lang="en-US" sz="1400" kern="100" dirty="0">
                <a:effectLst/>
                <a:latin typeface="Calibri" panose="020F0502020204030204" pitchFamily="34" charset="0"/>
                <a:ea typeface="Aptos" panose="020B0004020202020204" pitchFamily="34" charset="0"/>
                <a:cs typeface="Calibri" panose="020F0502020204030204" pitchFamily="34" charset="0"/>
              </a:rPr>
              <a:t>,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feni</a:t>
            </a:r>
            <a:r>
              <a:rPr lang="en-US" sz="1400" kern="100" dirty="0">
                <a:effectLst/>
                <a:latin typeface="Calibri" panose="020F0502020204030204" pitchFamily="34" charset="0"/>
                <a:ea typeface="Aptos" panose="020B0004020202020204" pitchFamily="34" charset="0"/>
                <a:cs typeface="Calibri" panose="020F0502020204030204" pitchFamily="34" charset="0"/>
              </a:rPr>
              <a:t>; and hydrogen. The following table shows the system boundaries of the smelting reduction production route for producing pig iron.</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endParaRPr lang="en-US" sz="1400" dirty="0">
              <a:solidFill>
                <a:srgbClr val="100F0D"/>
              </a:solidFill>
              <a:latin typeface="Calibri" panose="020F0502020204030204" pitchFamily="34" charset="0"/>
              <a:cs typeface="Calibri" panose="020F0502020204030204" pitchFamily="34" charset="0"/>
            </a:endParaRPr>
          </a:p>
          <a:p>
            <a:pPr algn="just">
              <a:lnSpc>
                <a:spcPts val="1500"/>
              </a:lnSpc>
            </a:pPr>
            <a:r>
              <a:rPr lang="en-US" sz="1400" dirty="0">
                <a:solidFill>
                  <a:srgbClr val="100F0D"/>
                </a:solidFill>
                <a:latin typeface="Calibri" panose="020F0502020204030204" pitchFamily="34" charset="0"/>
                <a:cs typeface="Calibri" panose="020F0502020204030204" pitchFamily="34" charset="0"/>
              </a:rPr>
              <a:t>Direct emissions result from fossil fuel inputs (natural gas, coal), used both for combustion and as a reducing agent, from other fuels (biomass, or biogas), from process emissions including from process materials such as limestone. Indirect emissions are from electricity.</a:t>
            </a:r>
          </a:p>
        </p:txBody>
      </p:sp>
      <p:sp>
        <p:nvSpPr>
          <p:cNvPr id="4" name="Freeform 6">
            <a:extLst>
              <a:ext uri="{FF2B5EF4-FFF2-40B4-BE49-F238E27FC236}">
                <a16:creationId xmlns:a16="http://schemas.microsoft.com/office/drawing/2014/main" id="{42A8EFC2-942A-A0D8-9B14-38C7D35D430D}"/>
              </a:ext>
            </a:extLst>
          </p:cNvPr>
          <p:cNvSpPr/>
          <p:nvPr/>
        </p:nvSpPr>
        <p:spPr>
          <a:xfrm>
            <a:off x="7031406" y="2121689"/>
            <a:ext cx="4647083" cy="2614623"/>
          </a:xfrm>
          <a:custGeom>
            <a:avLst/>
            <a:gdLst/>
            <a:ahLst/>
            <a:cxnLst/>
            <a:rect l="l" t="t" r="r" b="b"/>
            <a:pathLst>
              <a:path w="4647083" h="2614623">
                <a:moveTo>
                  <a:pt x="0" y="0"/>
                </a:moveTo>
                <a:lnTo>
                  <a:pt x="4647084" y="0"/>
                </a:lnTo>
                <a:lnTo>
                  <a:pt x="4647084" y="2614622"/>
                </a:lnTo>
                <a:lnTo>
                  <a:pt x="0" y="2614622"/>
                </a:lnTo>
                <a:lnTo>
                  <a:pt x="0" y="0"/>
                </a:lnTo>
                <a:close/>
              </a:path>
            </a:pathLst>
          </a:custGeom>
          <a:blipFill>
            <a:blip r:embed="rId9"/>
            <a:stretch>
              <a:fillRect/>
            </a:stretch>
          </a:blipFill>
        </p:spPr>
        <p:txBody>
          <a:bodyPr/>
          <a:lstStyle/>
          <a:p>
            <a:endParaRPr lang="it-IT"/>
          </a:p>
        </p:txBody>
      </p:sp>
    </p:spTree>
    <p:extLst>
      <p:ext uri="{BB962C8B-B14F-4D97-AF65-F5344CB8AC3E}">
        <p14:creationId xmlns:p14="http://schemas.microsoft.com/office/powerpoint/2010/main" val="20383093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2" name="TextBox 3">
            <a:extLst>
              <a:ext uri="{FF2B5EF4-FFF2-40B4-BE49-F238E27FC236}">
                <a16:creationId xmlns:a16="http://schemas.microsoft.com/office/drawing/2014/main" id="{1006F19E-09D9-71CB-00E3-43B10C007A81}"/>
              </a:ext>
            </a:extLst>
          </p:cNvPr>
          <p:cNvSpPr txBox="1"/>
          <p:nvPr/>
        </p:nvSpPr>
        <p:spPr>
          <a:xfrm>
            <a:off x="371475" y="1744788"/>
            <a:ext cx="11244263" cy="4065215"/>
          </a:xfrm>
          <a:prstGeom prst="rect">
            <a:avLst/>
          </a:prstGeom>
        </p:spPr>
        <p:txBody>
          <a:bodyPr wrap="square" lIns="0" tIns="0" rIns="0" bIns="0" rtlCol="0" anchor="t">
            <a:spAutoFit/>
          </a:bodyPr>
          <a:lstStyle/>
          <a:p>
            <a:pPr algn="just">
              <a:lnSpc>
                <a:spcPts val="1699"/>
              </a:lnSpc>
            </a:pPr>
            <a:r>
              <a:rPr lang="en-US" sz="1400" dirty="0">
                <a:solidFill>
                  <a:srgbClr val="004AAD"/>
                </a:solidFill>
                <a:latin typeface="Calibri" panose="020F0502020204030204" pitchFamily="34" charset="0"/>
                <a:cs typeface="Calibri" panose="020F0502020204030204" pitchFamily="34" charset="0"/>
              </a:rPr>
              <a:t>EU TAXONOMY AND EU-ETS BENCHMARKS</a:t>
            </a:r>
          </a:p>
          <a:p>
            <a:pPr algn="just">
              <a:lnSpc>
                <a:spcPts val="1500"/>
              </a:lnSpc>
            </a:pPr>
            <a:r>
              <a:rPr lang="en-US" sz="1400" dirty="0">
                <a:solidFill>
                  <a:srgbClr val="000000"/>
                </a:solidFill>
                <a:latin typeface="Calibri" panose="020F0502020204030204" pitchFamily="34" charset="0"/>
                <a:cs typeface="Calibri" panose="020F0502020204030204" pitchFamily="34" charset="0"/>
              </a:rPr>
              <a:t>The EU Emissions Trading System (EU ETS) is the EU’s key instrument to effectively and efficiently reduce greenhouse gas (GHG) emissions from industry and the power sector. The EU ETS started operating in 2005 and operates in all EU countries plus Iceland, Liechtenstein and Norway. It is a cap-and-trade system that limits emissions from more than 11,000 energy-intensive installations (power stations &amp; industrial plants) and around 500 airlines. A cap is set on the total amount of certain GHGs that can be emitted by installations covered by the system. The cap is reduced over time so that total emissions fall. Within the cap, companies receive or buy emission allowances which they can trade with one another as needed. Since 2005, emissions from stationary sources (power and industry) have declined by around 35% until 2019. To mitigate the risk of carbon leakage, industrial installations receive a significant part of the allowances needed to cover their emissions for free. Since the start of phase 3 of the EU ETS (2013-2020), free allocation has been based on benchmarks, which constitute an important element of the allocation formula.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Benchmarks are expressed as GHG emission intensity (</a:t>
            </a:r>
            <a:r>
              <a:rPr lang="en-US" sz="1400" dirty="0" err="1">
                <a:solidFill>
                  <a:srgbClr val="000000"/>
                </a:solidFill>
                <a:latin typeface="Calibri" panose="020F0502020204030204" pitchFamily="34" charset="0"/>
                <a:cs typeface="Calibri" panose="020F0502020204030204" pitchFamily="34" charset="0"/>
              </a:rPr>
              <a:t>tonnes</a:t>
            </a:r>
            <a:r>
              <a:rPr lang="en-US" sz="1400" dirty="0">
                <a:solidFill>
                  <a:srgbClr val="000000"/>
                </a:solidFill>
                <a:latin typeface="Calibri" panose="020F0502020204030204" pitchFamily="34" charset="0"/>
                <a:cs typeface="Calibri" panose="020F0502020204030204" pitchFamily="34" charset="0"/>
              </a:rPr>
              <a:t> of GHG emitted per </a:t>
            </a:r>
            <a:r>
              <a:rPr lang="en-US" sz="1400" dirty="0" err="1">
                <a:solidFill>
                  <a:srgbClr val="000000"/>
                </a:solidFill>
                <a:latin typeface="Calibri" panose="020F0502020204030204" pitchFamily="34" charset="0"/>
                <a:cs typeface="Calibri" panose="020F0502020204030204" pitchFamily="34" charset="0"/>
              </a:rPr>
              <a:t>tonne</a:t>
            </a:r>
            <a:r>
              <a:rPr lang="en-US" sz="1400" dirty="0">
                <a:solidFill>
                  <a:srgbClr val="000000"/>
                </a:solidFill>
                <a:latin typeface="Calibri" panose="020F0502020204030204" pitchFamily="34" charset="0"/>
                <a:cs typeface="Calibri" panose="020F0502020204030204" pitchFamily="34" charset="0"/>
              </a:rPr>
              <a:t> of product produced) and should represent the performance of the 10% best installations covered by the EU ETS producing the product. The use of benchmarks to determine free allocation has the advantage that all installations receive the same number of free allowance per </a:t>
            </a:r>
            <a:r>
              <a:rPr lang="en-US" sz="1400" dirty="0" err="1">
                <a:solidFill>
                  <a:srgbClr val="000000"/>
                </a:solidFill>
                <a:latin typeface="Calibri" panose="020F0502020204030204" pitchFamily="34" charset="0"/>
                <a:cs typeface="Calibri" panose="020F0502020204030204" pitchFamily="34" charset="0"/>
              </a:rPr>
              <a:t>tonne</a:t>
            </a:r>
            <a:r>
              <a:rPr lang="en-US" sz="1400" dirty="0">
                <a:solidFill>
                  <a:srgbClr val="000000"/>
                </a:solidFill>
                <a:latin typeface="Calibri" panose="020F0502020204030204" pitchFamily="34" charset="0"/>
                <a:cs typeface="Calibri" panose="020F0502020204030204" pitchFamily="34" charset="0"/>
              </a:rPr>
              <a:t> of product produced. In principle, efficient installations do not need to buy allowances whereas installations emitting above benchmark level need to purchase additional allowances to cover their emissions. This </a:t>
            </a:r>
            <a:r>
              <a:rPr lang="en-US" sz="1400" dirty="0" err="1">
                <a:solidFill>
                  <a:srgbClr val="000000"/>
                </a:solidFill>
                <a:latin typeface="Calibri" panose="020F0502020204030204" pitchFamily="34" charset="0"/>
                <a:cs typeface="Calibri" panose="020F0502020204030204" pitchFamily="34" charset="0"/>
              </a:rPr>
              <a:t>incentivises</a:t>
            </a:r>
            <a:r>
              <a:rPr lang="en-US" sz="1400" dirty="0">
                <a:solidFill>
                  <a:srgbClr val="000000"/>
                </a:solidFill>
                <a:latin typeface="Calibri" panose="020F0502020204030204" pitchFamily="34" charset="0"/>
                <a:cs typeface="Calibri" panose="020F0502020204030204" pitchFamily="34" charset="0"/>
              </a:rPr>
              <a:t> cost-effective emissions reductions. In 2011, the Commission adopted a Decision on free allocation rules1 that also established 54 benchmarks. In addition to 52 product benchmarks (output-based), two benchmarks for heat and fuel consumption (input-based) were introduced as </a:t>
            </a:r>
            <a:r>
              <a:rPr lang="en-US" sz="1400" dirty="0" err="1">
                <a:solidFill>
                  <a:srgbClr val="000000"/>
                </a:solidFill>
                <a:latin typeface="Calibri" panose="020F0502020204030204" pitchFamily="34" charset="0"/>
                <a:cs typeface="Calibri" panose="020F0502020204030204" pitchFamily="34" charset="0"/>
              </a:rPr>
              <a:t>fall-back</a:t>
            </a:r>
            <a:r>
              <a:rPr lang="en-US" sz="1400" dirty="0">
                <a:solidFill>
                  <a:srgbClr val="000000"/>
                </a:solidFill>
                <a:latin typeface="Calibri" panose="020F0502020204030204" pitchFamily="34" charset="0"/>
                <a:cs typeface="Calibri" panose="020F0502020204030204" pitchFamily="34" charset="0"/>
              </a:rPr>
              <a:t> for products and processes not covered by the product benchmarks.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Besides, process emissions accounting for about 1% of the industrial ETS emissions are allocated based on historical emissions, where installations receive 97% free allocation of the historical process emissions. </a:t>
            </a:r>
          </a:p>
          <a:p>
            <a:pPr algn="just">
              <a:lnSpc>
                <a:spcPts val="1500"/>
              </a:lnSpc>
            </a:pPr>
            <a:endParaRPr lang="en-US" sz="14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9833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NEW </a:t>
            </a:r>
            <a:r>
              <a:rPr lang="it-IT" sz="18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ETS2</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92478" y="2448730"/>
            <a:ext cx="7431376"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just" fontAlgn="base"/>
            <a:r>
              <a:rPr lang="en-US" sz="1400" b="1" i="0" dirty="0">
                <a:effectLst/>
                <a:latin typeface="Calibri" panose="020F0502020204030204" pitchFamily="34" charset="0"/>
                <a:cs typeface="Calibri" panose="020F0502020204030204" pitchFamily="34" charset="0"/>
              </a:rPr>
              <a:t>New ETS for buildings, road transport, and additional sectors</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In parallel, the agreement establishes a separate </a:t>
            </a:r>
            <a:r>
              <a:rPr lang="en-US" sz="1400" b="0" i="0" u="none" strike="noStrike" dirty="0">
                <a:effectLst/>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emissions trading system for direct emissions from the buildings, road transport, and additional sectors</a:t>
            </a:r>
            <a:r>
              <a:rPr lang="en-US" sz="1400" b="0" i="0" dirty="0">
                <a:effectLst/>
                <a:latin typeface="Calibri" panose="020F0502020204030204" pitchFamily="34" charset="0"/>
                <a:cs typeface="Calibri" panose="020F0502020204030204" pitchFamily="34" charset="0"/>
              </a:rPr>
              <a:t> (mainly small industry not already covered by the EU ETS). The new ETS 2 will complement the EU ETS sectoral coverage, broadening EU-level carbon pricing to cover all major sectors of the economy except agriculture and land-use. In light of the impact of the energy crisis, the new system is set to come into force in 2027. However, as a means of safeguarding vulnerable households, the ETS 2 will be delayed to 2028 if energy prices are deemed exceptionally high.</a:t>
            </a:r>
          </a:p>
          <a:p>
            <a:pPr algn="just" fontAlgn="base"/>
            <a:r>
              <a:rPr lang="en-US" sz="1400" b="0" i="0" dirty="0">
                <a:effectLst/>
                <a:latin typeface="Calibri" panose="020F0502020204030204" pitchFamily="34" charset="0"/>
                <a:cs typeface="Calibri" panose="020F0502020204030204" pitchFamily="34" charset="0"/>
              </a:rPr>
              <a:t>To give the new system a smooth start, it was agreed to frontload the supply of allowances by auctioning an additional 30% in the first year of operation. A new price stability mechanism has also been agreed, so that if the allowance price exceeds EUR 45 per ton over a period of two consecutive months, market supply shall be increased by releasing an additional 20 million allowances from a separate section of the MSR created for this purpose. In the case that the allowance price dramatically increases over a period of three consecutive months, additional allowances will also be released.</a:t>
            </a:r>
          </a:p>
          <a:p>
            <a:pPr algn="just" fontAlgn="base"/>
            <a:r>
              <a:rPr lang="en-US" sz="1400" b="1" i="0" dirty="0">
                <a:effectLst/>
                <a:latin typeface="Calibri" panose="020F0502020204030204" pitchFamily="34" charset="0"/>
                <a:cs typeface="Calibri" panose="020F0502020204030204" pitchFamily="34" charset="0"/>
              </a:rPr>
              <a:t>ETS revenue use</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Revenues from the ETS 2 will flow into a newly established </a:t>
            </a:r>
            <a:r>
              <a:rPr lang="en-US" sz="1400" b="0" i="0" u="none" strike="noStrike" dirty="0">
                <a:effectLst/>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Social Climate Fund</a:t>
            </a:r>
            <a:r>
              <a:rPr lang="en-US" sz="1400" b="0" i="0" dirty="0">
                <a:effectLst/>
                <a:latin typeface="Calibri" panose="020F0502020204030204" pitchFamily="34" charset="0"/>
                <a:cs typeface="Calibri" panose="020F0502020204030204" pitchFamily="34" charset="0"/>
              </a:rPr>
              <a:t>. This fund is intended to address the financial burden of citizens and micro-enterprises most impacted by energy price rises, particularly for heating and transport, resulting from the new carbon price. The EU ETS’s existing </a:t>
            </a:r>
            <a:r>
              <a:rPr lang="en-US" sz="1400" b="0" i="0" u="none" strike="noStrike" dirty="0">
                <a:effectLst/>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Innovation Fund</a:t>
            </a:r>
            <a:r>
              <a:rPr lang="en-US" sz="1400" b="0" i="0" dirty="0">
                <a:effectLst/>
                <a:latin typeface="Calibri" panose="020F0502020204030204" pitchFamily="34" charset="0"/>
                <a:cs typeface="Calibri" panose="020F0502020204030204" pitchFamily="34" charset="0"/>
              </a:rPr>
              <a:t> is also set for a significant boost, with funding (coming from the auctioning of dedicated allowances) rising from 450 million to 575 million allowances in the period 2020-2030.</a:t>
            </a:r>
          </a:p>
          <a:p>
            <a:pPr algn="just" fontAlgn="base"/>
            <a:endParaRPr lang="en-US" sz="1400" b="0" i="0" dirty="0">
              <a:effectLst/>
              <a:latin typeface="Calibri" panose="020F0502020204030204" pitchFamily="34" charset="0"/>
              <a:cs typeface="Calibri" panose="020F0502020204030204" pitchFamily="34" charset="0"/>
            </a:endParaRPr>
          </a:p>
        </p:txBody>
      </p:sp>
      <p:pic>
        <p:nvPicPr>
          <p:cNvPr id="3" name="Immagine 2" descr="Immagine che contiene testo, design, schermata&#10;&#10;Descrizione generata automaticamente">
            <a:extLst>
              <a:ext uri="{FF2B5EF4-FFF2-40B4-BE49-F238E27FC236}">
                <a16:creationId xmlns:a16="http://schemas.microsoft.com/office/drawing/2014/main" id="{6964F3A1-8E9A-A51C-C5A2-A77AEDA197D0}"/>
              </a:ext>
            </a:extLst>
          </p:cNvPr>
          <p:cNvPicPr>
            <a:picLocks noChangeAspect="1"/>
          </p:cNvPicPr>
          <p:nvPr/>
        </p:nvPicPr>
        <p:blipFill rotWithShape="1">
          <a:blip r:embed="rId10">
            <a:extLst>
              <a:ext uri="{28A0092B-C50C-407E-A947-70E740481C1C}">
                <a14:useLocalDpi xmlns:a14="http://schemas.microsoft.com/office/drawing/2010/main" val="0"/>
              </a:ext>
            </a:extLst>
          </a:blip>
          <a:srcRect l="253" t="74724" r="-253" b="3467"/>
          <a:stretch/>
        </p:blipFill>
        <p:spPr>
          <a:xfrm>
            <a:off x="8021359" y="1073052"/>
            <a:ext cx="3780189" cy="4913731"/>
          </a:xfrm>
          <a:prstGeom prst="rect">
            <a:avLst/>
          </a:prstGeom>
        </p:spPr>
      </p:pic>
    </p:spTree>
    <p:extLst>
      <p:ext uri="{BB962C8B-B14F-4D97-AF65-F5344CB8AC3E}">
        <p14:creationId xmlns:p14="http://schemas.microsoft.com/office/powerpoint/2010/main" val="46803821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3" name="Freeform 6">
            <a:extLst>
              <a:ext uri="{FF2B5EF4-FFF2-40B4-BE49-F238E27FC236}">
                <a16:creationId xmlns:a16="http://schemas.microsoft.com/office/drawing/2014/main" id="{5D88F53A-E0F3-5C64-ACE1-9CC42F112B5A}"/>
              </a:ext>
            </a:extLst>
          </p:cNvPr>
          <p:cNvSpPr/>
          <p:nvPr/>
        </p:nvSpPr>
        <p:spPr>
          <a:xfrm>
            <a:off x="3851945" y="1618221"/>
            <a:ext cx="3458851" cy="4330490"/>
          </a:xfrm>
          <a:custGeom>
            <a:avLst/>
            <a:gdLst/>
            <a:ahLst/>
            <a:cxnLst/>
            <a:rect l="l" t="t" r="r" b="b"/>
            <a:pathLst>
              <a:path w="3660696" h="4603602">
                <a:moveTo>
                  <a:pt x="0" y="0"/>
                </a:moveTo>
                <a:lnTo>
                  <a:pt x="3660696" y="0"/>
                </a:lnTo>
                <a:lnTo>
                  <a:pt x="3660696" y="4603602"/>
                </a:lnTo>
                <a:lnTo>
                  <a:pt x="0" y="4603602"/>
                </a:lnTo>
                <a:lnTo>
                  <a:pt x="0" y="0"/>
                </a:lnTo>
                <a:close/>
              </a:path>
            </a:pathLst>
          </a:custGeom>
          <a:blipFill>
            <a:blip r:embed="rId9"/>
            <a:stretch>
              <a:fillRect/>
            </a:stretch>
          </a:blipFill>
        </p:spPr>
        <p:txBody>
          <a:bodyPr/>
          <a:lstStyle/>
          <a:p>
            <a:endParaRPr lang="it-IT"/>
          </a:p>
        </p:txBody>
      </p:sp>
    </p:spTree>
    <p:extLst>
      <p:ext uri="{BB962C8B-B14F-4D97-AF65-F5344CB8AC3E}">
        <p14:creationId xmlns:p14="http://schemas.microsoft.com/office/powerpoint/2010/main" val="18959934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4" name="Freeform 7">
            <a:extLst>
              <a:ext uri="{FF2B5EF4-FFF2-40B4-BE49-F238E27FC236}">
                <a16:creationId xmlns:a16="http://schemas.microsoft.com/office/drawing/2014/main" id="{8F7A0861-B4B1-BCD6-93D3-D8506189E39E}"/>
              </a:ext>
            </a:extLst>
          </p:cNvPr>
          <p:cNvSpPr/>
          <p:nvPr/>
        </p:nvSpPr>
        <p:spPr>
          <a:xfrm>
            <a:off x="8197766" y="1828496"/>
            <a:ext cx="3563310" cy="4451153"/>
          </a:xfrm>
          <a:custGeom>
            <a:avLst/>
            <a:gdLst/>
            <a:ahLst/>
            <a:cxnLst/>
            <a:rect l="l" t="t" r="r" b="b"/>
            <a:pathLst>
              <a:path w="2810420" h="4075717">
                <a:moveTo>
                  <a:pt x="0" y="0"/>
                </a:moveTo>
                <a:lnTo>
                  <a:pt x="2810420" y="0"/>
                </a:lnTo>
                <a:lnTo>
                  <a:pt x="2810420" y="4075717"/>
                </a:lnTo>
                <a:lnTo>
                  <a:pt x="0" y="4075717"/>
                </a:lnTo>
                <a:lnTo>
                  <a:pt x="0" y="0"/>
                </a:lnTo>
                <a:close/>
              </a:path>
            </a:pathLst>
          </a:custGeom>
          <a:blipFill>
            <a:blip r:embed="rId9"/>
            <a:stretch>
              <a:fillRect/>
            </a:stretch>
          </a:blipFill>
        </p:spPr>
        <p:txBody>
          <a:bodyPr/>
          <a:lstStyle/>
          <a:p>
            <a:endParaRPr lang="it-IT"/>
          </a:p>
        </p:txBody>
      </p:sp>
      <p:sp>
        <p:nvSpPr>
          <p:cNvPr id="2" name="TextBox 8">
            <a:extLst>
              <a:ext uri="{FF2B5EF4-FFF2-40B4-BE49-F238E27FC236}">
                <a16:creationId xmlns:a16="http://schemas.microsoft.com/office/drawing/2014/main" id="{E3381BC3-6E0C-16FD-AE41-4F07DC0ABB9E}"/>
              </a:ext>
            </a:extLst>
          </p:cNvPr>
          <p:cNvSpPr txBox="1"/>
          <p:nvPr/>
        </p:nvSpPr>
        <p:spPr>
          <a:xfrm>
            <a:off x="317000" y="2210939"/>
            <a:ext cx="7512550" cy="2831544"/>
          </a:xfrm>
          <a:prstGeom prst="rect">
            <a:avLst/>
          </a:prstGeom>
        </p:spPr>
        <p:txBody>
          <a:bodyPr wrap="square" lIns="0" tIns="0" rIns="0" bIns="0" rtlCol="0" anchor="t">
            <a:spAutoFit/>
          </a:bodyPr>
          <a:lstStyle/>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 </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This report provides an estimation of </a:t>
            </a:r>
            <a:r>
              <a:rPr lang="en-US" sz="1400" kern="100" dirty="0">
                <a:latin typeface="Calibri" panose="020F0502020204030204" pitchFamily="34" charset="0"/>
                <a:ea typeface="Aptos" panose="020B0004020202020204" pitchFamily="34" charset="0"/>
                <a:cs typeface="Calibri" panose="020F0502020204030204" pitchFamily="34" charset="0"/>
              </a:rPr>
              <a:t>GHG</a:t>
            </a:r>
            <a:r>
              <a:rPr lang="en-US" sz="1400" kern="100" dirty="0">
                <a:effectLst/>
                <a:latin typeface="Calibri" panose="020F0502020204030204" pitchFamily="34" charset="0"/>
                <a:ea typeface="Aptos" panose="020B0004020202020204" pitchFamily="34" charset="0"/>
                <a:cs typeface="Calibri" panose="020F0502020204030204" pitchFamily="34" charset="0"/>
              </a:rPr>
              <a:t> emission intensities for products from four energy-intensive industries (iron and steel,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fertilisers</a:t>
            </a:r>
            <a:r>
              <a:rPr lang="en-US" sz="1400" kern="100" dirty="0">
                <a:effectLst/>
                <a:latin typeface="Calibri" panose="020F0502020204030204" pitchFamily="34" charset="0"/>
                <a:ea typeface="Aptos" panose="020B0004020202020204" pitchFamily="34" charset="0"/>
                <a:cs typeface="Calibri" panose="020F0502020204030204" pitchFamily="34" charset="0"/>
              </a:rPr>
              <a:t>, </a:t>
            </a:r>
            <a:r>
              <a:rPr lang="en-US" sz="1400" kern="100" dirty="0" err="1">
                <a:effectLst/>
                <a:latin typeface="Calibri" panose="020F0502020204030204" pitchFamily="34" charset="0"/>
                <a:ea typeface="Aptos" panose="020B0004020202020204" pitchFamily="34" charset="0"/>
                <a:cs typeface="Calibri" panose="020F0502020204030204" pitchFamily="34" charset="0"/>
              </a:rPr>
              <a:t>aluminium</a:t>
            </a:r>
            <a:r>
              <a:rPr lang="en-US" sz="1400" kern="100" dirty="0">
                <a:effectLst/>
                <a:latin typeface="Calibri" panose="020F0502020204030204" pitchFamily="34" charset="0"/>
                <a:ea typeface="Aptos" panose="020B0004020202020204" pitchFamily="34" charset="0"/>
                <a:cs typeface="Calibri" panose="020F0502020204030204" pitchFamily="34" charset="0"/>
              </a:rPr>
              <a:t> and cement) in the EU and in its main trading partners. The aim of these estimations is to provide scientific support to the implementation of the carbon border adjustment mechanism (CBAM).</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r>
              <a:rPr lang="en-US" sz="1400" kern="100" dirty="0">
                <a:effectLst/>
                <a:latin typeface="Calibri" panose="020F0502020204030204" pitchFamily="34" charset="0"/>
                <a:ea typeface="Aptos" panose="020B0004020202020204" pitchFamily="34" charset="0"/>
                <a:cs typeface="Calibri" panose="020F0502020204030204" pitchFamily="34" charset="0"/>
              </a:rPr>
              <a:t> </a:t>
            </a:r>
            <a:endParaRPr lang="it-IT" sz="1400" kern="100" dirty="0">
              <a:effectLst/>
              <a:latin typeface="Calibri" panose="020F0502020204030204" pitchFamily="34" charset="0"/>
              <a:ea typeface="Aptos" panose="020B0004020202020204" pitchFamily="34" charset="0"/>
              <a:cs typeface="Calibri" panose="020F0502020204030204" pitchFamily="34" charset="0"/>
            </a:endParaRPr>
          </a:p>
          <a:p>
            <a:pPr algn="just">
              <a:lnSpc>
                <a:spcPts val="1500"/>
              </a:lnSpc>
            </a:pPr>
            <a:r>
              <a:rPr lang="en-US" sz="1400" dirty="0">
                <a:solidFill>
                  <a:srgbClr val="000000"/>
                </a:solidFill>
                <a:latin typeface="Calibri" panose="020F0502020204030204" pitchFamily="34" charset="0"/>
                <a:cs typeface="Calibri" panose="020F0502020204030204" pitchFamily="34" charset="0"/>
              </a:rPr>
              <a:t>These estimations follow the methodology and definitions of the monitoring and reporting rules of the CBAM, adapting the approach to publicly available information. The results are validated, when feasible, by comparing results at EU level with weighted average emission intensities based on actual data (i.e. data gathered through the EU ETS benchmarking exercise), taking into consideration any methodological differences. The closely matching figures prove the robustness of our approach.</a:t>
            </a:r>
          </a:p>
          <a:p>
            <a:pPr algn="just">
              <a:lnSpc>
                <a:spcPts val="1500"/>
              </a:lnSpc>
            </a:pPr>
            <a:r>
              <a:rPr lang="en-US" sz="1400" dirty="0">
                <a:solidFill>
                  <a:srgbClr val="000000"/>
                </a:solidFill>
                <a:latin typeface="Calibri" panose="020F0502020204030204" pitchFamily="34" charset="0"/>
                <a:cs typeface="Calibri" panose="020F0502020204030204" pitchFamily="34" charset="0"/>
              </a:rPr>
              <a:t>The potential use of the values provided in this report will facilitate the replacement of the carbon leakage mechanisms of the EU ETS with the CBAM, which, in turn, will facilitate the effective implementation of EU climate policy.</a:t>
            </a:r>
          </a:p>
        </p:txBody>
      </p:sp>
    </p:spTree>
    <p:extLst>
      <p:ext uri="{BB962C8B-B14F-4D97-AF65-F5344CB8AC3E}">
        <p14:creationId xmlns:p14="http://schemas.microsoft.com/office/powerpoint/2010/main" val="6882868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a:t>
            </a:r>
            <a:r>
              <a:rPr lang="en-US" sz="1800" dirty="0">
                <a:solidFill>
                  <a:srgbClr val="004AAD"/>
                </a:solidFill>
                <a:latin typeface="Calibri" panose="020F0502020204030204" pitchFamily="34" charset="0"/>
                <a:cs typeface="Calibri" panose="020F0502020204030204" pitchFamily="34" charset="0"/>
              </a:rPr>
              <a:t>IRON AND STEEL SECTOR</a:t>
            </a:r>
            <a:endPar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endParaRP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Freeform 7">
            <a:extLst>
              <a:ext uri="{FF2B5EF4-FFF2-40B4-BE49-F238E27FC236}">
                <a16:creationId xmlns:a16="http://schemas.microsoft.com/office/drawing/2014/main" id="{DA212A31-2DCD-4B4A-AA80-0A304B50D80F}"/>
              </a:ext>
            </a:extLst>
          </p:cNvPr>
          <p:cNvSpPr/>
          <p:nvPr/>
        </p:nvSpPr>
        <p:spPr>
          <a:xfrm>
            <a:off x="10560143" y="751207"/>
            <a:ext cx="791684" cy="769480"/>
          </a:xfrm>
          <a:custGeom>
            <a:avLst/>
            <a:gdLst/>
            <a:ahLst/>
            <a:cxnLst/>
            <a:rect l="l" t="t" r="r" b="b"/>
            <a:pathLst>
              <a:path w="1304070" h="1304070">
                <a:moveTo>
                  <a:pt x="0" y="0"/>
                </a:moveTo>
                <a:lnTo>
                  <a:pt x="1304070" y="0"/>
                </a:lnTo>
                <a:lnTo>
                  <a:pt x="1304070" y="1304069"/>
                </a:lnTo>
                <a:lnTo>
                  <a:pt x="0" y="13040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a:p>
        </p:txBody>
      </p:sp>
      <p:sp>
        <p:nvSpPr>
          <p:cNvPr id="3" name="Freeform 7">
            <a:extLst>
              <a:ext uri="{FF2B5EF4-FFF2-40B4-BE49-F238E27FC236}">
                <a16:creationId xmlns:a16="http://schemas.microsoft.com/office/drawing/2014/main" id="{E3D79220-B55C-59DD-9932-FC82ACAC2D5A}"/>
              </a:ext>
            </a:extLst>
          </p:cNvPr>
          <p:cNvSpPr/>
          <p:nvPr/>
        </p:nvSpPr>
        <p:spPr>
          <a:xfrm>
            <a:off x="1709270" y="1612026"/>
            <a:ext cx="7994652" cy="4430771"/>
          </a:xfrm>
          <a:custGeom>
            <a:avLst/>
            <a:gdLst/>
            <a:ahLst/>
            <a:cxnLst/>
            <a:rect l="l" t="t" r="r" b="b"/>
            <a:pathLst>
              <a:path w="7994652" h="4430771">
                <a:moveTo>
                  <a:pt x="0" y="0"/>
                </a:moveTo>
                <a:lnTo>
                  <a:pt x="7994652" y="0"/>
                </a:lnTo>
                <a:lnTo>
                  <a:pt x="7994652" y="4430771"/>
                </a:lnTo>
                <a:lnTo>
                  <a:pt x="0" y="4430771"/>
                </a:lnTo>
                <a:lnTo>
                  <a:pt x="0" y="0"/>
                </a:lnTo>
                <a:close/>
              </a:path>
            </a:pathLst>
          </a:custGeom>
          <a:blipFill>
            <a:blip r:embed="rId9"/>
            <a:stretch>
              <a:fillRect/>
            </a:stretch>
          </a:blipFill>
        </p:spPr>
        <p:txBody>
          <a:bodyPr/>
          <a:lstStyle/>
          <a:p>
            <a:endParaRPr lang="it-IT"/>
          </a:p>
        </p:txBody>
      </p:sp>
    </p:spTree>
    <p:extLst>
      <p:ext uri="{BB962C8B-B14F-4D97-AF65-F5344CB8AC3E}">
        <p14:creationId xmlns:p14="http://schemas.microsoft.com/office/powerpoint/2010/main" val="21507000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FOCUS ON VERIFICATION</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2" name="TextBox 3">
            <a:extLst>
              <a:ext uri="{FF2B5EF4-FFF2-40B4-BE49-F238E27FC236}">
                <a16:creationId xmlns:a16="http://schemas.microsoft.com/office/drawing/2014/main" id="{E391EA30-411B-D46D-D4CE-430A2D00D043}"/>
              </a:ext>
            </a:extLst>
          </p:cNvPr>
          <p:cNvSpPr txBox="1"/>
          <p:nvPr/>
        </p:nvSpPr>
        <p:spPr>
          <a:xfrm>
            <a:off x="332876" y="1765889"/>
            <a:ext cx="10821600" cy="2926570"/>
          </a:xfrm>
          <a:prstGeom prst="rect">
            <a:avLst/>
          </a:prstGeom>
        </p:spPr>
        <p:txBody>
          <a:bodyPr lIns="0" tIns="0" rIns="0" bIns="0" rtlCol="0" anchor="t">
            <a:spAutoFit/>
          </a:bodyPr>
          <a:lstStyle/>
          <a:p>
            <a:pPr algn="just">
              <a:lnSpc>
                <a:spcPts val="2379"/>
              </a:lnSpc>
              <a:spcBef>
                <a:spcPct val="0"/>
              </a:spcBef>
            </a:pPr>
            <a:r>
              <a:rPr lang="en-US" sz="1400" b="1" dirty="0">
                <a:solidFill>
                  <a:srgbClr val="000000"/>
                </a:solidFill>
              </a:rPr>
              <a:t>PRINCIPLES OF VERIFICATION</a:t>
            </a:r>
          </a:p>
          <a:p>
            <a:pPr algn="just">
              <a:lnSpc>
                <a:spcPts val="2379"/>
              </a:lnSpc>
              <a:spcBef>
                <a:spcPct val="0"/>
              </a:spcBef>
            </a:pPr>
            <a:endParaRPr lang="en-US" sz="1400" dirty="0">
              <a:solidFill>
                <a:srgbClr val="000000"/>
              </a:solidFill>
            </a:endParaRPr>
          </a:p>
          <a:p>
            <a:pPr marL="323850" lvl="1" indent="-161925" algn="just">
              <a:lnSpc>
                <a:spcPts val="1500"/>
              </a:lnSpc>
              <a:buFont typeface="Arial"/>
              <a:buChar char="•"/>
            </a:pPr>
            <a:r>
              <a:rPr lang="en-US" sz="1400" dirty="0">
                <a:solidFill>
                  <a:srgbClr val="000000"/>
                </a:solidFill>
              </a:rPr>
              <a:t>Verifiers shall carry out verifications with an attitude of professional skepticism;</a:t>
            </a:r>
          </a:p>
          <a:p>
            <a:pPr algn="just">
              <a:lnSpc>
                <a:spcPts val="1500"/>
              </a:lnSpc>
            </a:pPr>
            <a:endParaRPr lang="en-US" sz="1400" dirty="0">
              <a:solidFill>
                <a:srgbClr val="000000"/>
              </a:solidFill>
            </a:endParaRPr>
          </a:p>
          <a:p>
            <a:pPr marL="323850" lvl="1" indent="-161925" algn="just">
              <a:lnSpc>
                <a:spcPts val="1500"/>
              </a:lnSpc>
              <a:buFont typeface="Arial"/>
              <a:buChar char="•"/>
            </a:pPr>
            <a:r>
              <a:rPr lang="en-US" sz="1400" dirty="0">
                <a:solidFill>
                  <a:srgbClr val="000000"/>
                </a:solidFill>
              </a:rPr>
              <a:t>The total embedded emissions to be declared in the CBAM declaration shall be considered as verified only if the verifier finds with reasonable assurance that the verification report is free of material misstatements and of material non-conformities regarding the calculation of embedded emissions in accordance with the rules of Annex IV;</a:t>
            </a:r>
          </a:p>
          <a:p>
            <a:pPr algn="just">
              <a:lnSpc>
                <a:spcPts val="1500"/>
              </a:lnSpc>
            </a:pPr>
            <a:endParaRPr lang="en-US" sz="1400" dirty="0">
              <a:solidFill>
                <a:srgbClr val="000000"/>
              </a:solidFill>
            </a:endParaRPr>
          </a:p>
          <a:p>
            <a:pPr marL="323850" lvl="1" indent="-161925" algn="just">
              <a:lnSpc>
                <a:spcPts val="1500"/>
              </a:lnSpc>
              <a:buFont typeface="Arial"/>
              <a:buChar char="•"/>
            </a:pPr>
            <a:r>
              <a:rPr lang="en-US" sz="1400" dirty="0">
                <a:solidFill>
                  <a:srgbClr val="000000"/>
                </a:solidFill>
              </a:rPr>
              <a:t>Installation visits by the verifier shall be mandatory except where specific criteria for waiving the installation visit are met;</a:t>
            </a:r>
          </a:p>
          <a:p>
            <a:pPr algn="just">
              <a:lnSpc>
                <a:spcPts val="1500"/>
              </a:lnSpc>
            </a:pPr>
            <a:endParaRPr lang="en-US" sz="1400" dirty="0">
              <a:solidFill>
                <a:srgbClr val="000000"/>
              </a:solidFill>
            </a:endParaRPr>
          </a:p>
          <a:p>
            <a:pPr marL="323850" lvl="1" indent="-161925" algn="just">
              <a:lnSpc>
                <a:spcPts val="1500"/>
              </a:lnSpc>
              <a:buFont typeface="Arial"/>
              <a:buChar char="•"/>
            </a:pPr>
            <a:r>
              <a:rPr lang="en-US" sz="1400" dirty="0">
                <a:solidFill>
                  <a:srgbClr val="000000"/>
                </a:solidFill>
              </a:rPr>
              <a:t>For deciding whether misstatements or non-conformities are material, the verifier shall use thresholds given by the implementing acts adopted in accordance with Article 8(3). For parameters for which no such thresholds are determined, the verifier shall use expert judgement as to whether misstatements or non-conformities, individually or when aggregated with other misstatements or nonconformities, justified by their size and nature, are to be considered material.</a:t>
            </a:r>
          </a:p>
        </p:txBody>
      </p:sp>
    </p:spTree>
    <p:extLst>
      <p:ext uri="{BB962C8B-B14F-4D97-AF65-F5344CB8AC3E}">
        <p14:creationId xmlns:p14="http://schemas.microsoft.com/office/powerpoint/2010/main" val="41962917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6" name="Title 1">
            <a:extLst>
              <a:ext uri="{FF2B5EF4-FFF2-40B4-BE49-F238E27FC236}">
                <a16:creationId xmlns:a16="http://schemas.microsoft.com/office/drawing/2014/main" id="{3C1A2220-AF53-564E-87D6-BCAE38328635}"/>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EU CBAM</a:t>
            </a:r>
          </a:p>
          <a:p>
            <a:pPr marL="88900">
              <a:defRPr/>
            </a:pPr>
            <a:r>
              <a:rPr lang="it-IT" sz="1800" dirty="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HOW TO GET READY FOR CBAM | FOCUS ON VERIFICATION</a:t>
            </a:r>
          </a:p>
          <a:p>
            <a:pPr marL="88900">
              <a:defRPr/>
            </a:pPr>
            <a:endParaRPr lang="it-IT" sz="24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20">
            <a:extLst>
              <a:ext uri="{FF2B5EF4-FFF2-40B4-BE49-F238E27FC236}">
                <a16:creationId xmlns:a16="http://schemas.microsoft.com/office/drawing/2014/main" id="{0314BABE-FBDE-705C-77F9-32E51123D146}"/>
              </a:ext>
            </a:extLst>
          </p:cNvPr>
          <p:cNvSpPr txBox="1"/>
          <p:nvPr/>
        </p:nvSpPr>
        <p:spPr>
          <a:xfrm>
            <a:off x="4003933" y="4732901"/>
            <a:ext cx="5786607" cy="208006"/>
          </a:xfrm>
          <a:prstGeom prst="rect">
            <a:avLst/>
          </a:prstGeom>
        </p:spPr>
        <p:txBody>
          <a:bodyPr lIns="0" tIns="0" rIns="0" bIns="0" rtlCol="0" anchor="t">
            <a:spAutoFit/>
          </a:bodyPr>
          <a:lstStyle/>
          <a:p>
            <a:pPr algn="just">
              <a:lnSpc>
                <a:spcPts val="1599"/>
              </a:lnSpc>
              <a:spcBef>
                <a:spcPct val="0"/>
              </a:spcBef>
            </a:pPr>
            <a:r>
              <a:rPr lang="en-US" sz="1400">
                <a:solidFill>
                  <a:srgbClr val="FFFFFF"/>
                </a:solidFill>
              </a:rPr>
              <a:t>31/07/2024 carbon/MRV/verified</a:t>
            </a:r>
          </a:p>
        </p:txBody>
      </p:sp>
      <p:sp>
        <p:nvSpPr>
          <p:cNvPr id="3" name="Freeform 7">
            <a:extLst>
              <a:ext uri="{FF2B5EF4-FFF2-40B4-BE49-F238E27FC236}">
                <a16:creationId xmlns:a16="http://schemas.microsoft.com/office/drawing/2014/main" id="{EF4C768F-715A-34DF-04C9-454153D56355}"/>
              </a:ext>
            </a:extLst>
          </p:cNvPr>
          <p:cNvSpPr/>
          <p:nvPr/>
        </p:nvSpPr>
        <p:spPr>
          <a:xfrm>
            <a:off x="5623550" y="3298431"/>
            <a:ext cx="695758" cy="695758"/>
          </a:xfrm>
          <a:custGeom>
            <a:avLst/>
            <a:gdLst/>
            <a:ahLst/>
            <a:cxnLst/>
            <a:rect l="l" t="t" r="r" b="b"/>
            <a:pathLst>
              <a:path w="695758" h="695758">
                <a:moveTo>
                  <a:pt x="0" y="0"/>
                </a:moveTo>
                <a:lnTo>
                  <a:pt x="695758" y="0"/>
                </a:lnTo>
                <a:lnTo>
                  <a:pt x="695758" y="695758"/>
                </a:lnTo>
                <a:lnTo>
                  <a:pt x="0" y="69575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it-IT" sz="1400"/>
          </a:p>
        </p:txBody>
      </p:sp>
      <p:sp>
        <p:nvSpPr>
          <p:cNvPr id="4" name="TextBox 8">
            <a:extLst>
              <a:ext uri="{FF2B5EF4-FFF2-40B4-BE49-F238E27FC236}">
                <a16:creationId xmlns:a16="http://schemas.microsoft.com/office/drawing/2014/main" id="{A3340663-F4D1-C7B4-5250-1FD7C798D21A}"/>
              </a:ext>
            </a:extLst>
          </p:cNvPr>
          <p:cNvSpPr txBox="1"/>
          <p:nvPr/>
        </p:nvSpPr>
        <p:spPr>
          <a:xfrm>
            <a:off x="284750" y="1846085"/>
            <a:ext cx="4949902" cy="4042260"/>
          </a:xfrm>
          <a:prstGeom prst="rect">
            <a:avLst/>
          </a:prstGeom>
        </p:spPr>
        <p:txBody>
          <a:bodyPr lIns="0" tIns="0" rIns="0" bIns="0" rtlCol="0" anchor="t">
            <a:spAutoFit/>
          </a:bodyPr>
          <a:lstStyle/>
          <a:p>
            <a:pPr algn="just">
              <a:lnSpc>
                <a:spcPts val="1500"/>
              </a:lnSpc>
              <a:spcBef>
                <a:spcPct val="0"/>
              </a:spcBef>
            </a:pPr>
            <a:r>
              <a:rPr lang="en-US" sz="1400" b="1" u="none" strike="noStrike" dirty="0"/>
              <a:t>CONTENTS OF A VERIFICATION REPORT</a:t>
            </a:r>
          </a:p>
          <a:p>
            <a:pPr algn="just">
              <a:lnSpc>
                <a:spcPts val="1500"/>
              </a:lnSpc>
              <a:spcBef>
                <a:spcPct val="0"/>
              </a:spcBef>
            </a:pPr>
            <a:endParaRPr lang="en-US" sz="1400" u="none" strike="noStrike" dirty="0">
              <a:solidFill>
                <a:srgbClr val="004AAD"/>
              </a:solidFill>
            </a:endParaRPr>
          </a:p>
          <a:p>
            <a:pPr marL="323850" lvl="1" indent="-161925" algn="just">
              <a:lnSpc>
                <a:spcPts val="1500"/>
              </a:lnSpc>
              <a:spcBef>
                <a:spcPct val="0"/>
              </a:spcBef>
              <a:buFont typeface="Arial"/>
              <a:buChar char="•"/>
            </a:pPr>
            <a:r>
              <a:rPr lang="en-US" sz="1400" u="none" strike="noStrike" dirty="0">
                <a:solidFill>
                  <a:srgbClr val="000000"/>
                </a:solidFill>
              </a:rPr>
              <a:t>Identification of the installations where the goods were produced.</a:t>
            </a:r>
          </a:p>
          <a:p>
            <a:pPr marL="323850" lvl="1" indent="-161925" algn="just">
              <a:lnSpc>
                <a:spcPts val="1500"/>
              </a:lnSpc>
              <a:spcBef>
                <a:spcPct val="0"/>
              </a:spcBef>
              <a:buFont typeface="Arial"/>
              <a:buChar char="•"/>
            </a:pPr>
            <a:r>
              <a:rPr lang="en-US" sz="1400" u="none" strike="noStrike" dirty="0">
                <a:solidFill>
                  <a:srgbClr val="000000"/>
                </a:solidFill>
              </a:rPr>
              <a:t>Contact information of the operator of the installations where the goods were produced.</a:t>
            </a:r>
          </a:p>
          <a:p>
            <a:pPr marL="323850" lvl="1" indent="-161925" algn="just">
              <a:lnSpc>
                <a:spcPts val="1500"/>
              </a:lnSpc>
              <a:spcBef>
                <a:spcPct val="0"/>
              </a:spcBef>
              <a:buFont typeface="Arial"/>
              <a:buChar char="•"/>
            </a:pPr>
            <a:r>
              <a:rPr lang="en-US" sz="1400" u="none" strike="noStrike" dirty="0">
                <a:solidFill>
                  <a:srgbClr val="000000"/>
                </a:solidFill>
              </a:rPr>
              <a:t>Applicable reporting period.</a:t>
            </a:r>
          </a:p>
          <a:p>
            <a:pPr marL="323850" lvl="1" indent="-161925" algn="just">
              <a:lnSpc>
                <a:spcPts val="1500"/>
              </a:lnSpc>
              <a:spcBef>
                <a:spcPct val="0"/>
              </a:spcBef>
              <a:buFont typeface="Arial"/>
              <a:buChar char="•"/>
            </a:pPr>
            <a:r>
              <a:rPr lang="en-US" sz="1400" u="none" strike="noStrike" dirty="0">
                <a:solidFill>
                  <a:srgbClr val="000000"/>
                </a:solidFill>
              </a:rPr>
              <a:t>Name and contact information of the verifier.</a:t>
            </a:r>
          </a:p>
          <a:p>
            <a:pPr marL="323850" lvl="1" indent="-161925" algn="just">
              <a:lnSpc>
                <a:spcPts val="1500"/>
              </a:lnSpc>
              <a:spcBef>
                <a:spcPct val="0"/>
              </a:spcBef>
              <a:buFont typeface="Arial"/>
              <a:buChar char="•"/>
            </a:pPr>
            <a:r>
              <a:rPr lang="en-US" sz="1400" u="none" strike="noStrike" dirty="0">
                <a:solidFill>
                  <a:srgbClr val="000000"/>
                </a:solidFill>
              </a:rPr>
              <a:t>Verifier's accreditation number and the name of the accreditation body.</a:t>
            </a:r>
          </a:p>
          <a:p>
            <a:pPr marL="323850" lvl="1" indent="-161925" algn="just">
              <a:lnSpc>
                <a:spcPts val="1500"/>
              </a:lnSpc>
              <a:spcBef>
                <a:spcPct val="0"/>
              </a:spcBef>
              <a:buFont typeface="Arial"/>
              <a:buChar char="•"/>
            </a:pPr>
            <a:r>
              <a:rPr lang="en-US" sz="1400" u="none" strike="noStrike" dirty="0">
                <a:solidFill>
                  <a:srgbClr val="000000"/>
                </a:solidFill>
              </a:rPr>
              <a:t>Date of visits to the installations, if applicable, or reasons for not conducting a visit to the installations.</a:t>
            </a:r>
          </a:p>
          <a:p>
            <a:pPr marL="323850" lvl="1" indent="-161925" algn="just">
              <a:lnSpc>
                <a:spcPts val="1500"/>
              </a:lnSpc>
              <a:spcBef>
                <a:spcPct val="0"/>
              </a:spcBef>
              <a:buFont typeface="Arial"/>
              <a:buChar char="•"/>
            </a:pPr>
            <a:r>
              <a:rPr lang="en-US" sz="1400" u="none" strike="noStrike" dirty="0">
                <a:solidFill>
                  <a:srgbClr val="000000"/>
                </a:solidFill>
              </a:rPr>
              <a:t>Quantities of each type of declared goods produced during the reporting period.</a:t>
            </a:r>
          </a:p>
          <a:p>
            <a:pPr marL="323850" lvl="1" indent="-161925" algn="just">
              <a:lnSpc>
                <a:spcPts val="1500"/>
              </a:lnSpc>
              <a:spcBef>
                <a:spcPct val="0"/>
              </a:spcBef>
              <a:buFont typeface="Arial"/>
              <a:buChar char="•"/>
            </a:pPr>
            <a:r>
              <a:rPr lang="en-US" sz="1400" u="none" strike="noStrike" dirty="0">
                <a:solidFill>
                  <a:srgbClr val="000000"/>
                </a:solidFill>
              </a:rPr>
              <a:t>Quantification of the direct emissions from the installation during the reporting period.</a:t>
            </a:r>
          </a:p>
          <a:p>
            <a:pPr marL="323850" lvl="1" indent="-161925" algn="just">
              <a:lnSpc>
                <a:spcPts val="1500"/>
              </a:lnSpc>
              <a:spcBef>
                <a:spcPct val="0"/>
              </a:spcBef>
              <a:buFont typeface="Arial"/>
              <a:buChar char="•"/>
            </a:pPr>
            <a:r>
              <a:rPr lang="en-US" sz="1400" u="none" strike="noStrike" dirty="0">
                <a:solidFill>
                  <a:srgbClr val="000000"/>
                </a:solidFill>
              </a:rPr>
              <a:t>Description of how the emissions from the installation are attributed to different types of goods.</a:t>
            </a:r>
          </a:p>
          <a:p>
            <a:pPr marL="323850" lvl="1" indent="-161925" algn="just">
              <a:lnSpc>
                <a:spcPts val="1500"/>
              </a:lnSpc>
              <a:spcBef>
                <a:spcPct val="0"/>
              </a:spcBef>
              <a:buFont typeface="Arial"/>
              <a:buChar char="•"/>
            </a:pPr>
            <a:r>
              <a:rPr lang="en-US" sz="1400" u="none" strike="noStrike" dirty="0">
                <a:solidFill>
                  <a:srgbClr val="000000"/>
                </a:solidFill>
              </a:rPr>
              <a:t>Quantitative information on goods, emissions, and energy flows not associated with those goods.</a:t>
            </a:r>
          </a:p>
          <a:p>
            <a:pPr algn="just">
              <a:lnSpc>
                <a:spcPts val="1500"/>
              </a:lnSpc>
              <a:spcBef>
                <a:spcPct val="0"/>
              </a:spcBef>
            </a:pPr>
            <a:endParaRPr lang="en-US" sz="1400" u="none" strike="noStrike" dirty="0">
              <a:solidFill>
                <a:srgbClr val="000000"/>
              </a:solidFill>
            </a:endParaRPr>
          </a:p>
        </p:txBody>
      </p:sp>
      <p:sp>
        <p:nvSpPr>
          <p:cNvPr id="9" name="TextBox 9">
            <a:extLst>
              <a:ext uri="{FF2B5EF4-FFF2-40B4-BE49-F238E27FC236}">
                <a16:creationId xmlns:a16="http://schemas.microsoft.com/office/drawing/2014/main" id="{1FCA233C-A5D5-B397-BB6F-F2363CA962AE}"/>
              </a:ext>
            </a:extLst>
          </p:cNvPr>
          <p:cNvSpPr txBox="1"/>
          <p:nvPr/>
        </p:nvSpPr>
        <p:spPr>
          <a:xfrm>
            <a:off x="6530105" y="2238212"/>
            <a:ext cx="4930690" cy="2500685"/>
          </a:xfrm>
          <a:prstGeom prst="rect">
            <a:avLst/>
          </a:prstGeom>
        </p:spPr>
        <p:txBody>
          <a:bodyPr lIns="0" tIns="0" rIns="0" bIns="0" rtlCol="0" anchor="t">
            <a:spAutoFit/>
          </a:bodyPr>
          <a:lstStyle/>
          <a:p>
            <a:pPr algn="just">
              <a:lnSpc>
                <a:spcPts val="1500"/>
              </a:lnSpc>
              <a:spcBef>
                <a:spcPct val="0"/>
              </a:spcBef>
            </a:pPr>
            <a:r>
              <a:rPr lang="en-US" sz="1400" u="sng">
                <a:solidFill>
                  <a:srgbClr val="000000"/>
                </a:solidFill>
              </a:rPr>
              <a:t>i</a:t>
            </a:r>
            <a:r>
              <a:rPr lang="en-US" sz="1400" u="sng" strike="noStrike">
                <a:solidFill>
                  <a:srgbClr val="000000"/>
                </a:solidFill>
              </a:rPr>
              <a:t>n the case of complex goods</a:t>
            </a:r>
            <a:r>
              <a:rPr lang="en-US" sz="1400" u="none" strike="noStrike">
                <a:solidFill>
                  <a:srgbClr val="000000"/>
                </a:solidFill>
              </a:rPr>
              <a:t>:</a:t>
            </a:r>
          </a:p>
          <a:p>
            <a:pPr marL="323850" lvl="1" indent="-161925" algn="just">
              <a:lnSpc>
                <a:spcPts val="1500"/>
              </a:lnSpc>
              <a:spcBef>
                <a:spcPct val="0"/>
              </a:spcBef>
              <a:buFont typeface="Arial"/>
              <a:buChar char="•"/>
            </a:pPr>
            <a:r>
              <a:rPr lang="en-US" sz="1400" u="none" strike="noStrike">
                <a:solidFill>
                  <a:srgbClr val="000000"/>
                </a:solidFill>
              </a:rPr>
              <a:t>Quantities of each input material (precursor) used.</a:t>
            </a:r>
          </a:p>
          <a:p>
            <a:pPr marL="323850" lvl="1" indent="-161925" algn="just">
              <a:lnSpc>
                <a:spcPts val="1500"/>
              </a:lnSpc>
              <a:spcBef>
                <a:spcPct val="0"/>
              </a:spcBef>
              <a:buFont typeface="Arial"/>
              <a:buChar char="•"/>
            </a:pPr>
            <a:r>
              <a:rPr lang="en-US" sz="1400" u="none" strike="noStrike">
                <a:solidFill>
                  <a:srgbClr val="000000"/>
                </a:solidFill>
              </a:rPr>
              <a:t>Specific embodied emissions associated with each of the input materials (precursors) used.</a:t>
            </a:r>
          </a:p>
          <a:p>
            <a:pPr marL="323850" lvl="1" indent="-161925" algn="just">
              <a:lnSpc>
                <a:spcPts val="1500"/>
              </a:lnSpc>
              <a:spcBef>
                <a:spcPct val="0"/>
              </a:spcBef>
              <a:buFont typeface="Arial"/>
              <a:buChar char="•"/>
            </a:pPr>
            <a:r>
              <a:rPr lang="en-US" sz="1400" u="none" strike="noStrike">
                <a:solidFill>
                  <a:srgbClr val="000000"/>
                </a:solidFill>
              </a:rPr>
              <a:t>If actual emissions are used: identification of the installations where the input material (precursor) was produced and the actual emissions from the production of that material.</a:t>
            </a:r>
          </a:p>
          <a:p>
            <a:pPr marL="323850" lvl="1" indent="-161925" algn="just">
              <a:lnSpc>
                <a:spcPts val="1500"/>
              </a:lnSpc>
              <a:spcBef>
                <a:spcPct val="0"/>
              </a:spcBef>
              <a:buFont typeface="Arial"/>
              <a:buChar char="•"/>
            </a:pPr>
            <a:r>
              <a:rPr lang="en-US" sz="1400" u="none" strike="noStrike">
                <a:solidFill>
                  <a:srgbClr val="000000"/>
                </a:solidFill>
              </a:rPr>
              <a:t>Verifier's statement asserting that they reasonably ensure the report is free of material errors and material non-conformities regarding the calculation rules in Annex IV.</a:t>
            </a:r>
          </a:p>
          <a:p>
            <a:pPr marL="323850" lvl="1" indent="-161925" algn="just">
              <a:lnSpc>
                <a:spcPts val="1500"/>
              </a:lnSpc>
              <a:spcBef>
                <a:spcPct val="0"/>
              </a:spcBef>
              <a:buFont typeface="Arial"/>
              <a:buChar char="•"/>
            </a:pPr>
            <a:r>
              <a:rPr lang="en-US" sz="1400" u="none" strike="noStrike">
                <a:solidFill>
                  <a:srgbClr val="000000"/>
                </a:solidFill>
              </a:rPr>
              <a:t>Information on material errors found and corrected.</a:t>
            </a:r>
          </a:p>
          <a:p>
            <a:pPr marL="323850" lvl="1" indent="-161925" algn="just">
              <a:lnSpc>
                <a:spcPts val="1500"/>
              </a:lnSpc>
              <a:spcBef>
                <a:spcPct val="0"/>
              </a:spcBef>
              <a:buFont typeface="Arial"/>
              <a:buChar char="•"/>
            </a:pPr>
            <a:r>
              <a:rPr lang="en-US" sz="1400" u="none" strike="noStrike">
                <a:solidFill>
                  <a:srgbClr val="000000"/>
                </a:solidFill>
              </a:rPr>
              <a:t>Information on material non-conformities with the calculation rules established in Annex IV found and corrected.</a:t>
            </a:r>
          </a:p>
        </p:txBody>
      </p:sp>
    </p:spTree>
    <p:extLst>
      <p:ext uri="{BB962C8B-B14F-4D97-AF65-F5344CB8AC3E}">
        <p14:creationId xmlns:p14="http://schemas.microsoft.com/office/powerpoint/2010/main" val="112943790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4" name="Immagine 3" descr="Immagine che contiene nero, oscurità&#10;&#10;Descrizione generata automaticamente">
            <a:extLst>
              <a:ext uri="{FF2B5EF4-FFF2-40B4-BE49-F238E27FC236}">
                <a16:creationId xmlns:a16="http://schemas.microsoft.com/office/drawing/2014/main" id="{A0F8AE5A-A92B-23F0-033F-113B0F1D6A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206" y="2833398"/>
            <a:ext cx="1354464" cy="1354464"/>
          </a:xfrm>
          <a:prstGeom prst="rect">
            <a:avLst/>
          </a:prstGeom>
        </p:spPr>
      </p:pic>
      <p:sp>
        <p:nvSpPr>
          <p:cNvPr id="8" name="TextBox 11">
            <a:extLst>
              <a:ext uri="{FF2B5EF4-FFF2-40B4-BE49-F238E27FC236}">
                <a16:creationId xmlns:a16="http://schemas.microsoft.com/office/drawing/2014/main" id="{8673671E-5D99-82A3-1364-9673E53D3605}"/>
              </a:ext>
            </a:extLst>
          </p:cNvPr>
          <p:cNvSpPr txBox="1"/>
          <p:nvPr/>
        </p:nvSpPr>
        <p:spPr>
          <a:xfrm>
            <a:off x="2206375" y="1321785"/>
            <a:ext cx="9380788" cy="4424288"/>
          </a:xfrm>
          <a:prstGeom prst="rect">
            <a:avLst/>
          </a:prstGeom>
        </p:spPr>
        <p:txBody>
          <a:bodyPr wrap="square" lIns="0" tIns="0" rIns="0" bIns="0" rtlCol="0" anchor="t">
            <a:spAutoFit/>
          </a:bodyPr>
          <a:lstStyle/>
          <a:p>
            <a:pPr marL="0" lvl="0" indent="0" algn="just">
              <a:lnSpc>
                <a:spcPts val="1499"/>
              </a:lnSpc>
              <a:spcBef>
                <a:spcPct val="0"/>
              </a:spcBef>
            </a:pPr>
            <a:r>
              <a:rPr lang="en-US" sz="1400" b="1" u="none" strike="noStrike" dirty="0">
                <a:solidFill>
                  <a:srgbClr val="000000"/>
                </a:solidFill>
                <a:latin typeface="Calibri" panose="020F0502020204030204" pitchFamily="34" charset="0"/>
                <a:cs typeface="Calibri" panose="020F0502020204030204" pitchFamily="34" charset="0"/>
              </a:rPr>
              <a:t>Does the CBAM apply to ‘second hand’ goods? </a:t>
            </a:r>
          </a:p>
          <a:p>
            <a:pPr marL="0" lvl="0" indent="0" algn="just">
              <a:lnSpc>
                <a:spcPts val="14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he CBAM Regulation applies to all goods that are imported into the EU, namely released for free circulation in the EU single market. </a:t>
            </a: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r>
              <a:rPr lang="en-US" sz="1400" b="1" u="none" strike="noStrike" dirty="0">
                <a:solidFill>
                  <a:srgbClr val="000000"/>
                </a:solidFill>
                <a:latin typeface="Calibri" panose="020F0502020204030204" pitchFamily="34" charset="0"/>
                <a:cs typeface="Calibri" panose="020F0502020204030204" pitchFamily="34" charset="0"/>
              </a:rPr>
              <a:t>Are goods transiting in the EU to be reported on under CBAM? </a:t>
            </a:r>
          </a:p>
          <a:p>
            <a:pPr marL="0" lvl="0" indent="0" algn="just">
              <a:lnSpc>
                <a:spcPts val="14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No. Only goods to be released for free circulation into the EU are subject to the CBAM, while goods transiting in the EU are not. </a:t>
            </a: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r>
              <a:rPr lang="en-US" sz="1400" b="1" u="none" strike="noStrike" dirty="0">
                <a:solidFill>
                  <a:srgbClr val="000000"/>
                </a:solidFill>
                <a:latin typeface="Calibri" panose="020F0502020204030204" pitchFamily="34" charset="0"/>
                <a:cs typeface="Calibri" panose="020F0502020204030204" pitchFamily="34" charset="0"/>
              </a:rPr>
              <a:t>Does the CBAM apply to ‘returned goods? </a:t>
            </a:r>
          </a:p>
          <a:p>
            <a:pPr marL="0" lvl="0" indent="0" algn="just">
              <a:lnSpc>
                <a:spcPts val="14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Returned goods are goods that are released for free circulation and benefit from duty exemption because they were Union goods before, either because they originate from the EU or because they were previously released for free circulation, and because they fulfil certain conditions (e.g. they are released for free circulation within three years after they were previously exported). </a:t>
            </a:r>
          </a:p>
          <a:p>
            <a:pPr marL="0" lvl="0" indent="0" algn="just">
              <a:lnSpc>
                <a:spcPts val="14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CBAM applies only to the import of goods originating in third countries. Therefore, if goods have EU origin, CBAM does not apply to them. </a:t>
            </a: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r>
              <a:rPr lang="en-US" sz="1400" b="1" u="none" strike="noStrike" dirty="0">
                <a:solidFill>
                  <a:srgbClr val="000000"/>
                </a:solidFill>
                <a:latin typeface="Calibri" panose="020F0502020204030204" pitchFamily="34" charset="0"/>
                <a:cs typeface="Calibri" panose="020F0502020204030204" pitchFamily="34" charset="0"/>
              </a:rPr>
              <a:t>Are there penalties for non-compliance with the CBAM Regulation? </a:t>
            </a:r>
          </a:p>
          <a:p>
            <a:pPr marL="0" lvl="0" indent="0" algn="just">
              <a:lnSpc>
                <a:spcPts val="1499"/>
              </a:lnSpc>
              <a:spcBef>
                <a:spcPct val="0"/>
              </a:spcBef>
            </a:pPr>
            <a:r>
              <a:rPr lang="en-US" sz="1400" u="none" strike="noStrike" dirty="0">
                <a:solidFill>
                  <a:srgbClr val="000000"/>
                </a:solidFill>
                <a:latin typeface="Calibri" panose="020F0502020204030204" pitchFamily="34" charset="0"/>
                <a:cs typeface="Calibri" panose="020F0502020204030204" pitchFamily="34" charset="0"/>
              </a:rPr>
              <a:t>Yes. Reporting of embedded emissions in CBAM goods from 1 October 2023 is compulsory. Reporting declarants may face penalties ranging between EUR 10 and EUR 50 per </a:t>
            </a:r>
            <a:r>
              <a:rPr lang="en-US" sz="1400" u="none" strike="noStrike" dirty="0" err="1">
                <a:solidFill>
                  <a:srgbClr val="000000"/>
                </a:solidFill>
                <a:latin typeface="Calibri" panose="020F0502020204030204" pitchFamily="34" charset="0"/>
                <a:cs typeface="Calibri" panose="020F0502020204030204" pitchFamily="34" charset="0"/>
              </a:rPr>
              <a:t>tonne</a:t>
            </a:r>
            <a:r>
              <a:rPr lang="en-US" sz="1400" u="none" strike="noStrike" dirty="0">
                <a:solidFill>
                  <a:srgbClr val="000000"/>
                </a:solidFill>
                <a:latin typeface="Calibri" panose="020F0502020204030204" pitchFamily="34" charset="0"/>
                <a:cs typeface="Calibri" panose="020F0502020204030204" pitchFamily="34" charset="0"/>
              </a:rPr>
              <a:t> of unreported emissions. The penalties apply where a) the reporting declarant has not taken the necessary steps to comply with the obligation to submit a CBAM report, or b) where the CBAM report is incorrect or incomplete, and the reporting declarant has not taken the necessary steps to correct the CBAM report after the competent authority initiated the correction procedure. </a:t>
            </a: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endParaRPr lang="en-US" sz="1400" u="none" strike="noStrike"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47101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4" name="Immagine 3" descr="Immagine che contiene nero, oscurità&#10;&#10;Descrizione generata automaticamente">
            <a:extLst>
              <a:ext uri="{FF2B5EF4-FFF2-40B4-BE49-F238E27FC236}">
                <a16:creationId xmlns:a16="http://schemas.microsoft.com/office/drawing/2014/main" id="{A0F8AE5A-A92B-23F0-033F-113B0F1D6A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206" y="2833398"/>
            <a:ext cx="1354464" cy="1354464"/>
          </a:xfrm>
          <a:prstGeom prst="rect">
            <a:avLst/>
          </a:prstGeom>
        </p:spPr>
      </p:pic>
      <p:sp>
        <p:nvSpPr>
          <p:cNvPr id="6" name="TextBox 11">
            <a:extLst>
              <a:ext uri="{FF2B5EF4-FFF2-40B4-BE49-F238E27FC236}">
                <a16:creationId xmlns:a16="http://schemas.microsoft.com/office/drawing/2014/main" id="{1D98217C-7A75-BD0A-E66A-1118E865DD76}"/>
              </a:ext>
            </a:extLst>
          </p:cNvPr>
          <p:cNvSpPr txBox="1"/>
          <p:nvPr/>
        </p:nvSpPr>
        <p:spPr>
          <a:xfrm>
            <a:off x="1971675" y="1865802"/>
            <a:ext cx="9615488" cy="2885405"/>
          </a:xfrm>
          <a:prstGeom prst="rect">
            <a:avLst/>
          </a:prstGeom>
        </p:spPr>
        <p:txBody>
          <a:bodyPr wrap="square" lIns="0" tIns="0" rIns="0" bIns="0" rtlCol="0" anchor="t">
            <a:spAutoFit/>
          </a:bodyPr>
          <a:lstStyle/>
          <a:p>
            <a:pPr algn="just">
              <a:lnSpc>
                <a:spcPts val="1499"/>
              </a:lnSpc>
            </a:pPr>
            <a:r>
              <a:rPr lang="en-US" sz="1400" b="1" dirty="0">
                <a:solidFill>
                  <a:srgbClr val="000000"/>
                </a:solidFill>
                <a:latin typeface="Calibri" panose="020F0502020204030204" pitchFamily="34" charset="0"/>
                <a:cs typeface="Calibri" panose="020F0502020204030204" pitchFamily="34" charset="0"/>
              </a:rPr>
              <a:t>Is it mandatory to use the communication template Excel file?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No, the use of the communication template is not compulsory but recommended.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The communication template is a tool that allows operators to determine the embedded emissions in CBAM goods according to the methodology specified in Implementing Regulation (EU) 2023/1773. The template ensures that all relevant source streams and emission sources, electricity consumption as well as relevant precursors are taken into account for the calculation.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The template contains a worksheet ‘</a:t>
            </a:r>
            <a:r>
              <a:rPr lang="en-US" sz="1400" dirty="0" err="1">
                <a:solidFill>
                  <a:srgbClr val="000000"/>
                </a:solidFill>
                <a:latin typeface="Calibri" panose="020F0502020204030204" pitchFamily="34" charset="0"/>
                <a:cs typeface="Calibri" panose="020F0502020204030204" pitchFamily="34" charset="0"/>
              </a:rPr>
              <a:t>Summary_Communication</a:t>
            </a:r>
            <a:r>
              <a:rPr lang="en-US" sz="1400" dirty="0">
                <a:solidFill>
                  <a:srgbClr val="000000"/>
                </a:solidFill>
                <a:latin typeface="Calibri" panose="020F0502020204030204" pitchFamily="34" charset="0"/>
                <a:cs typeface="Calibri" panose="020F0502020204030204" pitchFamily="34" charset="0"/>
              </a:rPr>
              <a:t>’ that contains all information needed by the reporting declarant. This worksheet thus facilitates the communication between third-country producers and importers (or their representatives). </a:t>
            </a: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499"/>
              </a:lnSpc>
            </a:pPr>
            <a:r>
              <a:rPr lang="en-US" sz="1400" b="1" dirty="0">
                <a:solidFill>
                  <a:srgbClr val="000000"/>
                </a:solidFill>
                <a:latin typeface="Calibri" panose="020F0502020204030204" pitchFamily="34" charset="0"/>
                <a:cs typeface="Calibri" panose="020F0502020204030204" pitchFamily="34" charset="0"/>
              </a:rPr>
              <a:t>Will companies be allowed to report at </a:t>
            </a:r>
            <a:r>
              <a:rPr lang="en-US" sz="1400" b="1" dirty="0" err="1">
                <a:solidFill>
                  <a:srgbClr val="000000"/>
                </a:solidFill>
                <a:latin typeface="Calibri" panose="020F0502020204030204" pitchFamily="34" charset="0"/>
                <a:cs typeface="Calibri" panose="020F0502020204030204" pitchFamily="34" charset="0"/>
              </a:rPr>
              <a:t>centralised</a:t>
            </a:r>
            <a:r>
              <a:rPr lang="en-US" sz="1400" b="1" dirty="0">
                <a:solidFill>
                  <a:srgbClr val="000000"/>
                </a:solidFill>
                <a:latin typeface="Calibri" panose="020F0502020204030204" pitchFamily="34" charset="0"/>
                <a:cs typeface="Calibri" panose="020F0502020204030204" pitchFamily="34" charset="0"/>
              </a:rPr>
              <a:t> level if subsidiaries in the different Member States have different Economic Operators Registration and Identification (EORI) numbers?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In principle, CBAM goods are attributed to a CBAM declarant through the EORI number provided to the customs authorities. This means that by default, the CBAM reports for the different subsidiaries (with different EORI numbers) will be done separately.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However, since importers are allowed to appoint indirect customs representative to take on the CBAM obligations, one single indirect customs representative might be appointed and report at </a:t>
            </a:r>
            <a:r>
              <a:rPr lang="en-US" sz="1400" dirty="0" err="1">
                <a:solidFill>
                  <a:srgbClr val="000000"/>
                </a:solidFill>
                <a:latin typeface="Calibri" panose="020F0502020204030204" pitchFamily="34" charset="0"/>
                <a:cs typeface="Calibri" panose="020F0502020204030204" pitchFamily="34" charset="0"/>
              </a:rPr>
              <a:t>centralised</a:t>
            </a:r>
            <a:r>
              <a:rPr lang="en-US" sz="1400" dirty="0">
                <a:solidFill>
                  <a:srgbClr val="000000"/>
                </a:solidFill>
                <a:latin typeface="Calibri" panose="020F0502020204030204" pitchFamily="34" charset="0"/>
                <a:cs typeface="Calibri" panose="020F0502020204030204" pitchFamily="34" charset="0"/>
              </a:rPr>
              <a:t> level, representing all subsidiaries. </a:t>
            </a:r>
          </a:p>
          <a:p>
            <a:pPr marL="0" lvl="0" indent="0" algn="just">
              <a:lnSpc>
                <a:spcPts val="1499"/>
              </a:lnSpc>
              <a:spcBef>
                <a:spcPct val="0"/>
              </a:spcBef>
            </a:pPr>
            <a:endParaRPr lang="en-US" sz="14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33549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pic>
        <p:nvPicPr>
          <p:cNvPr id="4" name="Immagine 3" descr="Immagine che contiene nero, oscurità&#10;&#10;Descrizione generata automaticamente">
            <a:extLst>
              <a:ext uri="{FF2B5EF4-FFF2-40B4-BE49-F238E27FC236}">
                <a16:creationId xmlns:a16="http://schemas.microsoft.com/office/drawing/2014/main" id="{A0F8AE5A-A92B-23F0-033F-113B0F1D6A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206" y="2833398"/>
            <a:ext cx="1354464" cy="1354464"/>
          </a:xfrm>
          <a:prstGeom prst="rect">
            <a:avLst/>
          </a:prstGeom>
        </p:spPr>
      </p:pic>
      <p:sp>
        <p:nvSpPr>
          <p:cNvPr id="5" name="TextBox 11">
            <a:extLst>
              <a:ext uri="{FF2B5EF4-FFF2-40B4-BE49-F238E27FC236}">
                <a16:creationId xmlns:a16="http://schemas.microsoft.com/office/drawing/2014/main" id="{484902DA-B84A-C29E-9967-9F76CFD1256B}"/>
              </a:ext>
            </a:extLst>
          </p:cNvPr>
          <p:cNvSpPr txBox="1"/>
          <p:nvPr/>
        </p:nvSpPr>
        <p:spPr>
          <a:xfrm>
            <a:off x="2000250" y="1431134"/>
            <a:ext cx="9586913" cy="4231928"/>
          </a:xfrm>
          <a:prstGeom prst="rect">
            <a:avLst/>
          </a:prstGeom>
        </p:spPr>
        <p:txBody>
          <a:bodyPr wrap="square" lIns="0" tIns="0" rIns="0" bIns="0" rtlCol="0" anchor="t">
            <a:spAutoFit/>
          </a:bodyPr>
          <a:lstStyle/>
          <a:p>
            <a:pPr algn="just">
              <a:lnSpc>
                <a:spcPts val="1499"/>
              </a:lnSpc>
            </a:pPr>
            <a:r>
              <a:rPr lang="en-US" sz="1400" b="1" dirty="0">
                <a:solidFill>
                  <a:srgbClr val="000000"/>
                </a:solidFill>
                <a:latin typeface="Calibri" panose="020F0502020204030204" pitchFamily="34" charset="0"/>
                <a:cs typeface="Calibri" panose="020F0502020204030204" pitchFamily="34" charset="0"/>
              </a:rPr>
              <a:t>I import very small quantities of CBAM goods. Do these products fall within the scope of the CBAM Regulation?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Small quantities of imported goods falling in the scope of the CBAM may be automatically treated as exempt from the CBAM Regulation provided that the de minimis exemption apply.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The de minimis exemption applies to consignments in which the total intrinsic value of the CBAM goods does not exceed EUR 150. Therefore, the overall value of the total CBAM goods in one consignment has to be considered, and if that value is above EUR 150, then the de minimis exemption does not apply. To illustrate, consider the following two cases: </a:t>
            </a:r>
          </a:p>
          <a:p>
            <a:pPr marL="323848" lvl="1" indent="-161924" algn="just">
              <a:lnSpc>
                <a:spcPts val="1499"/>
              </a:lnSpc>
              <a:buFont typeface="Arial"/>
              <a:buChar char="•"/>
            </a:pPr>
            <a:r>
              <a:rPr lang="en-US" sz="1400" dirty="0">
                <a:solidFill>
                  <a:srgbClr val="000000"/>
                </a:solidFill>
                <a:latin typeface="Calibri" panose="020F0502020204030204" pitchFamily="34" charset="0"/>
                <a:cs typeface="Calibri" panose="020F0502020204030204" pitchFamily="34" charset="0"/>
              </a:rPr>
              <a:t>Case 1: In my consignment, I have X non-CBAM goods, each of a nominal value of Y EUR. They are not relevant for the application of the de minimis exemption. I also have one package of Portland cement identified by its CN code (2523 21 00) for which the value does not exceed 150. The de minimis exemption applies. </a:t>
            </a:r>
          </a:p>
          <a:p>
            <a:pPr marL="323848" lvl="1" indent="-161924" algn="just">
              <a:lnSpc>
                <a:spcPts val="1499"/>
              </a:lnSpc>
              <a:buFont typeface="Arial"/>
              <a:buChar char="•"/>
            </a:pPr>
            <a:r>
              <a:rPr lang="en-US" sz="1400" dirty="0">
                <a:solidFill>
                  <a:srgbClr val="000000"/>
                </a:solidFill>
                <a:latin typeface="Calibri" panose="020F0502020204030204" pitchFamily="34" charset="0"/>
                <a:cs typeface="Calibri" panose="020F0502020204030204" pitchFamily="34" charset="0"/>
              </a:rPr>
              <a:t>Case 2: In my consignment, I have X non-CBAM goods, each of a nominal value of Y EUR. They are not relevant for the application of the de minimis exemption. I also carry one </a:t>
            </a:r>
            <a:r>
              <a:rPr lang="en-US" sz="1400" dirty="0" err="1">
                <a:solidFill>
                  <a:srgbClr val="000000"/>
                </a:solidFill>
                <a:latin typeface="Calibri" panose="020F0502020204030204" pitchFamily="34" charset="0"/>
                <a:cs typeface="Calibri" panose="020F0502020204030204" pitchFamily="34" charset="0"/>
              </a:rPr>
              <a:t>tonne</a:t>
            </a:r>
            <a:r>
              <a:rPr lang="en-US" sz="1400" dirty="0">
                <a:solidFill>
                  <a:srgbClr val="000000"/>
                </a:solidFill>
                <a:latin typeface="Calibri" panose="020F0502020204030204" pitchFamily="34" charset="0"/>
                <a:cs typeface="Calibri" panose="020F0502020204030204" pitchFamily="34" charset="0"/>
              </a:rPr>
              <a:t> of Portland cement (CN code 2523 21 00) and one </a:t>
            </a:r>
            <a:r>
              <a:rPr lang="en-US" sz="1400" dirty="0" err="1">
                <a:solidFill>
                  <a:srgbClr val="000000"/>
                </a:solidFill>
                <a:latin typeface="Calibri" panose="020F0502020204030204" pitchFamily="34" charset="0"/>
                <a:cs typeface="Calibri" panose="020F0502020204030204" pitchFamily="34" charset="0"/>
              </a:rPr>
              <a:t>tonne</a:t>
            </a:r>
            <a:r>
              <a:rPr lang="en-US" sz="1400" dirty="0">
                <a:solidFill>
                  <a:srgbClr val="000000"/>
                </a:solidFill>
                <a:latin typeface="Calibri" panose="020F0502020204030204" pitchFamily="34" charset="0"/>
                <a:cs typeface="Calibri" panose="020F0502020204030204" pitchFamily="34" charset="0"/>
              </a:rPr>
              <a:t> of Other Portland cement (CN code 2523 29 00). The value of each CBAM good is EUR 120. The total value of the CBAM goods in my consignment is above EUR 150 and therefore the de minimis exemption does not apply. </a:t>
            </a: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499"/>
              </a:lnSpc>
            </a:pPr>
            <a:r>
              <a:rPr lang="en-US" sz="1400" b="1" dirty="0">
                <a:solidFill>
                  <a:srgbClr val="000000"/>
                </a:solidFill>
                <a:latin typeface="Calibri" panose="020F0502020204030204" pitchFamily="34" charset="0"/>
                <a:cs typeface="Calibri" panose="020F0502020204030204" pitchFamily="34" charset="0"/>
              </a:rPr>
              <a:t>How should emissions resulting from the use of biomass be accounted for?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The CBAM methodology follows the same rules as the EU ETS. If biomass is used as a process input (e.g. where charcoal is used as a reducing agent in a blast furnace or for producing electrodes), emissions from the biomass use are not accounted for (‘zero-rating’). If biomass (solid, liquid or gaseous) is used as a fuel (i.e. for energy purposes), emissions are accounted for unless the biomass fulfils the relevant sustainability and greenhouse gas savings criteria of the Renewable Energy Directive (EU) 2018/2001. The applicable criteria depend on the type of biomass used.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Annex D of the guidance document for installation operators outside the EU provides further details. </a:t>
            </a:r>
          </a:p>
          <a:p>
            <a:pPr marL="0" lvl="0" indent="0" algn="just">
              <a:lnSpc>
                <a:spcPts val="1499"/>
              </a:lnSpc>
              <a:spcBef>
                <a:spcPct val="0"/>
              </a:spcBef>
            </a:pPr>
            <a:endParaRPr lang="en-US" sz="14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91155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extBox 11">
            <a:extLst>
              <a:ext uri="{FF2B5EF4-FFF2-40B4-BE49-F238E27FC236}">
                <a16:creationId xmlns:a16="http://schemas.microsoft.com/office/drawing/2014/main" id="{FC3098AF-1AFA-AD2E-385F-10224F04FBB9}"/>
              </a:ext>
            </a:extLst>
          </p:cNvPr>
          <p:cNvSpPr txBox="1"/>
          <p:nvPr/>
        </p:nvSpPr>
        <p:spPr>
          <a:xfrm>
            <a:off x="1971675" y="1055051"/>
            <a:ext cx="9601199" cy="5386090"/>
          </a:xfrm>
          <a:prstGeom prst="rect">
            <a:avLst/>
          </a:prstGeom>
        </p:spPr>
        <p:txBody>
          <a:bodyPr wrap="square" lIns="0" tIns="0" rIns="0" bIns="0" rtlCol="0" anchor="t">
            <a:spAutoFit/>
          </a:bodyPr>
          <a:lstStyle/>
          <a:p>
            <a:pPr algn="just">
              <a:lnSpc>
                <a:spcPts val="1499"/>
              </a:lnSpc>
            </a:pPr>
            <a:r>
              <a:rPr lang="en-US" sz="1400" b="1" dirty="0">
                <a:solidFill>
                  <a:srgbClr val="000000"/>
                </a:solidFill>
                <a:latin typeface="Calibri" panose="020F0502020204030204" pitchFamily="34" charset="0"/>
                <a:cs typeface="Calibri" panose="020F0502020204030204" pitchFamily="34" charset="0"/>
              </a:rPr>
              <a:t>What is a national competent authority (NCA)?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Each Member State has designated a national competent authority (NCA), which will carry out the functions and duties as defined in Regulation (EU) 2023/956. In short, NCAs are responsible for checking the quality of the CBAM quarterly report (with support from the Commission) and engage, where needed, in a dialogue with reporting declarants. NCAs ultimately ensure compliance with CBAM rules and they may impose penalties. Finally, from 2025 onwards, for the definitive period, NCAs will grant the status of ‘</a:t>
            </a:r>
            <a:r>
              <a:rPr lang="en-US" sz="1400" dirty="0" err="1">
                <a:solidFill>
                  <a:srgbClr val="000000"/>
                </a:solidFill>
                <a:latin typeface="Calibri" panose="020F0502020204030204" pitchFamily="34" charset="0"/>
                <a:cs typeface="Calibri" panose="020F0502020204030204" pitchFamily="34" charset="0"/>
              </a:rPr>
              <a:t>authorised</a:t>
            </a:r>
            <a:r>
              <a:rPr lang="en-US" sz="1400" dirty="0">
                <a:solidFill>
                  <a:srgbClr val="000000"/>
                </a:solidFill>
                <a:latin typeface="Calibri" panose="020F0502020204030204" pitchFamily="34" charset="0"/>
                <a:cs typeface="Calibri" panose="020F0502020204030204" pitchFamily="34" charset="0"/>
              </a:rPr>
              <a:t> CBAM declarant’. The list of national competent authorities is published and continuously updated on the dedicated CBAM webpage of the Commission: Carbon Border Adjustment Mechanism (</a:t>
            </a:r>
            <a:r>
              <a:rPr lang="en-US" sz="1400" dirty="0" err="1">
                <a:solidFill>
                  <a:srgbClr val="000000"/>
                </a:solidFill>
                <a:latin typeface="Calibri" panose="020F0502020204030204" pitchFamily="34" charset="0"/>
                <a:cs typeface="Calibri" panose="020F0502020204030204" pitchFamily="34" charset="0"/>
              </a:rPr>
              <a:t>europa.eu</a:t>
            </a:r>
            <a:r>
              <a:rPr lang="en-US" sz="1400" dirty="0">
                <a:solidFill>
                  <a:srgbClr val="000000"/>
                </a:solidFill>
                <a:latin typeface="Calibri" panose="020F0502020204030204" pitchFamily="34" charset="0"/>
                <a:cs typeface="Calibri" panose="020F0502020204030204" pitchFamily="34" charset="0"/>
              </a:rPr>
              <a:t>). </a:t>
            </a: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499"/>
              </a:lnSpc>
            </a:pPr>
            <a:r>
              <a:rPr lang="en-US" sz="1400" b="1" dirty="0">
                <a:solidFill>
                  <a:srgbClr val="000000"/>
                </a:solidFill>
                <a:latin typeface="Calibri" panose="020F0502020204030204" pitchFamily="34" charset="0"/>
                <a:cs typeface="Calibri" panose="020F0502020204030204" pitchFamily="34" charset="0"/>
              </a:rPr>
              <a:t>Do importers of CBAM goods need to be ‘</a:t>
            </a:r>
            <a:r>
              <a:rPr lang="en-US" sz="1400" b="1" dirty="0" err="1">
                <a:solidFill>
                  <a:srgbClr val="000000"/>
                </a:solidFill>
                <a:latin typeface="Calibri" panose="020F0502020204030204" pitchFamily="34" charset="0"/>
                <a:cs typeface="Calibri" panose="020F0502020204030204" pitchFamily="34" charset="0"/>
              </a:rPr>
              <a:t>authorised</a:t>
            </a:r>
            <a:r>
              <a:rPr lang="en-US" sz="1400" b="1" dirty="0">
                <a:solidFill>
                  <a:srgbClr val="000000"/>
                </a:solidFill>
                <a:latin typeface="Calibri" panose="020F0502020204030204" pitchFamily="34" charset="0"/>
                <a:cs typeface="Calibri" panose="020F0502020204030204" pitchFamily="34" charset="0"/>
              </a:rPr>
              <a:t>’ in order to import CBAM goods during the transitional period?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Importers of CBAM goods do not need to be </a:t>
            </a:r>
            <a:r>
              <a:rPr lang="en-US" sz="1400" dirty="0" err="1">
                <a:solidFill>
                  <a:srgbClr val="000000"/>
                </a:solidFill>
                <a:latin typeface="Calibri" panose="020F0502020204030204" pitchFamily="34" charset="0"/>
                <a:cs typeface="Calibri" panose="020F0502020204030204" pitchFamily="34" charset="0"/>
              </a:rPr>
              <a:t>authorised</a:t>
            </a:r>
            <a:r>
              <a:rPr lang="en-US" sz="1400" dirty="0">
                <a:solidFill>
                  <a:srgbClr val="000000"/>
                </a:solidFill>
                <a:latin typeface="Calibri" panose="020F0502020204030204" pitchFamily="34" charset="0"/>
                <a:cs typeface="Calibri" panose="020F0502020204030204" pitchFamily="34" charset="0"/>
              </a:rPr>
              <a:t> during the transitional period in order to import these goods into the EU. Customs will inform importers of CBAM goods of their reporting obligations at the moment of import.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Are there verification obligations during the transitional period?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No, verification by an external independent body will only be mandatory from 2026. Secondary legislation for the definitive period will follow in the coming years which will define the rules for verification of emissions based on the data collected during the transitional period from EU importers. </a:t>
            </a: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499"/>
              </a:lnSpc>
            </a:pPr>
            <a:r>
              <a:rPr lang="en-US" sz="1400" b="1" dirty="0">
                <a:solidFill>
                  <a:srgbClr val="000000"/>
                </a:solidFill>
                <a:latin typeface="Calibri" panose="020F0502020204030204" pitchFamily="34" charset="0"/>
                <a:cs typeface="Calibri" panose="020F0502020204030204" pitchFamily="34" charset="0"/>
              </a:rPr>
              <a:t>Which emission factors for electricity should be used to determine indirect emissions?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For the transitional period, the default emission factors for electricity are based on data from the International Energy Agency (IEA) covering a 5-year average. They are provided per country by the Commission in the CBAM Transitional Registry.  Alternatively, any other emission factor of the country of origin grid may be used if it is based on publicly available data. Both the emission factor for electricity or the CO2 emission factor may be used. </a:t>
            </a:r>
          </a:p>
          <a:p>
            <a:pPr algn="just">
              <a:lnSpc>
                <a:spcPts val="1499"/>
              </a:lnSpc>
            </a:pPr>
            <a:r>
              <a:rPr lang="en-US" sz="1400" dirty="0">
                <a:solidFill>
                  <a:srgbClr val="000000"/>
                </a:solidFill>
                <a:latin typeface="Calibri" panose="020F0502020204030204" pitchFamily="34" charset="0"/>
                <a:cs typeface="Calibri" panose="020F0502020204030204" pitchFamily="34" charset="0"/>
              </a:rPr>
              <a:t>Actual emission factors for electricity may be used in the case of a direct technical link between the electricity-generating source and the installation producing the CBAM good or in the case of a power purchase agreement between the electricity producer and consumer. </a:t>
            </a: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algn="just">
              <a:lnSpc>
                <a:spcPts val="1499"/>
              </a:lnSpc>
            </a:pPr>
            <a:endParaRPr lang="en-US" sz="1400" dirty="0">
              <a:solidFill>
                <a:srgbClr val="000000"/>
              </a:solidFill>
              <a:latin typeface="Calibri" panose="020F0502020204030204" pitchFamily="34" charset="0"/>
              <a:cs typeface="Calibri" panose="020F0502020204030204" pitchFamily="34" charset="0"/>
            </a:endParaRPr>
          </a:p>
          <a:p>
            <a:pPr marL="0" lvl="0" indent="0" algn="just">
              <a:lnSpc>
                <a:spcPts val="1499"/>
              </a:lnSpc>
              <a:spcBef>
                <a:spcPct val="0"/>
              </a:spcBef>
            </a:pPr>
            <a:endParaRPr lang="en-US" sz="1400" dirty="0">
              <a:solidFill>
                <a:srgbClr val="000000"/>
              </a:solidFill>
              <a:latin typeface="Calibri" panose="020F0502020204030204" pitchFamily="34" charset="0"/>
              <a:cs typeface="Calibri" panose="020F0502020204030204" pitchFamily="34" charset="0"/>
            </a:endParaRPr>
          </a:p>
        </p:txBody>
      </p:sp>
      <p:pic>
        <p:nvPicPr>
          <p:cNvPr id="4" name="Immagine 3" descr="Immagine che contiene nero, oscurità&#10;&#10;Descrizione generata automaticamente">
            <a:extLst>
              <a:ext uri="{FF2B5EF4-FFF2-40B4-BE49-F238E27FC236}">
                <a16:creationId xmlns:a16="http://schemas.microsoft.com/office/drawing/2014/main" id="{A0F8AE5A-A92B-23F0-033F-113B0F1D6A9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206" y="2833398"/>
            <a:ext cx="1354464" cy="1354464"/>
          </a:xfrm>
          <a:prstGeom prst="rect">
            <a:avLst/>
          </a:prstGeom>
        </p:spPr>
      </p:pic>
    </p:spTree>
    <p:extLst>
      <p:ext uri="{BB962C8B-B14F-4D97-AF65-F5344CB8AC3E}">
        <p14:creationId xmlns:p14="http://schemas.microsoft.com/office/powerpoint/2010/main" val="38392170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8A0F3-C868-646C-FF75-8E59A6DEFF1F}"/>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B4E4ED3E-9745-F3DD-4697-1ED9C94B4EF0}"/>
              </a:ext>
            </a:extLst>
          </p:cNvPr>
          <p:cNvSpPr txBox="1">
            <a:spLocks/>
          </p:cNvSpPr>
          <p:nvPr/>
        </p:nvSpPr>
        <p:spPr bwMode="gray">
          <a:xfrm>
            <a:off x="205100" y="874454"/>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b="1" dirty="0">
                <a:effectLst/>
                <a:latin typeface="Calibri Light" panose="020F0302020204030204" pitchFamily="34" charset="0"/>
              </a:rPr>
              <a:t>References</a:t>
            </a:r>
            <a:endParaRPr lang="en-US" b="1" dirty="0">
              <a:effectLst/>
            </a:endParaRPr>
          </a:p>
        </p:txBody>
      </p:sp>
      <p:pic>
        <p:nvPicPr>
          <p:cNvPr id="5" name="Immagine 8">
            <a:extLst>
              <a:ext uri="{FF2B5EF4-FFF2-40B4-BE49-F238E27FC236}">
                <a16:creationId xmlns:a16="http://schemas.microsoft.com/office/drawing/2014/main" id="{C8343854-A352-C63F-17F8-D576BE94FA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CE92E21C-40F3-9CB4-476B-B757136D71B0}"/>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9DF82761-AFC5-8B8E-3B1D-3E82EA397A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FFF39157-454C-13CA-322D-6CB5DBBF94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6C6C2A02-C1F0-F868-D1E6-D2D58C4956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F799D885-7753-C169-D3FC-8AD1BE71F9FD}"/>
              </a:ext>
            </a:extLst>
          </p:cNvPr>
          <p:cNvPicPr>
            <a:picLocks noChangeAspect="1"/>
          </p:cNvPicPr>
          <p:nvPr/>
        </p:nvPicPr>
        <p:blipFill>
          <a:blip r:embed="rId6"/>
          <a:stretch>
            <a:fillRect/>
          </a:stretch>
        </p:blipFill>
        <p:spPr>
          <a:xfrm>
            <a:off x="205100" y="119899"/>
            <a:ext cx="2560320" cy="688975"/>
          </a:xfrm>
          <a:prstGeom prst="rect">
            <a:avLst/>
          </a:prstGeom>
        </p:spPr>
      </p:pic>
      <p:sp>
        <p:nvSpPr>
          <p:cNvPr id="3" name="TextBox 3">
            <a:extLst>
              <a:ext uri="{FF2B5EF4-FFF2-40B4-BE49-F238E27FC236}">
                <a16:creationId xmlns:a16="http://schemas.microsoft.com/office/drawing/2014/main" id="{942AC82D-DBAF-0EFB-B2A8-98C1E5B1366F}"/>
              </a:ext>
            </a:extLst>
          </p:cNvPr>
          <p:cNvSpPr txBox="1"/>
          <p:nvPr/>
        </p:nvSpPr>
        <p:spPr>
          <a:xfrm>
            <a:off x="280659" y="1935965"/>
            <a:ext cx="10821600" cy="3231654"/>
          </a:xfrm>
          <a:prstGeom prst="rect">
            <a:avLst/>
          </a:prstGeom>
          <a:noFill/>
          <a:ln>
            <a:noFill/>
          </a:ln>
        </p:spPr>
        <p:txBody>
          <a:bodyPr vert="horz" lIns="0" tIns="0" rIns="0" bIns="0" rtlCol="0" anchor="ctr" anchorCtr="0">
            <a:noAutofit/>
          </a:bodyPr>
          <a:lstStyle>
            <a:defPPr>
              <a:defRPr lang="en-US"/>
            </a:defPPr>
            <a:lvl1pPr algn="just" defTabSz="914400">
              <a:spcBef>
                <a:spcPct val="0"/>
              </a:spcBef>
              <a:buNone/>
              <a:defRPr sz="1400">
                <a:latin typeface="Calibri" panose="020F0502020204030204" pitchFamily="34" charset="0"/>
                <a:ea typeface="+mj-ea"/>
                <a:cs typeface="Calibri" panose="020F0502020204030204" pitchFamily="34" charset="0"/>
              </a:defRPr>
            </a:lvl1pPr>
          </a:lstStyle>
          <a:p>
            <a:r>
              <a:rPr lang="en-US" dirty="0"/>
              <a:t>EU ETS BENCHMARKS</a:t>
            </a:r>
          </a:p>
          <a:p>
            <a:r>
              <a:rPr lang="en-US" dirty="0"/>
              <a:t>https://</a:t>
            </a:r>
            <a:r>
              <a:rPr lang="en-US" dirty="0" err="1"/>
              <a:t>climate.ec.europa.eu</a:t>
            </a:r>
            <a:r>
              <a:rPr lang="en-US" dirty="0"/>
              <a:t>/system/files/2021-10/</a:t>
            </a:r>
            <a:r>
              <a:rPr lang="en-US" dirty="0" err="1"/>
              <a:t>policy_ets_allowances_bm_curve_factsheets_en.pdf</a:t>
            </a:r>
            <a:endParaRPr lang="en-US" dirty="0"/>
          </a:p>
          <a:p>
            <a:r>
              <a:rPr lang="en-US" dirty="0"/>
              <a:t>JRC - Greenhouse gas emission intensities of the steel, </a:t>
            </a:r>
            <a:r>
              <a:rPr lang="en-US" dirty="0" err="1"/>
              <a:t>fertilisers</a:t>
            </a:r>
            <a:r>
              <a:rPr lang="en-US" dirty="0"/>
              <a:t>, </a:t>
            </a:r>
            <a:r>
              <a:rPr lang="en-US" dirty="0" err="1"/>
              <a:t>aluminium</a:t>
            </a:r>
            <a:r>
              <a:rPr lang="en-US" dirty="0"/>
              <a:t> and cement industries in the EU and its main trading partners</a:t>
            </a:r>
          </a:p>
          <a:p>
            <a:r>
              <a:rPr lang="en-US" dirty="0"/>
              <a:t>https://</a:t>
            </a:r>
            <a:r>
              <a:rPr lang="en-US" dirty="0" err="1"/>
              <a:t>publications.jrc.ec.europa.eu</a:t>
            </a:r>
            <a:r>
              <a:rPr lang="en-US" dirty="0"/>
              <a:t>/repository/handle/JRC134682</a:t>
            </a:r>
          </a:p>
          <a:p>
            <a:r>
              <a:rPr lang="en-US" dirty="0"/>
              <a:t>CALCULATION OF EMBEDDED EMISSIONS ref.</a:t>
            </a:r>
          </a:p>
          <a:p>
            <a:r>
              <a:rPr lang="en-US" dirty="0"/>
              <a:t>Commission Recommendation 2013/179/EU</a:t>
            </a:r>
          </a:p>
          <a:p>
            <a:r>
              <a:rPr lang="en-US" dirty="0"/>
              <a:t>https://</a:t>
            </a:r>
            <a:r>
              <a:rPr lang="en-US" dirty="0" err="1"/>
              <a:t>eur-lex.europa.eu</a:t>
            </a:r>
            <a:r>
              <a:rPr lang="en-US" dirty="0"/>
              <a:t>/legal-content/EN/TXT/?</a:t>
            </a:r>
            <a:r>
              <a:rPr lang="en-US" dirty="0" err="1"/>
              <a:t>uri</a:t>
            </a:r>
            <a:r>
              <a:rPr lang="en-US" dirty="0"/>
              <a:t>=CELEX%3A32013H0179 </a:t>
            </a:r>
          </a:p>
          <a:p>
            <a:r>
              <a:rPr lang="en-US" dirty="0"/>
              <a:t>TOOLS</a:t>
            </a:r>
          </a:p>
          <a:p>
            <a:r>
              <a:rPr lang="en-US" dirty="0"/>
              <a:t>https://taxation-</a:t>
            </a:r>
            <a:r>
              <a:rPr lang="en-US" dirty="0" err="1"/>
              <a:t>customs.ec.europa.eu</a:t>
            </a:r>
            <a:r>
              <a:rPr lang="en-US" dirty="0"/>
              <a:t>/</a:t>
            </a:r>
            <a:r>
              <a:rPr lang="en-US" dirty="0" err="1"/>
              <a:t>carbon-border-adjustment-mechanism_en#resources</a:t>
            </a:r>
            <a:r>
              <a:rPr lang="en-US" dirty="0"/>
              <a:t>  </a:t>
            </a:r>
          </a:p>
          <a:p>
            <a:r>
              <a:rPr lang="en-US" dirty="0"/>
              <a:t>GENERAL CBAM</a:t>
            </a:r>
          </a:p>
          <a:p>
            <a:r>
              <a:rPr lang="en-US" dirty="0"/>
              <a:t>https://taxation-</a:t>
            </a:r>
            <a:r>
              <a:rPr lang="en-US" dirty="0" err="1"/>
              <a:t>customs.ec.europa.eu</a:t>
            </a:r>
            <a:r>
              <a:rPr lang="en-US" dirty="0"/>
              <a:t>/carbon-border-adjustment-</a:t>
            </a:r>
            <a:r>
              <a:rPr lang="en-US" dirty="0" err="1"/>
              <a:t>mechanism_en</a:t>
            </a:r>
            <a:endParaRPr lang="en-US" dirty="0"/>
          </a:p>
          <a:p>
            <a:r>
              <a:rPr lang="en-US" dirty="0"/>
              <a:t>Regulation (EU) 2023/956 https://</a:t>
            </a:r>
            <a:r>
              <a:rPr lang="en-US" dirty="0" err="1"/>
              <a:t>eur-lex.europa.eu</a:t>
            </a:r>
            <a:r>
              <a:rPr lang="en-US" dirty="0"/>
              <a:t>/legal-content/EN/TXT/PDF/?</a:t>
            </a:r>
            <a:r>
              <a:rPr lang="en-US" dirty="0" err="1"/>
              <a:t>uri</a:t>
            </a:r>
            <a:r>
              <a:rPr lang="en-US" dirty="0"/>
              <a:t>=CELEX:32023R0956 </a:t>
            </a:r>
          </a:p>
          <a:p>
            <a:r>
              <a:rPr lang="en-US" dirty="0"/>
              <a:t>https://</a:t>
            </a:r>
            <a:r>
              <a:rPr lang="en-US" dirty="0" err="1"/>
              <a:t>www.csis.org</a:t>
            </a:r>
            <a:r>
              <a:rPr lang="en-US" dirty="0"/>
              <a:t>/analysis/analyzing-</a:t>
            </a:r>
            <a:r>
              <a:rPr lang="en-US" dirty="0" err="1"/>
              <a:t>european</a:t>
            </a:r>
            <a:r>
              <a:rPr lang="en-US" dirty="0"/>
              <a:t>-unions-carbon-border-adjustment-mechanism </a:t>
            </a:r>
          </a:p>
          <a:p>
            <a:r>
              <a:rPr lang="en-US" dirty="0"/>
              <a:t>Implementing Regulation 17/08/2023: </a:t>
            </a:r>
            <a:r>
              <a:rPr lang="en-US" dirty="0">
                <a:hlinkClick r:id="rId7"/>
              </a:rPr>
              <a:t>https://taxation-customs.ec.europa.eu/system/files/2023-08/C_2023_5512_1_EN_ACT_part1_v6.pdf</a:t>
            </a:r>
            <a:endParaRPr lang="en-US" dirty="0"/>
          </a:p>
          <a:p>
            <a:pPr algn="just"/>
            <a:r>
              <a:rPr lang="it-IT" sz="1400" dirty="0">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https://icapcarbonaction.com/en/news/eu-adopts-landmark-ets-reforms-and-new-policies-meet-2030-target</a:t>
            </a:r>
            <a:endParaRPr lang="it-IT" sz="1400" dirty="0">
              <a:latin typeface="Calibri" panose="020F0502020204030204" pitchFamily="34" charset="0"/>
              <a:cs typeface="Calibri" panose="020F0502020204030204" pitchFamily="34" charset="0"/>
            </a:endParaRPr>
          </a:p>
          <a:p>
            <a:pPr algn="just"/>
            <a:r>
              <a:rPr lang="it-IT" sz="1400" dirty="0">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https://www.consilium.europa.eu/en/infographics/fit-for-55-social-climate-fund/</a:t>
            </a:r>
            <a:r>
              <a:rPr lang="it-IT" sz="1400" dirty="0">
                <a:latin typeface="Calibri" panose="020F0502020204030204" pitchFamily="34" charset="0"/>
                <a:cs typeface="Calibri" panose="020F0502020204030204" pitchFamily="34" charset="0"/>
              </a:rPr>
              <a:t> </a:t>
            </a:r>
          </a:p>
          <a:p>
            <a:pPr algn="just"/>
            <a:r>
              <a:rPr lang="it-IT" sz="1400" dirty="0">
                <a:latin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https://www.consilium.europa.eu/en/press/press-releases/2023/04/25/fit-for-55-council-adopts-key-pieces-of-legislation-delivering-on-2030-climate-targets/</a:t>
            </a:r>
            <a:r>
              <a:rPr lang="it-IT" sz="1400" dirty="0">
                <a:latin typeface="Calibri" panose="020F0502020204030204" pitchFamily="34" charset="0"/>
                <a:cs typeface="Calibri" panose="020F0502020204030204" pitchFamily="34" charset="0"/>
              </a:rPr>
              <a:t> </a:t>
            </a:r>
          </a:p>
          <a:p>
            <a:pPr algn="just">
              <a:spcAft>
                <a:spcPts val="300"/>
              </a:spcAft>
              <a:tabLst>
                <a:tab pos="180340" algn="l"/>
              </a:tabLst>
            </a:pPr>
            <a:r>
              <a:rPr lang="en-US" sz="1400" dirty="0">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https://ec.europa.eu/clima/system/files/2021-10/policy_ets_allowances_bm_curve_factsheets_en.pdf</a:t>
            </a:r>
            <a:endParaRPr lang="en-US" sz="1400"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61190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latin typeface="+mj-lt"/>
                        </a:rPr>
                        <a:t>Türkiye</a:t>
                      </a:r>
                      <a:r>
                        <a:rPr lang="en-GB" sz="1400">
                          <a:effectLst/>
                          <a:latin typeface="+mj-lt"/>
                        </a:rPr>
                        <a:t>: Advancing EU-</a:t>
                      </a:r>
                      <a:r>
                        <a:rPr lang="en-GB" sz="1400" err="1">
                          <a:effectLst/>
                          <a:latin typeface="+mj-lt"/>
                        </a:rPr>
                        <a:t>Türkiye</a:t>
                      </a:r>
                      <a:r>
                        <a:rPr lang="en-GB" sz="1400">
                          <a:effectLst/>
                          <a:latin typeface="+mj-lt"/>
                        </a:rPr>
                        <a:t> high-level dialogue on climate action including technical exchanges and trainings on EU ETS  - </a:t>
                      </a:r>
                      <a:r>
                        <a:rPr lang="en-GB" sz="1400" i="1">
                          <a:effectLst/>
                          <a:latin typeface="+mj-lt"/>
                        </a:rPr>
                        <a:t>An “</a:t>
                      </a:r>
                      <a:r>
                        <a:rPr lang="en-GB" sz="1400" i="1" baseline="0">
                          <a:effectLst/>
                          <a:latin typeface="+mj-lt"/>
                        </a:rPr>
                        <a:t>EU Climate Dialogues (EUCD)” Project</a:t>
                      </a:r>
                      <a:endParaRPr lang="it-IT" sz="1400" b="1" i="1">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le 1">
            <a:extLst>
              <a:ext uri="{FF2B5EF4-FFF2-40B4-BE49-F238E27FC236}">
                <a16:creationId xmlns:a16="http://schemas.microsoft.com/office/drawing/2014/main" id="{66B0F34E-7A72-F7EC-D4D3-AB8D07B475A5}"/>
              </a:ext>
            </a:extLst>
          </p:cNvPr>
          <p:cNvSpPr txBox="1">
            <a:spLocks/>
          </p:cNvSpPr>
          <p:nvPr/>
        </p:nvSpPr>
        <p:spPr bwMode="gray">
          <a:xfrm>
            <a:off x="288090" y="2108018"/>
            <a:ext cx="6022706" cy="2641963"/>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algn="l" fontAlgn="base"/>
            <a:r>
              <a:rPr lang="en-US" sz="1400" b="1" i="0" dirty="0">
                <a:effectLst/>
                <a:latin typeface="Calibri" panose="020F0502020204030204" pitchFamily="34" charset="0"/>
                <a:cs typeface="Calibri" panose="020F0502020204030204" pitchFamily="34" charset="0"/>
              </a:rPr>
              <a:t>EU ETS market stability reserve (MSR)</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The MSR is the main instrument for addressing supply and demand imbalances in the EU ETS and bolstering its resilience to external shocks. Allowances are transferred from the auction volume to the reserve whenever the total number of allowances in circulation (TNAC) is higher than 833 million. The MSR will be strengthened by maintaining the annual allowance intake rate  at 24% of the TNAC until 2030 (initially scheduled to be reduced to 12% from 2023 onwards). Furthermore, the agreement will restrict the number of allowances that can be held in the reserve to 400 million, with any surplus being permanently cancelled.</a:t>
            </a:r>
          </a:p>
          <a:p>
            <a:pPr algn="l" fontAlgn="base"/>
            <a:endParaRPr lang="en-US" sz="1400" b="0" i="0" dirty="0">
              <a:effectLst/>
              <a:latin typeface="Calibri" panose="020F0502020204030204" pitchFamily="34" charset="0"/>
              <a:cs typeface="Calibri" panose="020F0502020204030204" pitchFamily="34" charset="0"/>
            </a:endParaRPr>
          </a:p>
          <a:p>
            <a:pPr algn="l" fontAlgn="base"/>
            <a:r>
              <a:rPr lang="en-US" sz="1400" b="1" i="0" dirty="0">
                <a:effectLst/>
                <a:latin typeface="Calibri" panose="020F0502020204030204" pitchFamily="34" charset="0"/>
                <a:cs typeface="Calibri" panose="020F0502020204030204" pitchFamily="34" charset="0"/>
              </a:rPr>
              <a:t>EU ETS scope expansion</a:t>
            </a:r>
            <a:endParaRPr lang="en-US" sz="1400" b="0" i="0" dirty="0">
              <a:effectLst/>
              <a:latin typeface="Calibri" panose="020F0502020204030204" pitchFamily="34" charset="0"/>
              <a:cs typeface="Calibri" panose="020F0502020204030204" pitchFamily="34" charset="0"/>
            </a:endParaRPr>
          </a:p>
          <a:p>
            <a:pPr algn="just" fontAlgn="base"/>
            <a:r>
              <a:rPr lang="en-US" sz="1400" b="0" i="0" dirty="0">
                <a:effectLst/>
                <a:latin typeface="Calibri" panose="020F0502020204030204" pitchFamily="34" charset="0"/>
                <a:cs typeface="Calibri" panose="020F0502020204030204" pitchFamily="34" charset="0"/>
              </a:rPr>
              <a:t>The reform entails the phasing in of maritime sector emissions into the EU ETS, with the obligation to surrender allowances rising from 40% of verified emissions in 2024 to 100% in 2026. All emissions from intra-EU voyages and within EU ports will be covered by the ETS, and 50% of the emissions for journeys to or from a non-EU country. By the end of 2026, the Commission will also assess whether to introduce emissions from municipal waste incineration into the EU ETS from 2028.</a:t>
            </a:r>
          </a:p>
        </p:txBody>
      </p:sp>
      <p:pic>
        <p:nvPicPr>
          <p:cNvPr id="3" name="Immagine 2" descr="Immagine che contiene testo, design, schermata&#10;&#10;Descrizione generata automaticamente">
            <a:extLst>
              <a:ext uri="{FF2B5EF4-FFF2-40B4-BE49-F238E27FC236}">
                <a16:creationId xmlns:a16="http://schemas.microsoft.com/office/drawing/2014/main" id="{B9B7302E-B72E-72E9-334B-C11759B63B2B}"/>
              </a:ext>
            </a:extLst>
          </p:cNvPr>
          <p:cNvPicPr>
            <a:picLocks noChangeAspect="1"/>
          </p:cNvPicPr>
          <p:nvPr/>
        </p:nvPicPr>
        <p:blipFill rotWithShape="1">
          <a:blip r:embed="rId7">
            <a:extLst>
              <a:ext uri="{28A0092B-C50C-407E-A947-70E740481C1C}">
                <a14:useLocalDpi xmlns:a14="http://schemas.microsoft.com/office/drawing/2010/main" val="0"/>
              </a:ext>
            </a:extLst>
          </a:blip>
          <a:srcRect t="55489" b="25556"/>
          <a:stretch/>
        </p:blipFill>
        <p:spPr>
          <a:xfrm>
            <a:off x="7568339" y="1226843"/>
            <a:ext cx="3780189" cy="4270632"/>
          </a:xfrm>
          <a:prstGeom prst="rect">
            <a:avLst/>
          </a:prstGeom>
        </p:spPr>
      </p:pic>
      <p:sp>
        <p:nvSpPr>
          <p:cNvPr id="6" name="Title 1">
            <a:extLst>
              <a:ext uri="{FF2B5EF4-FFF2-40B4-BE49-F238E27FC236}">
                <a16:creationId xmlns:a16="http://schemas.microsoft.com/office/drawing/2014/main" id="{69293CD1-436C-4013-0C57-E151A53C7AC1}"/>
              </a:ext>
            </a:extLst>
          </p:cNvPr>
          <p:cNvSpPr txBox="1">
            <a:spLocks/>
          </p:cNvSpPr>
          <p:nvPr/>
        </p:nvSpPr>
        <p:spPr bwMode="gray">
          <a:xfrm>
            <a:off x="205100" y="1155445"/>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a:defRPr/>
            </a:pPr>
            <a:r>
              <a:rPr lang="en-US" sz="24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Revision of the EU ETS under the Fit for 55 package</a:t>
            </a:r>
          </a:p>
          <a:p>
            <a:pPr marL="88900">
              <a:defRPr/>
            </a:pPr>
            <a:r>
              <a:rPr lang="it-IT" sz="1800">
                <a:solidFill>
                  <a:schemeClr val="accent1"/>
                </a:solidFill>
                <a:effectLst/>
                <a:latin typeface="Calibri" panose="020F0502020204030204" pitchFamily="34" charset="0"/>
                <a:ea typeface="Times New Roman" panose="02020603050405020304" pitchFamily="18" charset="0"/>
                <a:cs typeface="Calibri" panose="020F0502020204030204" pitchFamily="34" charset="0"/>
              </a:rPr>
              <a:t>MSR AND SCOPE</a:t>
            </a:r>
          </a:p>
          <a:p>
            <a:pPr marL="88900">
              <a:defRPr/>
            </a:pPr>
            <a:endParaRPr lang="it-IT" sz="240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97914923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12688" y="1411851"/>
            <a:ext cx="10515600" cy="1325563"/>
          </a:xfrm>
        </p:spPr>
        <p:txBody>
          <a:bodyPr/>
          <a:lstStyle/>
          <a:p>
            <a:pPr algn="ctr"/>
            <a:r>
              <a:rPr lang="it-IT" dirty="0"/>
              <a:t>Thanks for </a:t>
            </a:r>
            <a:r>
              <a:rPr lang="it-IT" dirty="0" err="1"/>
              <a:t>your</a:t>
            </a:r>
            <a:r>
              <a:rPr lang="it-IT" dirty="0"/>
              <a:t>  </a:t>
            </a:r>
            <a:r>
              <a:rPr lang="it-IT" dirty="0" err="1"/>
              <a:t>attention</a:t>
            </a:r>
            <a:r>
              <a:rPr lang="it-IT" dirty="0"/>
              <a:t>!</a:t>
            </a:r>
          </a:p>
        </p:txBody>
      </p:sp>
      <p:pic>
        <p:nvPicPr>
          <p:cNvPr id="4" name="Immagine 3" descr="omino al traguardo.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3774" y="3224495"/>
            <a:ext cx="2595843" cy="2075493"/>
          </a:xfrm>
          <a:prstGeom prst="rect">
            <a:avLst/>
          </a:prstGeom>
        </p:spPr>
      </p:pic>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err="1">
                          <a:effectLst/>
                        </a:rPr>
                        <a:t>Türkiye</a:t>
                      </a:r>
                      <a:r>
                        <a:rPr lang="en-GB" sz="1400">
                          <a:effectLst/>
                        </a:rPr>
                        <a:t>: Advancing EU-</a:t>
                      </a:r>
                      <a:r>
                        <a:rPr lang="en-GB" sz="1400" err="1">
                          <a:effectLst/>
                        </a:rPr>
                        <a:t>Türkiye</a:t>
                      </a:r>
                      <a:r>
                        <a:rPr lang="en-GB" sz="1400">
                          <a:effectLst/>
                        </a:rPr>
                        <a:t> high-level dialogue on climate action including technical exchanges and trainings on EU ETS  - </a:t>
                      </a:r>
                      <a:r>
                        <a:rPr lang="en-GB" sz="1400" i="1">
                          <a:effectLst/>
                        </a:rPr>
                        <a:t>An “</a:t>
                      </a:r>
                      <a:r>
                        <a:rPr lang="en-GB" sz="1400" i="1" baseline="0">
                          <a:effectLst/>
                        </a:rPr>
                        <a:t>EU Climate Dialogues (EUCD)” Project8</a:t>
                      </a:r>
                      <a:endParaRPr lang="it-IT" sz="1400" b="1" i="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a:effectLst/>
                        </a:rPr>
                        <a:t> </a:t>
                      </a:r>
                      <a:endParaRPr lang="it-IT"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7"/>
          <a:stretch>
            <a:fillRect/>
          </a:stretch>
        </p:blipFill>
        <p:spPr>
          <a:xfrm>
            <a:off x="205100" y="119899"/>
            <a:ext cx="2560320" cy="688975"/>
          </a:xfrm>
          <a:prstGeom prst="rect">
            <a:avLst/>
          </a:prstGeom>
        </p:spPr>
      </p:pic>
    </p:spTree>
    <p:extLst>
      <p:ext uri="{BB962C8B-B14F-4D97-AF65-F5344CB8AC3E}">
        <p14:creationId xmlns:p14="http://schemas.microsoft.com/office/powerpoint/2010/main" val="18568125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loitte Brand Theme">
  <a:themeElements>
    <a:clrScheme name="Custom 1">
      <a:dk1>
        <a:sysClr val="windowText" lastClr="000000"/>
      </a:dk1>
      <a:lt1>
        <a:sysClr val="window" lastClr="FFFFFF"/>
      </a:lt1>
      <a:dk2>
        <a:srgbClr val="D0D0CE"/>
      </a:dk2>
      <a:lt2>
        <a:srgbClr val="53565A"/>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Consulting_16x9_Confidential.pptx" id="{3E3AFD7B-12A1-46A9-9ABB-706AF0BA7E5F}" vid="{C7673915-5007-4E1A-B25B-674A36176D0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245</TotalTime>
  <Words>19125</Words>
  <Application>Microsoft Macintosh PowerPoint</Application>
  <PresentationFormat>Widescreen</PresentationFormat>
  <Paragraphs>999</Paragraphs>
  <Slides>90</Slides>
  <Notes>0</Notes>
  <HiddenSlides>0</HiddenSlides>
  <MMClips>0</MMClips>
  <ScaleCrop>false</ScaleCrop>
  <HeadingPairs>
    <vt:vector size="8" baseType="variant">
      <vt:variant>
        <vt:lpstr>Caratteri utilizzati</vt:lpstr>
      </vt:variant>
      <vt:variant>
        <vt:i4>8</vt:i4>
      </vt:variant>
      <vt:variant>
        <vt:lpstr>Tema</vt:lpstr>
      </vt:variant>
      <vt:variant>
        <vt:i4>2</vt:i4>
      </vt:variant>
      <vt:variant>
        <vt:lpstr>Server OLE incorporati</vt:lpstr>
      </vt:variant>
      <vt:variant>
        <vt:i4>1</vt:i4>
      </vt:variant>
      <vt:variant>
        <vt:lpstr>Titoli diapositive</vt:lpstr>
      </vt:variant>
      <vt:variant>
        <vt:i4>90</vt:i4>
      </vt:variant>
    </vt:vector>
  </HeadingPairs>
  <TitlesOfParts>
    <vt:vector size="101" baseType="lpstr">
      <vt:lpstr>Arial</vt:lpstr>
      <vt:lpstr>Calibri</vt:lpstr>
      <vt:lpstr>Calibri Light</vt:lpstr>
      <vt:lpstr>Helvetica Neue</vt:lpstr>
      <vt:lpstr>Open Sans Condensed</vt:lpstr>
      <vt:lpstr>Open Sans Condensed Bold</vt:lpstr>
      <vt:lpstr>Verdana</vt:lpstr>
      <vt:lpstr>Wingdings</vt:lpstr>
      <vt:lpstr>Office Theme</vt:lpstr>
      <vt:lpstr>Deloitte Brand Theme</vt:lpstr>
      <vt:lpstr>think-cell Slide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Thanks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Lorenzo FACCO</dc:creator>
  <cp:lastModifiedBy>Pietro Valaguzza | Kickster</cp:lastModifiedBy>
  <cp:revision>9</cp:revision>
  <dcterms:created xsi:type="dcterms:W3CDTF">2021-10-15T12:49:25Z</dcterms:created>
  <dcterms:modified xsi:type="dcterms:W3CDTF">2024-02-24T18:42:23Z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6175487-42af-4492-84fe-2b4054e011bd_Enabled">
    <vt:lpwstr>true</vt:lpwstr>
  </property>
  <property fmtid="{D5CDD505-2E9C-101B-9397-08002B2CF9AE}" pid="3" name="MSIP_Label_a6175487-42af-4492-84fe-2b4054e011bd_SetDate">
    <vt:lpwstr>2021-10-15T15:54:19Z</vt:lpwstr>
  </property>
  <property fmtid="{D5CDD505-2E9C-101B-9397-08002B2CF9AE}" pid="4" name="MSIP_Label_a6175487-42af-4492-84fe-2b4054e011bd_Method">
    <vt:lpwstr>Privileged</vt:lpwstr>
  </property>
  <property fmtid="{D5CDD505-2E9C-101B-9397-08002B2CF9AE}" pid="5" name="MSIP_Label_a6175487-42af-4492-84fe-2b4054e011bd_Name">
    <vt:lpwstr>Public</vt:lpwstr>
  </property>
  <property fmtid="{D5CDD505-2E9C-101B-9397-08002B2CF9AE}" pid="6" name="MSIP_Label_a6175487-42af-4492-84fe-2b4054e011bd_SiteId">
    <vt:lpwstr>76e3e3ff-fce0-45ec-a946-bc44d69a9b7e</vt:lpwstr>
  </property>
  <property fmtid="{D5CDD505-2E9C-101B-9397-08002B2CF9AE}" pid="7" name="MSIP_Label_a6175487-42af-4492-84fe-2b4054e011bd_ActionId">
    <vt:lpwstr>c7dee3e2-a9f1-4819-9106-c2e644810b79</vt:lpwstr>
  </property>
  <property fmtid="{D5CDD505-2E9C-101B-9397-08002B2CF9AE}" pid="8" name="MSIP_Label_a6175487-42af-4492-84fe-2b4054e011bd_ContentBits">
    <vt:lpwstr>0</vt:lpwstr>
  </property>
  <property fmtid="{D5CDD505-2E9C-101B-9397-08002B2CF9AE}" pid="9" name="MSIP_Label_ea60d57e-af5b-4752-ac57-3e4f28ca11dc_Enabled">
    <vt:lpwstr>true</vt:lpwstr>
  </property>
  <property fmtid="{D5CDD505-2E9C-101B-9397-08002B2CF9AE}" pid="10" name="MSIP_Label_ea60d57e-af5b-4752-ac57-3e4f28ca11dc_SetDate">
    <vt:lpwstr>2023-03-27T12:44:15Z</vt:lpwstr>
  </property>
  <property fmtid="{D5CDD505-2E9C-101B-9397-08002B2CF9AE}" pid="11" name="MSIP_Label_ea60d57e-af5b-4752-ac57-3e4f28ca11dc_Method">
    <vt:lpwstr>Standard</vt:lpwstr>
  </property>
  <property fmtid="{D5CDD505-2E9C-101B-9397-08002B2CF9AE}" pid="12" name="MSIP_Label_ea60d57e-af5b-4752-ac57-3e4f28ca11dc_Name">
    <vt:lpwstr>ea60d57e-af5b-4752-ac57-3e4f28ca11dc</vt:lpwstr>
  </property>
  <property fmtid="{D5CDD505-2E9C-101B-9397-08002B2CF9AE}" pid="13" name="MSIP_Label_ea60d57e-af5b-4752-ac57-3e4f28ca11dc_SiteId">
    <vt:lpwstr>36da45f1-dd2c-4d1f-af13-5abe46b99921</vt:lpwstr>
  </property>
  <property fmtid="{D5CDD505-2E9C-101B-9397-08002B2CF9AE}" pid="14" name="MSIP_Label_ea60d57e-af5b-4752-ac57-3e4f28ca11dc_ActionId">
    <vt:lpwstr>4bbcd037-637f-4d9e-a658-3ea57451fd9a</vt:lpwstr>
  </property>
  <property fmtid="{D5CDD505-2E9C-101B-9397-08002B2CF9AE}" pid="15" name="MSIP_Label_ea60d57e-af5b-4752-ac57-3e4f28ca11dc_ContentBits">
    <vt:lpwstr>0</vt:lpwstr>
  </property>
</Properties>
</file>