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1394" r:id="rId2"/>
    <p:sldId id="1395" r:id="rId3"/>
    <p:sldId id="1397" r:id="rId4"/>
    <p:sldId id="1398" r:id="rId5"/>
    <p:sldId id="1400" r:id="rId6"/>
    <p:sldId id="1403" r:id="rId7"/>
    <p:sldId id="1404" r:id="rId8"/>
    <p:sldId id="1405" r:id="rId9"/>
    <p:sldId id="1402" r:id="rId10"/>
    <p:sldId id="1449" r:id="rId11"/>
    <p:sldId id="1447" r:id="rId12"/>
    <p:sldId id="1448" r:id="rId13"/>
    <p:sldId id="1413" r:id="rId14"/>
    <p:sldId id="1407" r:id="rId15"/>
    <p:sldId id="1452" r:id="rId16"/>
    <p:sldId id="1409" r:id="rId17"/>
    <p:sldId id="1411" r:id="rId18"/>
    <p:sldId id="1412" r:id="rId19"/>
    <p:sldId id="1414" r:id="rId20"/>
    <p:sldId id="1419" r:id="rId21"/>
    <p:sldId id="1420" r:id="rId22"/>
    <p:sldId id="1421" r:id="rId23"/>
    <p:sldId id="1422" r:id="rId24"/>
    <p:sldId id="1423" r:id="rId25"/>
    <p:sldId id="1424" r:id="rId26"/>
    <p:sldId id="1425" r:id="rId27"/>
    <p:sldId id="1426" r:id="rId28"/>
    <p:sldId id="1428" r:id="rId29"/>
    <p:sldId id="1442" r:id="rId30"/>
    <p:sldId id="1430" r:id="rId31"/>
    <p:sldId id="1444" r:id="rId32"/>
    <p:sldId id="1443" r:id="rId33"/>
    <p:sldId id="1446" r:id="rId34"/>
    <p:sldId id="1445" r:id="rId35"/>
    <p:sldId id="1434" r:id="rId36"/>
    <p:sldId id="1441" r:id="rId37"/>
    <p:sldId id="1436" r:id="rId38"/>
    <p:sldId id="1450" r:id="rId39"/>
    <p:sldId id="1433" r:id="rId40"/>
    <p:sldId id="1451" r:id="rId41"/>
    <p:sldId id="1396" r:id="rId4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A900"/>
    <a:srgbClr val="00A371"/>
    <a:srgbClr val="00B47D"/>
    <a:srgbClr val="FFD313"/>
    <a:srgbClr val="A0E5B4"/>
    <a:srgbClr val="FEB4FF"/>
    <a:srgbClr val="FFB5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146" autoAdjust="0"/>
    <p:restoredTop sz="95794"/>
  </p:normalViewPr>
  <p:slideViewPr>
    <p:cSldViewPr snapToGrid="0">
      <p:cViewPr varScale="1">
        <p:scale>
          <a:sx n="94" d="100"/>
          <a:sy n="94" d="100"/>
        </p:scale>
        <p:origin x="208" y="4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366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2E3A0B-3479-0E4C-8515-A83395C041AF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E6FD2-A7A4-9548-B864-F37633E6BD3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7662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839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7467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62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6065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4414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8519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4546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3520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4999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8284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889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71E2D-5858-4E80-9D91-B21953E70713}" type="datetimeFigureOut">
              <a:rPr lang="it-IT" smtClean="0"/>
              <a:t>25/02/24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A7DD2-93A8-44B2-A4BB-059F0B9892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2849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file:///Users/domenicogaudioso/Documents/Documenti%20energia%20e%20clima/ETS_giz_Turkey/ICAP/unit8/html/unit8-17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hyperlink" Target="http://ec.europa.eu/clima/policies/ets/monitoring/docs/gd1_guidance_installations_en.pdf" TargetMode="External"/><Relationship Id="rId4" Type="http://schemas.openxmlformats.org/officeDocument/2006/relationships/image" Target="../media/image2.jpeg"/><Relationship Id="rId9" Type="http://schemas.openxmlformats.org/officeDocument/2006/relationships/hyperlink" Target="file:///Users/domenicogaudioso/Documents/Documenti%20energia%20e%20clima/ETS_giz_Turkey/ICAP/unit8/html/unit8-20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jpe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jpe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5486355F-3005-4F04-805F-557D6A1547EE}"/>
              </a:ext>
            </a:extLst>
          </p:cNvPr>
          <p:cNvSpPr txBox="1">
            <a:spLocks/>
          </p:cNvSpPr>
          <p:nvPr/>
        </p:nvSpPr>
        <p:spPr>
          <a:xfrm>
            <a:off x="765544" y="3444483"/>
            <a:ext cx="10668236" cy="88242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/>
              <a:t>Monitoring, Reporting and Verification</a:t>
            </a:r>
            <a:endParaRPr lang="it-IT" sz="2400" i="1" dirty="0"/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4734F9A8-1B6E-44C0-8490-B906F2127A77}"/>
              </a:ext>
            </a:extLst>
          </p:cNvPr>
          <p:cNvSpPr txBox="1">
            <a:spLocks/>
          </p:cNvSpPr>
          <p:nvPr/>
        </p:nvSpPr>
        <p:spPr>
          <a:xfrm>
            <a:off x="1613330" y="4586751"/>
            <a:ext cx="9144000" cy="71787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dirty="0"/>
              <a:t>Domenico Gaudioso</a:t>
            </a:r>
          </a:p>
          <a:p>
            <a:pPr marL="0" indent="0" algn="ctr">
              <a:buNone/>
            </a:pPr>
            <a:r>
              <a:rPr lang="it-IT" dirty="0"/>
              <a:t>28 </a:t>
            </a:r>
            <a:r>
              <a:rPr lang="it-IT" dirty="0" err="1"/>
              <a:t>February</a:t>
            </a:r>
            <a:r>
              <a:rPr lang="it-IT" dirty="0"/>
              <a:t> 2024</a:t>
            </a:r>
          </a:p>
          <a:p>
            <a:pPr marL="0" indent="0" algn="ctr">
              <a:buNone/>
            </a:pPr>
            <a:endParaRPr lang="it-IT" dirty="0"/>
          </a:p>
          <a:p>
            <a:endParaRPr lang="it-IT" dirty="0"/>
          </a:p>
        </p:txBody>
      </p:sp>
      <p:pic>
        <p:nvPicPr>
          <p:cNvPr id="6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290D8130-2141-4CBB-B01B-4E8C48F4B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024" y="5991626"/>
            <a:ext cx="1331246" cy="60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14" descr="GHGMI_logo_color_800x157">
            <a:extLst>
              <a:ext uri="{FF2B5EF4-FFF2-40B4-BE49-F238E27FC236}">
                <a16:creationId xmlns:a16="http://schemas.microsoft.com/office/drawing/2014/main" id="{04811766-8AFA-445A-87CC-637B9F3E4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953" y="6110420"/>
            <a:ext cx="2661960" cy="51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magine 39" descr="ekodenge18-logo-01">
            <a:extLst>
              <a:ext uri="{FF2B5EF4-FFF2-40B4-BE49-F238E27FC236}">
                <a16:creationId xmlns:a16="http://schemas.microsoft.com/office/drawing/2014/main" id="{53A19AF1-D323-4533-9FBC-9F1449958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5894" y="6110420"/>
            <a:ext cx="1685307" cy="47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AAAA6272-A321-4098-88E2-A6631CCBDE4A}"/>
              </a:ext>
            </a:extLst>
          </p:cNvPr>
          <p:cNvSpPr txBox="1">
            <a:spLocks/>
          </p:cNvSpPr>
          <p:nvPr/>
        </p:nvSpPr>
        <p:spPr>
          <a:xfrm>
            <a:off x="1487639" y="1251303"/>
            <a:ext cx="9144000" cy="1933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71755">
              <a:spcAft>
                <a:spcPts val="0"/>
              </a:spcAft>
            </a:pPr>
            <a:r>
              <a:rPr lang="en-GB" sz="3200" b="1" dirty="0" err="1"/>
              <a:t>Türkiye</a:t>
            </a:r>
            <a:r>
              <a:rPr lang="en-GB" sz="3200" b="1" dirty="0"/>
              <a:t>: Advancing EU-</a:t>
            </a:r>
            <a:r>
              <a:rPr lang="en-GB" sz="3200" b="1" dirty="0" err="1"/>
              <a:t>Türkiye</a:t>
            </a:r>
            <a:r>
              <a:rPr lang="en-GB" sz="3200" b="1" dirty="0"/>
              <a:t> high-level dialogue </a:t>
            </a:r>
          </a:p>
          <a:p>
            <a:pPr marR="71755">
              <a:spcAft>
                <a:spcPts val="0"/>
              </a:spcAft>
            </a:pPr>
            <a:r>
              <a:rPr lang="en-GB" sz="3200" b="1" dirty="0"/>
              <a:t>on climate action including technical exchanges and trainings on EU ETS</a:t>
            </a:r>
          </a:p>
          <a:p>
            <a:pPr marR="71755">
              <a:spcAft>
                <a:spcPts val="0"/>
              </a:spcAft>
            </a:pPr>
            <a:r>
              <a:rPr lang="en-US" sz="1800" i="1" dirty="0"/>
              <a:t>This activity is part of the European Union Climate Dialogues Project (EUCDs)</a:t>
            </a:r>
            <a:endParaRPr lang="fr-FR" sz="1800" i="1" dirty="0"/>
          </a:p>
        </p:txBody>
      </p:sp>
      <p:pic>
        <p:nvPicPr>
          <p:cNvPr id="11" name="Immagine 7">
            <a:extLst>
              <a:ext uri="{FF2B5EF4-FFF2-40B4-BE49-F238E27FC236}">
                <a16:creationId xmlns:a16="http://schemas.microsoft.com/office/drawing/2014/main" id="{6E82DA52-E5F4-4AF4-B68D-C51A2402B5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738" y="206977"/>
            <a:ext cx="2907798" cy="914402"/>
          </a:xfrm>
          <a:prstGeom prst="rect">
            <a:avLst/>
          </a:prstGeom>
        </p:spPr>
      </p:pic>
      <p:pic>
        <p:nvPicPr>
          <p:cNvPr id="12" name="Immagine 3">
            <a:extLst>
              <a:ext uri="{FF2B5EF4-FFF2-40B4-BE49-F238E27FC236}">
                <a16:creationId xmlns:a16="http://schemas.microsoft.com/office/drawing/2014/main" id="{EF794C6E-E38B-49A4-8D50-5A39AE6330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51001"/>
            <a:ext cx="4100788" cy="854200"/>
          </a:xfrm>
          <a:prstGeom prst="rect">
            <a:avLst/>
          </a:prstGeom>
        </p:spPr>
      </p:pic>
      <p:sp>
        <p:nvSpPr>
          <p:cNvPr id="13" name="Sottotitolo 2">
            <a:extLst>
              <a:ext uri="{FF2B5EF4-FFF2-40B4-BE49-F238E27FC236}">
                <a16:creationId xmlns:a16="http://schemas.microsoft.com/office/drawing/2014/main" id="{4734F9A8-1B6E-44C0-8490-B906F2127A77}"/>
              </a:ext>
            </a:extLst>
          </p:cNvPr>
          <p:cNvSpPr txBox="1">
            <a:spLocks/>
          </p:cNvSpPr>
          <p:nvPr/>
        </p:nvSpPr>
        <p:spPr>
          <a:xfrm>
            <a:off x="50051" y="5562244"/>
            <a:ext cx="12019176" cy="2905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i="1" dirty="0"/>
              <a:t>This publication was funded by the European Union. Its contents are the sole responsibility of the author and do not necessarily reflect the views of the European Union</a:t>
            </a:r>
            <a:endParaRPr lang="it-IT" sz="1400" i="1" dirty="0"/>
          </a:p>
          <a:p>
            <a:pPr marL="0" indent="0" algn="ctr">
              <a:buNone/>
            </a:pPr>
            <a:endParaRPr lang="it-IT" sz="1400" i="1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40431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B689D88F-393D-1DCB-38C0-CAE8BA507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50" y="783535"/>
            <a:ext cx="10515600" cy="723240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MRV compliance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cycle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in the EU ETS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EE74C41-6FE5-8972-939C-45A0D94DF2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05050" y="1458583"/>
            <a:ext cx="7524750" cy="4324379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D197458-D888-8297-C52A-113CF98DB617}"/>
              </a:ext>
            </a:extLst>
          </p:cNvPr>
          <p:cNvSpPr txBox="1"/>
          <p:nvPr/>
        </p:nvSpPr>
        <p:spPr>
          <a:xfrm>
            <a:off x="2409056" y="5807672"/>
            <a:ext cx="6355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/>
              <a:t>Source: ECRAN, Workshop Report, 10-11 </a:t>
            </a:r>
            <a:r>
              <a:rPr lang="it-IT" sz="1600" dirty="0" err="1"/>
              <a:t>September</a:t>
            </a:r>
            <a:r>
              <a:rPr lang="it-IT" sz="1600" dirty="0"/>
              <a:t> 2014, </a:t>
            </a:r>
            <a:r>
              <a:rPr lang="it-IT" sz="1600" dirty="0" err="1"/>
              <a:t>Zagreb</a:t>
            </a:r>
            <a:r>
              <a:rPr lang="it-IT" sz="1600" dirty="0"/>
              <a:t>, </a:t>
            </a:r>
            <a:r>
              <a:rPr lang="it-IT" sz="1600" dirty="0" err="1"/>
              <a:t>Croatia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374554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11F2724-D2FB-D973-0F50-8C7D0963A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2369"/>
            <a:ext cx="10515600" cy="684094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The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four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phases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of the EU ETS 2005-2030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8E961227-C745-6D0D-CB4F-9752FF612C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200" y="1817610"/>
            <a:ext cx="10093036" cy="4135104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FD9477C5-2A63-C5AA-C365-FC45C46C79A3}"/>
              </a:ext>
            </a:extLst>
          </p:cNvPr>
          <p:cNvSpPr txBox="1"/>
          <p:nvPr/>
        </p:nvSpPr>
        <p:spPr>
          <a:xfrm>
            <a:off x="1080655" y="5583382"/>
            <a:ext cx="2425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Source: ODYSSEE-MURE</a:t>
            </a:r>
          </a:p>
        </p:txBody>
      </p:sp>
    </p:spTree>
    <p:extLst>
      <p:ext uri="{BB962C8B-B14F-4D97-AF65-F5344CB8AC3E}">
        <p14:creationId xmlns:p14="http://schemas.microsoft.com/office/powerpoint/2010/main" val="1599983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BA213B7D-0DB4-0543-39B6-E7E38975FC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195766"/>
              </p:ext>
            </p:extLst>
          </p:nvPr>
        </p:nvGraphicFramePr>
        <p:xfrm>
          <a:off x="365759" y="831029"/>
          <a:ext cx="11246508" cy="52160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8508">
                  <a:extLst>
                    <a:ext uri="{9D8B030D-6E8A-4147-A177-3AD203B41FA5}">
                      <a16:colId xmlns:a16="http://schemas.microsoft.com/office/drawing/2014/main" val="1509661298"/>
                    </a:ext>
                  </a:extLst>
                </a:gridCol>
                <a:gridCol w="2412000">
                  <a:extLst>
                    <a:ext uri="{9D8B030D-6E8A-4147-A177-3AD203B41FA5}">
                      <a16:colId xmlns:a16="http://schemas.microsoft.com/office/drawing/2014/main" val="981354290"/>
                    </a:ext>
                  </a:extLst>
                </a:gridCol>
                <a:gridCol w="2412000">
                  <a:extLst>
                    <a:ext uri="{9D8B030D-6E8A-4147-A177-3AD203B41FA5}">
                      <a16:colId xmlns:a16="http://schemas.microsoft.com/office/drawing/2014/main" val="1343892264"/>
                    </a:ext>
                  </a:extLst>
                </a:gridCol>
                <a:gridCol w="2412000">
                  <a:extLst>
                    <a:ext uri="{9D8B030D-6E8A-4147-A177-3AD203B41FA5}">
                      <a16:colId xmlns:a16="http://schemas.microsoft.com/office/drawing/2014/main" val="324337597"/>
                    </a:ext>
                  </a:extLst>
                </a:gridCol>
                <a:gridCol w="2412000">
                  <a:extLst>
                    <a:ext uri="{9D8B030D-6E8A-4147-A177-3AD203B41FA5}">
                      <a16:colId xmlns:a16="http://schemas.microsoft.com/office/drawing/2014/main" val="2217109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it-IT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it-IT" sz="1400" b="1" dirty="0"/>
                        <a:t>PHASE I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it-IT" sz="1400" b="1" dirty="0"/>
                        <a:t> (2005-2007)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it-IT" sz="1400" b="1" dirty="0"/>
                        <a:t>PHASE II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it-IT" sz="1400" b="1" dirty="0"/>
                        <a:t> (2008-2012)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it-IT" sz="1400" b="1" dirty="0"/>
                        <a:t>PHASE III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it-IT" sz="1400" b="1" dirty="0"/>
                        <a:t>(2013-2020)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it-IT" sz="1400" b="1" dirty="0"/>
                        <a:t>PHASE IV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it-IT" sz="1400" b="1" dirty="0"/>
                        <a:t> (2021-2030)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941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it-IT" sz="1200" b="1" dirty="0"/>
                        <a:t>GOAL OF THE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it-IT" sz="1050" b="0" dirty="0"/>
                        <a:t>Pilot the system to </a:t>
                      </a:r>
                      <a:r>
                        <a:rPr lang="it-IT" sz="1050" b="0" dirty="0" err="1"/>
                        <a:t>demonstrate</a:t>
                      </a:r>
                      <a:r>
                        <a:rPr lang="it-IT" sz="1050" b="0" dirty="0"/>
                        <a:t> </a:t>
                      </a:r>
                      <a:r>
                        <a:rPr lang="it-IT" sz="1050" b="0" dirty="0" err="1"/>
                        <a:t>proof</a:t>
                      </a:r>
                      <a:r>
                        <a:rPr lang="it-IT" sz="1050" b="0" dirty="0"/>
                        <a:t> of concept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it-IT" sz="1050" b="0" dirty="0"/>
                        <a:t>-8% </a:t>
                      </a:r>
                      <a:r>
                        <a:rPr lang="it-IT" sz="1050" b="0" dirty="0" err="1"/>
                        <a:t>emissions</a:t>
                      </a:r>
                      <a:r>
                        <a:rPr lang="it-IT" sz="1050" b="0" dirty="0"/>
                        <a:t> </a:t>
                      </a:r>
                      <a:r>
                        <a:rPr lang="it-IT" sz="1050" b="0" dirty="0" err="1"/>
                        <a:t>reduction</a:t>
                      </a:r>
                      <a:r>
                        <a:rPr lang="it-IT" sz="1050" b="0" dirty="0"/>
                        <a:t> relative to 1990 </a:t>
                      </a:r>
                      <a:r>
                        <a:rPr lang="it-IT" sz="1050" b="0" dirty="0" err="1"/>
                        <a:t>levels</a:t>
                      </a:r>
                      <a:endParaRPr lang="it-IT" sz="105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it-IT" sz="1050" b="0" dirty="0"/>
                        <a:t>-21% </a:t>
                      </a:r>
                      <a:r>
                        <a:rPr lang="it-IT" sz="1050" b="0" dirty="0" err="1"/>
                        <a:t>emissions</a:t>
                      </a:r>
                      <a:r>
                        <a:rPr lang="it-IT" sz="1050" b="0" dirty="0"/>
                        <a:t> </a:t>
                      </a:r>
                      <a:r>
                        <a:rPr lang="it-IT" sz="1050" b="0" dirty="0" err="1"/>
                        <a:t>reduction</a:t>
                      </a:r>
                      <a:r>
                        <a:rPr lang="it-IT" sz="1050" b="0" dirty="0"/>
                        <a:t> relative to 2005 </a:t>
                      </a:r>
                      <a:r>
                        <a:rPr lang="it-IT" sz="1050" b="0" dirty="0" err="1"/>
                        <a:t>levels</a:t>
                      </a:r>
                      <a:endParaRPr lang="it-IT" sz="105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it-IT" sz="1050" b="0" dirty="0"/>
                        <a:t>-62% </a:t>
                      </a:r>
                      <a:r>
                        <a:rPr lang="it-IT" sz="1050" b="0" dirty="0" err="1"/>
                        <a:t>emissions</a:t>
                      </a:r>
                      <a:r>
                        <a:rPr lang="it-IT" sz="1050" b="0" dirty="0"/>
                        <a:t> </a:t>
                      </a:r>
                      <a:r>
                        <a:rPr lang="it-IT" sz="1050" b="0" dirty="0" err="1"/>
                        <a:t>reduction</a:t>
                      </a:r>
                      <a:r>
                        <a:rPr lang="it-IT" sz="1050" b="0" dirty="0"/>
                        <a:t> relative to 2005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2205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it-IT" sz="1200" b="1" dirty="0"/>
                        <a:t>GEOGRAPHIC SCOPE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/>
                        <a:t>EU27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EU27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Norway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Iceland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Liechtenstein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EU28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Norway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Iceland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Liechtenstein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EU28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Norway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Iceland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Liechtenstein</a:t>
                      </a:r>
                    </a:p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/>
                        <a:t>Northern </a:t>
                      </a:r>
                      <a:r>
                        <a:rPr lang="it-IT" sz="1050" b="0" dirty="0" err="1"/>
                        <a:t>Ireland</a:t>
                      </a:r>
                      <a:r>
                        <a:rPr lang="it-IT" sz="1050" b="0" dirty="0"/>
                        <a:t> for </a:t>
                      </a:r>
                      <a:r>
                        <a:rPr lang="it-IT" sz="1050" b="0" dirty="0" err="1"/>
                        <a:t>electricity</a:t>
                      </a:r>
                      <a:r>
                        <a:rPr lang="it-IT" sz="1050" b="0" dirty="0"/>
                        <a:t> generation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2190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it-IT" sz="1200" b="1" dirty="0"/>
                        <a:t>GREENHOUSE GASES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Carbon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dioxide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(CO</a:t>
                      </a:r>
                      <a:r>
                        <a:rPr lang="it-IT" sz="1050" b="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Phase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 plus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Nitrous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oxide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(N2O) via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voluntary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-in by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Member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Phase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 plus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it-IT" sz="1050" b="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Perfluorocarbons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(PFC) from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aluminium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production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Phase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III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8279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it-IT" sz="1200" b="1" dirty="0"/>
                        <a:t>SECTORS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Power generation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installations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Energy-intensive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industries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Phase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 plus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Aviation in EEA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Phase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II plus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Aluminium,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petro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&amp;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other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chemicals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Carbon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capture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 err="1"/>
                        <a:t>Phase</a:t>
                      </a:r>
                      <a:r>
                        <a:rPr lang="it-IT" sz="1050" b="0" dirty="0"/>
                        <a:t> iii plus</a:t>
                      </a:r>
                    </a:p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/>
                        <a:t>Maritime</a:t>
                      </a:r>
                    </a:p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/>
                        <a:t>Buildings/</a:t>
                      </a:r>
                      <a:r>
                        <a:rPr lang="it-IT" sz="1050" b="0" dirty="0" err="1"/>
                        <a:t>transport</a:t>
                      </a:r>
                      <a:endParaRPr lang="it-IT" sz="1050" b="0" dirty="0"/>
                    </a:p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/>
                        <a:t>Enhancement </a:t>
                      </a:r>
                      <a:r>
                        <a:rPr lang="it-IT" sz="1050" b="0" dirty="0" err="1"/>
                        <a:t>aviation</a:t>
                      </a:r>
                      <a:endParaRPr lang="it-IT" sz="105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6180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it-IT" sz="1200" b="1" dirty="0"/>
                        <a:t>CAP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 set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national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level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through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NAP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Sum of NAP =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EU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Emissions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registered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national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registries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/>
                        <a:t>-6,5% </a:t>
                      </a:r>
                      <a:r>
                        <a:rPr lang="it-IT" sz="1050" b="0" dirty="0" err="1"/>
                        <a:t>allowances</a:t>
                      </a:r>
                      <a:r>
                        <a:rPr lang="it-IT" sz="1050" b="0" dirty="0"/>
                        <a:t> </a:t>
                      </a:r>
                      <a:r>
                        <a:rPr lang="it-IT" sz="1050" b="0" dirty="0" err="1"/>
                        <a:t>compared</a:t>
                      </a:r>
                      <a:r>
                        <a:rPr lang="it-IT" sz="1050" b="0" dirty="0"/>
                        <a:t> to </a:t>
                      </a:r>
                      <a:r>
                        <a:rPr lang="it-IT" sz="1050" b="0" dirty="0" err="1"/>
                        <a:t>Phase</a:t>
                      </a:r>
                      <a:r>
                        <a:rPr lang="it-IT" sz="1050" b="0" dirty="0"/>
                        <a:t> I</a:t>
                      </a:r>
                    </a:p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 err="1"/>
                        <a:t>Guidance</a:t>
                      </a:r>
                      <a:r>
                        <a:rPr lang="it-IT" sz="1050" b="0" dirty="0"/>
                        <a:t> on </a:t>
                      </a:r>
                      <a:r>
                        <a:rPr lang="it-IT" sz="1050" b="0" dirty="0" err="1"/>
                        <a:t>how</a:t>
                      </a:r>
                      <a:r>
                        <a:rPr lang="it-IT" sz="1050" b="0" dirty="0"/>
                        <a:t> to </a:t>
                      </a:r>
                      <a:r>
                        <a:rPr lang="it-IT" sz="1050" b="0" dirty="0" err="1"/>
                        <a:t>establish</a:t>
                      </a:r>
                      <a:r>
                        <a:rPr lang="it-IT" sz="1050" b="0" dirty="0"/>
                        <a:t> NAP</a:t>
                      </a:r>
                    </a:p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/>
                        <a:t>Sum of NAP = </a:t>
                      </a:r>
                      <a:r>
                        <a:rPr lang="it-IT" sz="1050" b="0" dirty="0" err="1"/>
                        <a:t>total</a:t>
                      </a:r>
                      <a:r>
                        <a:rPr lang="it-IT" sz="1050" b="0" dirty="0"/>
                        <a:t> EU-wide </a:t>
                      </a:r>
                      <a:r>
                        <a:rPr lang="it-IT" sz="1050" b="0" dirty="0" err="1"/>
                        <a:t>cap</a:t>
                      </a:r>
                      <a:endParaRPr lang="it-IT" sz="1050" b="0" dirty="0"/>
                    </a:p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 err="1"/>
                        <a:t>Emissions</a:t>
                      </a:r>
                      <a:r>
                        <a:rPr lang="it-IT" sz="1050" b="0" dirty="0"/>
                        <a:t> </a:t>
                      </a:r>
                      <a:r>
                        <a:rPr lang="it-IT" sz="1050" b="0" dirty="0" err="1"/>
                        <a:t>registered</a:t>
                      </a:r>
                      <a:r>
                        <a:rPr lang="it-IT" sz="1050" b="0" dirty="0"/>
                        <a:t> in a EU </a:t>
                      </a:r>
                      <a:r>
                        <a:rPr lang="it-IT" sz="1050" b="0" dirty="0" err="1"/>
                        <a:t>registry</a:t>
                      </a:r>
                      <a:endParaRPr lang="it-IT" sz="105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Single EU-wide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replaces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sum of NAP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Linear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annual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reduction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allowances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-1,74%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Single EU-wide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replaces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sum of NAP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Linear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annual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reduction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allowances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-2,2%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it-IT" sz="105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7117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it-IT" sz="1200" b="1" dirty="0"/>
                        <a:t>ALLOWANCE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Allocation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through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NAPs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Free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allocation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nearly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allowances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Penalty for non-compliance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€40/t CO</a:t>
                      </a:r>
                      <a:r>
                        <a:rPr lang="it-IT" sz="1050" b="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Free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allocation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reduced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90% of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Phase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Free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allocation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through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harmonised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NAP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Auctioning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introduced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some countries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Penalty for non-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conpliance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€100/t CO</a:t>
                      </a:r>
                      <a:r>
                        <a:rPr lang="it-IT" sz="1050" b="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Auctioning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free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allowance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allocation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Introduction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a market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stability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reserve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a new market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entrants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reserve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Introduction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international credits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Penalty for non-compliance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€100/t CO</a:t>
                      </a:r>
                      <a:r>
                        <a:rPr lang="it-IT" sz="1050" b="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Increasing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with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inflation</a:t>
                      </a:r>
                      <a:endParaRPr lang="it-IT" sz="105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 err="1"/>
                        <a:t>Strengthened</a:t>
                      </a:r>
                      <a:r>
                        <a:rPr lang="it-IT" sz="1050" b="0" dirty="0"/>
                        <a:t> </a:t>
                      </a:r>
                      <a:r>
                        <a:rPr lang="it-IT" sz="1050" b="0" dirty="0" err="1"/>
                        <a:t>benchmarks</a:t>
                      </a:r>
                      <a:r>
                        <a:rPr lang="it-IT" sz="1050" b="0" dirty="0"/>
                        <a:t> and </a:t>
                      </a:r>
                      <a:r>
                        <a:rPr lang="it-IT" sz="1050" b="0" dirty="0" err="1"/>
                        <a:t>faster</a:t>
                      </a:r>
                      <a:r>
                        <a:rPr lang="it-IT" sz="1050" b="0" dirty="0"/>
                        <a:t> </a:t>
                      </a:r>
                      <a:r>
                        <a:rPr lang="it-IT" sz="1050" b="0" dirty="0" err="1"/>
                        <a:t>phase</a:t>
                      </a:r>
                      <a:r>
                        <a:rPr lang="it-IT" sz="1050" b="0" dirty="0"/>
                        <a:t>-out of free </a:t>
                      </a:r>
                      <a:r>
                        <a:rPr lang="it-IT" sz="1050" b="0" dirty="0" err="1"/>
                        <a:t>allocation</a:t>
                      </a:r>
                      <a:endParaRPr lang="it-IT" sz="1050" b="0" dirty="0"/>
                    </a:p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 err="1"/>
                        <a:t>Strengthened</a:t>
                      </a:r>
                      <a:r>
                        <a:rPr lang="it-IT" sz="1050" b="0" dirty="0"/>
                        <a:t> market </a:t>
                      </a:r>
                      <a:r>
                        <a:rPr lang="it-IT" sz="1050" b="0" dirty="0" err="1"/>
                        <a:t>stability</a:t>
                      </a:r>
                      <a:r>
                        <a:rPr lang="it-IT" sz="1050" b="0" dirty="0"/>
                        <a:t> </a:t>
                      </a:r>
                      <a:r>
                        <a:rPr lang="it-IT" sz="1050" b="0" dirty="0" err="1"/>
                        <a:t>reserve</a:t>
                      </a:r>
                      <a:endParaRPr lang="it-IT" sz="1050" b="0" dirty="0"/>
                    </a:p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/>
                        <a:t>Establishment of an Innovation Fund for </a:t>
                      </a:r>
                      <a:r>
                        <a:rPr lang="it-IT" sz="1050" b="0" dirty="0" err="1"/>
                        <a:t>demonstration</a:t>
                      </a:r>
                      <a:r>
                        <a:rPr lang="it-IT" sz="1050" b="0" dirty="0"/>
                        <a:t> projects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38563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it-IT" sz="1200" b="1" dirty="0"/>
                        <a:t>TRADABLE 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Emission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Allowances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EUAs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Phase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 plus 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Certified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Emission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Reductions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Emission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Reduction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Units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ERUs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05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Phase</a:t>
                      </a:r>
                      <a:r>
                        <a:rPr lang="it-IT" sz="105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8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it-IT" sz="1050" b="0" dirty="0"/>
                        <a:t>End of CDM/</a:t>
                      </a:r>
                      <a:r>
                        <a:rPr lang="it-IT" sz="1050" b="0" dirty="0" err="1"/>
                        <a:t>CERs</a:t>
                      </a:r>
                      <a:endParaRPr lang="it-IT" sz="1050" b="0" dirty="0"/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it-IT" sz="1050" b="0" dirty="0" err="1"/>
                        <a:t>Introduction</a:t>
                      </a:r>
                      <a:r>
                        <a:rPr lang="it-IT" sz="1050" b="0" dirty="0"/>
                        <a:t> of Carbon </a:t>
                      </a:r>
                      <a:r>
                        <a:rPr lang="it-IT" sz="1050" b="0" dirty="0" err="1"/>
                        <a:t>Border</a:t>
                      </a:r>
                      <a:r>
                        <a:rPr lang="it-IT" sz="1050" b="0" dirty="0"/>
                        <a:t> </a:t>
                      </a:r>
                      <a:r>
                        <a:rPr lang="it-IT" sz="1050" b="0" dirty="0" err="1"/>
                        <a:t>Adjustment</a:t>
                      </a:r>
                      <a:r>
                        <a:rPr lang="it-IT" sz="1050" b="0" dirty="0"/>
                        <a:t> </a:t>
                      </a:r>
                      <a:r>
                        <a:rPr lang="it-IT" sz="1050" b="0" dirty="0" err="1"/>
                        <a:t>Mechanism</a:t>
                      </a:r>
                      <a:r>
                        <a:rPr lang="it-IT" sz="1050" b="0" dirty="0"/>
                        <a:t> (CBAM)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593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8382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0586AF6D-1B1D-A888-80C4-4345882B8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92" y="804726"/>
            <a:ext cx="10832508" cy="688976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Extension of the EU ETS to new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sectors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in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Phase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IV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626F3FC-6F9A-AFC2-16F8-A1C63DE90BAA}"/>
              </a:ext>
            </a:extLst>
          </p:cNvPr>
          <p:cNvSpPr txBox="1"/>
          <p:nvPr/>
        </p:nvSpPr>
        <p:spPr>
          <a:xfrm>
            <a:off x="521292" y="1608630"/>
            <a:ext cx="108325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400" b="1" dirty="0"/>
              <a:t>M</a:t>
            </a:r>
            <a:r>
              <a:rPr lang="it-IT" sz="2400" b="1" dirty="0">
                <a:effectLst/>
              </a:rPr>
              <a:t>aritime </a:t>
            </a:r>
            <a:r>
              <a:rPr lang="it-IT" sz="2400" b="1" dirty="0" err="1">
                <a:effectLst/>
              </a:rPr>
              <a:t>transport</a:t>
            </a:r>
            <a:r>
              <a:rPr lang="it-IT" sz="2400" b="1" dirty="0">
                <a:effectLst/>
              </a:rPr>
              <a:t> </a:t>
            </a:r>
            <a:r>
              <a:rPr lang="it-IT" sz="2400" dirty="0" err="1">
                <a:effectLst/>
              </a:rPr>
              <a:t>will</a:t>
            </a:r>
            <a:r>
              <a:rPr lang="it-IT" sz="2400" dirty="0">
                <a:effectLst/>
              </a:rPr>
              <a:t> be </a:t>
            </a:r>
            <a:r>
              <a:rPr lang="it-IT" sz="2400" dirty="0" err="1">
                <a:effectLst/>
              </a:rPr>
              <a:t>included</a:t>
            </a:r>
            <a:r>
              <a:rPr lang="it-IT" sz="2400" dirty="0">
                <a:effectLst/>
              </a:rPr>
              <a:t> in the ETS from 2024, with a 2-year </a:t>
            </a:r>
            <a:r>
              <a:rPr lang="it-IT" sz="2400" dirty="0" err="1">
                <a:effectLst/>
              </a:rPr>
              <a:t>phase</a:t>
            </a:r>
            <a:r>
              <a:rPr lang="it-IT" sz="2400" dirty="0">
                <a:effectLst/>
              </a:rPr>
              <a:t>-in </a:t>
            </a:r>
            <a:r>
              <a:rPr lang="it-IT" sz="2400" dirty="0" err="1">
                <a:effectLst/>
              </a:rPr>
              <a:t>period</a:t>
            </a:r>
            <a:r>
              <a:rPr lang="it-IT" sz="2400" dirty="0">
                <a:effectLst/>
              </a:rPr>
              <a:t>. </a:t>
            </a:r>
            <a:r>
              <a:rPr lang="it-IT" sz="2400" dirty="0"/>
              <a:t>L</a:t>
            </a:r>
            <a:r>
              <a:rPr lang="it-IT" sz="2400" dirty="0">
                <a:effectLst/>
              </a:rPr>
              <a:t>arge vessels of 5,000 </a:t>
            </a:r>
            <a:r>
              <a:rPr lang="it-IT" sz="2400" dirty="0" err="1">
                <a:effectLst/>
              </a:rPr>
              <a:t>gross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tonnage</a:t>
            </a:r>
            <a:r>
              <a:rPr lang="it-IT" sz="2400" dirty="0">
                <a:effectLst/>
              </a:rPr>
              <a:t> and </a:t>
            </a:r>
            <a:r>
              <a:rPr lang="it-IT" sz="2400" dirty="0" err="1">
                <a:effectLst/>
              </a:rPr>
              <a:t>above</a:t>
            </a:r>
            <a:r>
              <a:rPr lang="it-IT" sz="2400" dirty="0">
                <a:effectLst/>
              </a:rPr>
              <a:t> must </a:t>
            </a:r>
            <a:r>
              <a:rPr lang="it-IT" sz="2400" dirty="0" err="1">
                <a:effectLst/>
              </a:rPr>
              <a:t>gradually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surrender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emission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allowances</a:t>
            </a:r>
            <a:r>
              <a:rPr lang="it-IT" sz="2400" dirty="0">
                <a:effectLst/>
              </a:rPr>
              <a:t> (EUA) for an </a:t>
            </a:r>
            <a:r>
              <a:rPr lang="it-IT" sz="2400" dirty="0" err="1">
                <a:effectLst/>
              </a:rPr>
              <a:t>increasing</a:t>
            </a:r>
            <a:r>
              <a:rPr lang="it-IT" sz="2400" dirty="0">
                <a:effectLst/>
              </a:rPr>
              <a:t> share of </a:t>
            </a:r>
            <a:r>
              <a:rPr lang="it-IT" sz="2400" dirty="0" err="1">
                <a:effectLst/>
              </a:rPr>
              <a:t>their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emissions</a:t>
            </a:r>
            <a:r>
              <a:rPr lang="it-IT" sz="2400" dirty="0">
                <a:effectLst/>
              </a:rPr>
              <a:t>: 40% in 2024, 70% in 2025 and 100% in 2026. The </a:t>
            </a:r>
            <a:r>
              <a:rPr lang="it-IT" sz="2400" dirty="0" err="1">
                <a:effectLst/>
              </a:rPr>
              <a:t>inclusion</a:t>
            </a:r>
            <a:r>
              <a:rPr lang="it-IT" sz="2400" dirty="0">
                <a:effectLst/>
              </a:rPr>
              <a:t> of </a:t>
            </a:r>
            <a:r>
              <a:rPr lang="it-IT" sz="2400" dirty="0" err="1">
                <a:effectLst/>
              </a:rPr>
              <a:t>smaller</a:t>
            </a:r>
            <a:r>
              <a:rPr lang="it-IT" sz="2400" dirty="0">
                <a:effectLst/>
              </a:rPr>
              <a:t> vessels and non-CO</a:t>
            </a:r>
            <a:r>
              <a:rPr lang="it-IT" sz="2400" baseline="-25000" dirty="0">
                <a:effectLst/>
              </a:rPr>
              <a:t>2</a:t>
            </a:r>
            <a:r>
              <a:rPr lang="it-IT" sz="2400" dirty="0">
                <a:effectLst/>
              </a:rPr>
              <a:t>-emissions </a:t>
            </a:r>
            <a:r>
              <a:rPr lang="it-IT" sz="2400" dirty="0" err="1">
                <a:effectLst/>
              </a:rPr>
              <a:t>such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as</a:t>
            </a:r>
            <a:r>
              <a:rPr lang="it-IT" sz="2400" dirty="0">
                <a:effectLst/>
              </a:rPr>
              <a:t> CH</a:t>
            </a:r>
            <a:r>
              <a:rPr lang="it-IT" sz="2400" baseline="-25000" dirty="0">
                <a:effectLst/>
              </a:rPr>
              <a:t>4</a:t>
            </a:r>
            <a:r>
              <a:rPr lang="it-IT" sz="2400" dirty="0">
                <a:effectLst/>
              </a:rPr>
              <a:t> and N</a:t>
            </a:r>
            <a:r>
              <a:rPr lang="it-IT" sz="2400" baseline="-25000" dirty="0">
                <a:effectLst/>
              </a:rPr>
              <a:t>2</a:t>
            </a:r>
            <a:r>
              <a:rPr lang="it-IT" sz="2400" dirty="0">
                <a:effectLst/>
              </a:rPr>
              <a:t>O </a:t>
            </a:r>
            <a:r>
              <a:rPr lang="it-IT" sz="2400" dirty="0" err="1">
                <a:effectLst/>
              </a:rPr>
              <a:t>will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likely</a:t>
            </a:r>
            <a:r>
              <a:rPr lang="it-IT" sz="2400" dirty="0">
                <a:effectLst/>
              </a:rPr>
              <a:t> start from 2026 </a:t>
            </a:r>
            <a:r>
              <a:rPr lang="it-IT" sz="2400" dirty="0" err="1">
                <a:effectLst/>
              </a:rPr>
              <a:t>onwards</a:t>
            </a:r>
            <a:r>
              <a:rPr lang="it-IT" sz="2400" dirty="0">
                <a:effectLst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400" dirty="0">
                <a:effectLst/>
              </a:rPr>
              <a:t>The Commission </a:t>
            </a:r>
            <a:r>
              <a:rPr lang="it-IT" sz="2400" dirty="0" err="1">
                <a:effectLst/>
              </a:rPr>
              <a:t>will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assess</a:t>
            </a:r>
            <a:r>
              <a:rPr lang="it-IT" sz="2400" dirty="0">
                <a:effectLst/>
              </a:rPr>
              <a:t> a </a:t>
            </a:r>
            <a:r>
              <a:rPr lang="it-IT" sz="2400" dirty="0" err="1">
                <a:effectLst/>
              </a:rPr>
              <a:t>possible</a:t>
            </a:r>
            <a:r>
              <a:rPr lang="it-IT" sz="2400" dirty="0">
                <a:effectLst/>
              </a:rPr>
              <a:t> extension to </a:t>
            </a:r>
            <a:r>
              <a:rPr lang="it-IT" sz="2400" b="1" dirty="0" err="1">
                <a:effectLst/>
              </a:rPr>
              <a:t>municipal</a:t>
            </a:r>
            <a:r>
              <a:rPr lang="it-IT" sz="2400" b="1" dirty="0">
                <a:effectLst/>
              </a:rPr>
              <a:t> </a:t>
            </a:r>
            <a:r>
              <a:rPr lang="it-IT" sz="2400" b="1" dirty="0" err="1">
                <a:effectLst/>
              </a:rPr>
              <a:t>waste</a:t>
            </a:r>
            <a:r>
              <a:rPr lang="it-IT" sz="2400" b="1" dirty="0">
                <a:effectLst/>
              </a:rPr>
              <a:t> </a:t>
            </a:r>
            <a:r>
              <a:rPr lang="it-IT" sz="2400" b="1" dirty="0" err="1">
                <a:effectLst/>
              </a:rPr>
              <a:t>incineration</a:t>
            </a:r>
            <a:r>
              <a:rPr lang="it-IT" sz="2400" dirty="0">
                <a:effectLst/>
              </a:rPr>
              <a:t> from 2028.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400" dirty="0" err="1">
                <a:effectLst/>
              </a:rPr>
              <a:t>As</a:t>
            </a:r>
            <a:r>
              <a:rPr lang="it-IT" sz="2400" dirty="0">
                <a:effectLst/>
              </a:rPr>
              <a:t> part of the 2023 </a:t>
            </a:r>
            <a:r>
              <a:rPr lang="it-IT" sz="2400" dirty="0" err="1">
                <a:effectLst/>
              </a:rPr>
              <a:t>revisions</a:t>
            </a:r>
            <a:r>
              <a:rPr lang="it-IT" sz="2400" dirty="0">
                <a:effectLst/>
              </a:rPr>
              <a:t> of the ETS Directive, a new </a:t>
            </a:r>
            <a:r>
              <a:rPr lang="it-IT" sz="2400" dirty="0" err="1">
                <a:effectLst/>
              </a:rPr>
              <a:t>emissions</a:t>
            </a:r>
            <a:r>
              <a:rPr lang="it-IT" sz="2400" dirty="0">
                <a:effectLst/>
              </a:rPr>
              <a:t> trading system </a:t>
            </a:r>
            <a:r>
              <a:rPr lang="it-IT" sz="2400" dirty="0" err="1">
                <a:effectLst/>
              </a:rPr>
              <a:t>named</a:t>
            </a:r>
            <a:r>
              <a:rPr lang="it-IT" sz="2400" dirty="0">
                <a:effectLst/>
              </a:rPr>
              <a:t> </a:t>
            </a:r>
            <a:r>
              <a:rPr lang="it-IT" sz="2400" b="1" dirty="0">
                <a:effectLst/>
              </a:rPr>
              <a:t>ETS 2</a:t>
            </a:r>
            <a:r>
              <a:rPr lang="it-IT" sz="2400" dirty="0">
                <a:effectLst/>
              </a:rPr>
              <a:t> </a:t>
            </a:r>
            <a:r>
              <a:rPr lang="it-IT" sz="2400" dirty="0" err="1"/>
              <a:t>has</a:t>
            </a:r>
            <a:r>
              <a:rPr lang="it-IT" sz="2400" dirty="0"/>
              <a:t> </a:t>
            </a:r>
            <a:r>
              <a:rPr lang="it-IT" sz="2400" dirty="0" err="1"/>
              <a:t>been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created</a:t>
            </a:r>
            <a:r>
              <a:rPr lang="it-IT" sz="2400" dirty="0">
                <a:effectLst/>
              </a:rPr>
              <a:t>, separate from the </a:t>
            </a:r>
            <a:r>
              <a:rPr lang="it-IT" sz="2400" dirty="0" err="1">
                <a:effectLst/>
              </a:rPr>
              <a:t>existing</a:t>
            </a:r>
            <a:r>
              <a:rPr lang="it-IT" sz="2400" dirty="0">
                <a:effectLst/>
              </a:rPr>
              <a:t> EU ETS. </a:t>
            </a:r>
            <a:r>
              <a:rPr lang="it-IT" sz="2400" dirty="0" err="1">
                <a:effectLst/>
              </a:rPr>
              <a:t>This</a:t>
            </a:r>
            <a:r>
              <a:rPr lang="it-IT" sz="2400" dirty="0">
                <a:effectLst/>
              </a:rPr>
              <a:t> new system </a:t>
            </a:r>
            <a:r>
              <a:rPr lang="it-IT" sz="2400" dirty="0" err="1">
                <a:effectLst/>
              </a:rPr>
              <a:t>will</a:t>
            </a:r>
            <a:r>
              <a:rPr lang="it-IT" sz="2400" dirty="0">
                <a:effectLst/>
              </a:rPr>
              <a:t> start in 2027; </a:t>
            </a:r>
            <a:r>
              <a:rPr lang="it-IT" sz="2400" dirty="0" err="1">
                <a:effectLst/>
              </a:rPr>
              <a:t>it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will</a:t>
            </a:r>
            <a:r>
              <a:rPr lang="it-IT" sz="2400" dirty="0">
                <a:effectLst/>
              </a:rPr>
              <a:t> cover and </a:t>
            </a:r>
            <a:r>
              <a:rPr lang="it-IT" sz="2400" dirty="0" err="1">
                <a:effectLst/>
              </a:rPr>
              <a:t>address</a:t>
            </a:r>
            <a:r>
              <a:rPr lang="it-IT" sz="2400" dirty="0">
                <a:effectLst/>
              </a:rPr>
              <a:t> the CO</a:t>
            </a:r>
            <a:r>
              <a:rPr lang="it-IT" sz="2400" baseline="-25000" dirty="0">
                <a:effectLst/>
              </a:rPr>
              <a:t>2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emissions</a:t>
            </a:r>
            <a:r>
              <a:rPr lang="it-IT" sz="2400" dirty="0">
                <a:effectLst/>
              </a:rPr>
              <a:t> from </a:t>
            </a:r>
            <a:r>
              <a:rPr lang="it-IT" sz="2400" dirty="0" err="1">
                <a:effectLst/>
              </a:rPr>
              <a:t>fuel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combustion</a:t>
            </a:r>
            <a:r>
              <a:rPr lang="it-IT" sz="2400" dirty="0">
                <a:effectLst/>
              </a:rPr>
              <a:t> in </a:t>
            </a:r>
            <a:r>
              <a:rPr lang="it-IT" sz="2400" b="1" dirty="0">
                <a:effectLst/>
              </a:rPr>
              <a:t>buildings, road </a:t>
            </a:r>
            <a:r>
              <a:rPr lang="it-IT" sz="2400" b="1" dirty="0" err="1">
                <a:effectLst/>
              </a:rPr>
              <a:t>transport</a:t>
            </a:r>
            <a:r>
              <a:rPr lang="it-IT" sz="2400" b="1" dirty="0">
                <a:effectLst/>
              </a:rPr>
              <a:t> and </a:t>
            </a:r>
            <a:r>
              <a:rPr lang="it-IT" sz="2400" b="1" dirty="0" err="1">
                <a:effectLst/>
              </a:rPr>
              <a:t>additional</a:t>
            </a:r>
            <a:r>
              <a:rPr lang="it-IT" sz="2400" b="1" dirty="0">
                <a:effectLst/>
              </a:rPr>
              <a:t> </a:t>
            </a:r>
            <a:r>
              <a:rPr lang="it-IT" sz="2400" b="1" dirty="0" err="1">
                <a:effectLst/>
              </a:rPr>
              <a:t>sect</a:t>
            </a:r>
            <a:r>
              <a:rPr lang="it-IT" sz="2400" dirty="0" err="1">
                <a:effectLst/>
              </a:rPr>
              <a:t>ors</a:t>
            </a:r>
            <a:r>
              <a:rPr lang="it-IT" sz="2400" dirty="0">
                <a:effectLst/>
              </a:rPr>
              <a:t> (</a:t>
            </a:r>
            <a:r>
              <a:rPr lang="it-IT" sz="2400" dirty="0" err="1">
                <a:effectLst/>
              </a:rPr>
              <a:t>mainly</a:t>
            </a:r>
            <a:r>
              <a:rPr lang="it-IT" sz="2400" dirty="0">
                <a:effectLst/>
              </a:rPr>
              <a:t> small </a:t>
            </a:r>
            <a:r>
              <a:rPr lang="it-IT" sz="2400" dirty="0" err="1">
                <a:effectLst/>
              </a:rPr>
              <a:t>industry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not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covered</a:t>
            </a:r>
            <a:r>
              <a:rPr lang="it-IT" sz="2400" dirty="0">
                <a:effectLst/>
              </a:rPr>
              <a:t> by the </a:t>
            </a:r>
            <a:r>
              <a:rPr lang="it-IT" sz="2400" dirty="0" err="1">
                <a:effectLst/>
              </a:rPr>
              <a:t>existing</a:t>
            </a:r>
            <a:r>
              <a:rPr lang="it-IT" sz="2400" dirty="0">
                <a:effectLst/>
              </a:rPr>
              <a:t> EU ETS).</a:t>
            </a:r>
          </a:p>
        </p:txBody>
      </p:sp>
    </p:spTree>
    <p:extLst>
      <p:ext uri="{BB962C8B-B14F-4D97-AF65-F5344CB8AC3E}">
        <p14:creationId xmlns:p14="http://schemas.microsoft.com/office/powerpoint/2010/main" val="3732273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11F2724-D2FB-D973-0F50-8C7D0963A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2369"/>
            <a:ext cx="10515600" cy="684094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Monitoring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emissions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BE485B2-12A4-AB34-4C5C-D3124E9F677B}"/>
              </a:ext>
            </a:extLst>
          </p:cNvPr>
          <p:cNvSpPr txBox="1"/>
          <p:nvPr/>
        </p:nvSpPr>
        <p:spPr>
          <a:xfrm>
            <a:off x="838200" y="2084963"/>
            <a:ext cx="10515600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Monitoring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refers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to the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process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of </a:t>
            </a:r>
            <a:r>
              <a:rPr lang="it-IT" sz="3200" b="1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collecting</a:t>
            </a:r>
            <a:r>
              <a:rPr lang="it-IT" sz="3200" b="1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the data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necessary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to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quantify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emissions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. </a:t>
            </a: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The ETS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regulator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should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define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the </a:t>
            </a:r>
            <a:r>
              <a:rPr lang="it-IT" sz="3200" b="1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specific</a:t>
            </a:r>
            <a:r>
              <a:rPr lang="it-IT" sz="3200" b="1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monitoring </a:t>
            </a:r>
            <a:r>
              <a:rPr lang="it-IT" sz="3200" b="1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requirements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for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all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emission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sources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included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in the scope of the system. </a:t>
            </a:r>
            <a:endParaRPr lang="it-IT" sz="3200" dirty="0"/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it-IT" sz="3200" b="1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Monitoring guidelines 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must be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available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for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each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sector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covered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by the ETS.</a:t>
            </a:r>
          </a:p>
        </p:txBody>
      </p:sp>
    </p:spTree>
    <p:extLst>
      <p:ext uri="{BB962C8B-B14F-4D97-AF65-F5344CB8AC3E}">
        <p14:creationId xmlns:p14="http://schemas.microsoft.com/office/powerpoint/2010/main" val="853265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0586AF6D-1B1D-A888-80C4-4345882B8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92" y="804726"/>
            <a:ext cx="10832508" cy="688976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Content of a monitoring plan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626F3FC-6F9A-AFC2-16F8-A1C63DE90BAA}"/>
              </a:ext>
            </a:extLst>
          </p:cNvPr>
          <p:cNvSpPr txBox="1"/>
          <p:nvPr/>
        </p:nvSpPr>
        <p:spPr>
          <a:xfrm>
            <a:off x="521292" y="1400811"/>
            <a:ext cx="108325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effectLst/>
              </a:rPr>
              <a:t>The EU ETS </a:t>
            </a:r>
            <a:r>
              <a:rPr lang="it-IT" sz="2000" dirty="0" err="1">
                <a:effectLst/>
              </a:rPr>
              <a:t>requires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installations</a:t>
            </a:r>
            <a:r>
              <a:rPr lang="it-IT" sz="2000" dirty="0">
                <a:effectLst/>
              </a:rPr>
              <a:t> to </a:t>
            </a:r>
            <a:r>
              <a:rPr lang="it-IT" sz="2000" dirty="0" err="1">
                <a:effectLst/>
              </a:rPr>
              <a:t>have</a:t>
            </a:r>
            <a:r>
              <a:rPr lang="it-IT" sz="2000" dirty="0">
                <a:effectLst/>
              </a:rPr>
              <a:t> a </a:t>
            </a:r>
            <a:r>
              <a:rPr lang="it-IT" sz="2000" b="1" dirty="0">
                <a:effectLst/>
              </a:rPr>
              <a:t>monitoring plan</a:t>
            </a:r>
            <a:r>
              <a:rPr lang="it-IT" sz="2000" dirty="0">
                <a:effectLst/>
              </a:rPr>
              <a:t>. </a:t>
            </a:r>
            <a:r>
              <a:rPr lang="it-IT" sz="2000" dirty="0" err="1">
                <a:effectLst/>
              </a:rPr>
              <a:t>This</a:t>
            </a:r>
            <a:r>
              <a:rPr lang="it-IT" sz="2000" dirty="0">
                <a:effectLst/>
              </a:rPr>
              <a:t> plan </a:t>
            </a:r>
            <a:r>
              <a:rPr lang="it-IT" sz="2000" dirty="0" err="1">
                <a:effectLst/>
              </a:rPr>
              <a:t>outlines</a:t>
            </a:r>
            <a:r>
              <a:rPr lang="it-IT" sz="2000" dirty="0">
                <a:effectLst/>
              </a:rPr>
              <a:t> the steps the </a:t>
            </a:r>
            <a:r>
              <a:rPr lang="it-IT" sz="2000" dirty="0" err="1">
                <a:effectLst/>
              </a:rPr>
              <a:t>installation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will</a:t>
            </a:r>
            <a:r>
              <a:rPr lang="it-IT" sz="2000" dirty="0">
                <a:effectLst/>
              </a:rPr>
              <a:t> take to monitor </a:t>
            </a:r>
            <a:r>
              <a:rPr lang="it-IT" sz="2000" dirty="0" err="1">
                <a:effectLst/>
              </a:rPr>
              <a:t>its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emissions</a:t>
            </a:r>
            <a:r>
              <a:rPr lang="it-IT" sz="2000" dirty="0">
                <a:effectLst/>
              </a:rPr>
              <a:t>, </a:t>
            </a:r>
            <a:r>
              <a:rPr lang="it-IT" sz="2000" dirty="0" err="1">
                <a:effectLst/>
              </a:rPr>
              <a:t>including</a:t>
            </a:r>
            <a:r>
              <a:rPr lang="it-IT" sz="2000" dirty="0">
                <a:effectLst/>
              </a:rPr>
              <a:t> the site- or company-</a:t>
            </a:r>
            <a:r>
              <a:rPr lang="it-IT" sz="2000" dirty="0" err="1">
                <a:effectLst/>
              </a:rPr>
              <a:t>specific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methodologies</a:t>
            </a:r>
            <a:r>
              <a:rPr lang="it-IT" sz="2000" dirty="0">
                <a:effectLst/>
              </a:rPr>
              <a:t> for </a:t>
            </a:r>
            <a:r>
              <a:rPr lang="it-IT" sz="2000" dirty="0" err="1">
                <a:effectLst/>
              </a:rPr>
              <a:t>measuring</a:t>
            </a:r>
            <a:r>
              <a:rPr lang="it-IT" sz="2000" dirty="0">
                <a:effectLst/>
              </a:rPr>
              <a:t>, </a:t>
            </a:r>
            <a:r>
              <a:rPr lang="it-IT" sz="2000" dirty="0" err="1">
                <a:effectLst/>
              </a:rPr>
              <a:t>calculating</a:t>
            </a:r>
            <a:r>
              <a:rPr lang="it-IT" sz="2000" dirty="0">
                <a:effectLst/>
              </a:rPr>
              <a:t>, and reporting data, and are </a:t>
            </a:r>
            <a:r>
              <a:rPr lang="it-IT" sz="2000" dirty="0" err="1">
                <a:effectLst/>
              </a:rPr>
              <a:t>subject</a:t>
            </a:r>
            <a:r>
              <a:rPr lang="it-IT" sz="2000" dirty="0">
                <a:effectLst/>
              </a:rPr>
              <a:t> to </a:t>
            </a:r>
            <a:r>
              <a:rPr lang="it-IT" sz="2000" dirty="0" err="1">
                <a:effectLst/>
              </a:rPr>
              <a:t>approval</a:t>
            </a:r>
            <a:r>
              <a:rPr lang="it-IT" sz="2000" dirty="0">
                <a:effectLst/>
              </a:rPr>
              <a:t> by the </a:t>
            </a:r>
            <a:r>
              <a:rPr lang="it-IT" sz="2000" dirty="0" err="1">
                <a:effectLst/>
              </a:rPr>
              <a:t>regulatory</a:t>
            </a:r>
            <a:r>
              <a:rPr lang="it-IT" sz="2000" dirty="0">
                <a:effectLst/>
              </a:rPr>
              <a:t> authority. </a:t>
            </a:r>
          </a:p>
          <a:p>
            <a:r>
              <a:rPr lang="it-IT" sz="2000" dirty="0"/>
              <a:t>The monitoring plan of an </a:t>
            </a:r>
            <a:r>
              <a:rPr lang="it-IT" sz="2000" dirty="0" err="1"/>
              <a:t>installation</a:t>
            </a:r>
            <a:r>
              <a:rPr lang="it-IT" sz="2000" dirty="0"/>
              <a:t> </a:t>
            </a:r>
            <a:r>
              <a:rPr lang="it-IT" sz="2000" dirty="0" err="1"/>
              <a:t>usually</a:t>
            </a:r>
            <a:r>
              <a:rPr lang="it-IT" sz="2000" dirty="0"/>
              <a:t> </a:t>
            </a:r>
            <a:r>
              <a:rPr lang="it-IT" sz="2000" dirty="0" err="1"/>
              <a:t>includes</a:t>
            </a:r>
            <a:r>
              <a:rPr lang="it-IT" sz="2000" dirty="0"/>
              <a:t> </a:t>
            </a:r>
            <a:r>
              <a:rPr lang="it-IT" sz="2000" dirty="0" err="1"/>
              <a:t>factors</a:t>
            </a:r>
            <a:r>
              <a:rPr lang="it-IT" sz="2000" dirty="0"/>
              <a:t> </a:t>
            </a:r>
            <a:r>
              <a:rPr lang="it-IT" sz="2000" dirty="0" err="1"/>
              <a:t>such</a:t>
            </a:r>
            <a:r>
              <a:rPr lang="it-IT" sz="2000" dirty="0"/>
              <a:t> </a:t>
            </a:r>
            <a:r>
              <a:rPr lang="it-IT" sz="2000" dirty="0" err="1"/>
              <a:t>as</a:t>
            </a:r>
            <a:r>
              <a:rPr lang="it-IT" sz="2000" dirty="0"/>
              <a:t> the following;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21C5EBB-799B-66C5-829F-D16F37144E13}"/>
              </a:ext>
            </a:extLst>
          </p:cNvPr>
          <p:cNvSpPr txBox="1"/>
          <p:nvPr/>
        </p:nvSpPr>
        <p:spPr>
          <a:xfrm>
            <a:off x="655627" y="5136346"/>
            <a:ext cx="107155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In the EU,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each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installation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classified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within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1" i="0" u="none" strike="noStrike" dirty="0" err="1">
                <a:effectLst/>
              </a:rPr>
              <a:t>three</a:t>
            </a:r>
            <a:r>
              <a:rPr lang="it-IT" sz="2000" b="1" i="0" u="none" strike="noStrike" dirty="0">
                <a:effectLst/>
              </a:rPr>
              <a:t> </a:t>
            </a:r>
            <a:r>
              <a:rPr lang="it-IT" sz="2000" b="1" i="0" u="none" strike="noStrike" dirty="0" err="1">
                <a:effectLst/>
              </a:rPr>
              <a:t>categories</a:t>
            </a:r>
            <a:r>
              <a:rPr lang="it-IT" sz="2000" b="1" i="0" u="none" strike="noStrike" dirty="0">
                <a:effectLst/>
              </a:rPr>
              <a:t> 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according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to the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annual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volume of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. The source streams can be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classified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: </a:t>
            </a:r>
            <a:r>
              <a:rPr lang="it-IT" sz="2000" b="1" i="0" u="none" strike="noStrike" dirty="0"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minor source, de-minimis</a:t>
            </a:r>
            <a:r>
              <a:rPr lang="it-IT" sz="2000" b="0" i="0" u="none" strike="noStrike" dirty="0">
                <a:effectLst/>
              </a:rPr>
              <a:t> 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or </a:t>
            </a:r>
            <a:r>
              <a:rPr lang="it-IT" sz="2000" b="1" i="0" u="none" strike="noStrike" dirty="0"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major source</a:t>
            </a:r>
            <a:r>
              <a:rPr lang="it-IT" sz="2000" b="0" i="0" u="none" strike="noStrike" dirty="0">
                <a:solidFill>
                  <a:schemeClr val="accent1">
                    <a:lumMod val="75000"/>
                  </a:schemeClr>
                </a:solidFill>
                <a:effectLst/>
              </a:rPr>
              <a:t> 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streams.</a:t>
            </a:r>
            <a:endParaRPr lang="it-IT" sz="2000" dirty="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E3983C5F-714E-F7B0-77B2-9E47DCC171F8}"/>
              </a:ext>
            </a:extLst>
          </p:cNvPr>
          <p:cNvSpPr/>
          <p:nvPr/>
        </p:nvSpPr>
        <p:spPr>
          <a:xfrm>
            <a:off x="612085" y="2769342"/>
            <a:ext cx="10741715" cy="3795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>
                <a:solidFill>
                  <a:schemeClr val="tx1"/>
                </a:solidFill>
              </a:rPr>
              <a:t>General information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F973D60-AB92-377E-BC2B-3590B58F6478}"/>
              </a:ext>
            </a:extLst>
          </p:cNvPr>
          <p:cNvSpPr/>
          <p:nvPr/>
        </p:nvSpPr>
        <p:spPr>
          <a:xfrm>
            <a:off x="612085" y="4631422"/>
            <a:ext cx="10771671" cy="4638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b="1" dirty="0" err="1">
                <a:solidFill>
                  <a:schemeClr val="tx1"/>
                </a:solidFill>
              </a:rPr>
              <a:t>Categorisation</a:t>
            </a:r>
            <a:endParaRPr lang="it-IT" sz="2400" b="1" dirty="0">
              <a:solidFill>
                <a:schemeClr val="tx1"/>
              </a:solidFill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5329490-1E10-254E-CF37-FBAC7BE79138}"/>
              </a:ext>
            </a:extLst>
          </p:cNvPr>
          <p:cNvSpPr txBox="1"/>
          <p:nvPr/>
        </p:nvSpPr>
        <p:spPr>
          <a:xfrm>
            <a:off x="612085" y="3201082"/>
            <a:ext cx="107155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description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activities to be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monitored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, list of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sources and source streams;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description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procedures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for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assigning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monitoring and reporting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responsibilities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, for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managing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responsible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personnel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;</a:t>
            </a:r>
          </a:p>
          <a:p>
            <a:pPr marL="342900" indent="-342900" algn="l" fontAlgn="base">
              <a:buFont typeface="Arial" panose="020B0604020202020204" pitchFamily="34" charset="0"/>
              <a:buChar char="•"/>
            </a:pP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description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the procedure for regular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evaluation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the monitoring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plan’s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appropriateness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20401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D66BADE-686E-434C-FA56-66F472726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70" y="862060"/>
            <a:ext cx="10944389" cy="1266266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Monitoring in an ETS</a:t>
            </a:r>
            <a:br>
              <a:rPr lang="it-IT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Calculation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vs.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Measurement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F0E20F5-ADD5-06B8-84C2-EB4719E8714C}"/>
              </a:ext>
            </a:extLst>
          </p:cNvPr>
          <p:cNvSpPr txBox="1"/>
          <p:nvPr/>
        </p:nvSpPr>
        <p:spPr>
          <a:xfrm>
            <a:off x="677333" y="2216736"/>
            <a:ext cx="10726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Here are the </a:t>
            </a:r>
            <a:r>
              <a:rPr lang="it-IT" sz="2400" dirty="0" err="1"/>
              <a:t>differences</a:t>
            </a:r>
            <a:r>
              <a:rPr lang="it-IT" sz="2400" dirty="0"/>
              <a:t> </a:t>
            </a:r>
            <a:r>
              <a:rPr lang="it-IT" sz="2400" dirty="0" err="1"/>
              <a:t>between</a:t>
            </a:r>
            <a:r>
              <a:rPr lang="it-IT" sz="2400" dirty="0"/>
              <a:t> the </a:t>
            </a:r>
            <a:r>
              <a:rPr lang="it-IT" sz="2400" dirty="0" err="1"/>
              <a:t>calculation</a:t>
            </a:r>
            <a:r>
              <a:rPr lang="it-IT" sz="2400" dirty="0"/>
              <a:t> and the </a:t>
            </a:r>
            <a:r>
              <a:rPr lang="it-IT" sz="2400" dirty="0" err="1"/>
              <a:t>measurement</a:t>
            </a:r>
            <a:r>
              <a:rPr lang="it-IT" sz="2400" dirty="0"/>
              <a:t> </a:t>
            </a:r>
            <a:r>
              <a:rPr lang="it-IT" sz="2400" dirty="0" err="1"/>
              <a:t>approaches</a:t>
            </a:r>
            <a:r>
              <a:rPr lang="it-IT" sz="2400" dirty="0"/>
              <a:t>: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F1229DB-70AE-EE5C-71A3-81DF2919C6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1293" y="2868409"/>
            <a:ext cx="11041166" cy="334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217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6E61A1E-26F8-90DD-C853-12EABD247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70" y="801807"/>
            <a:ext cx="10944389" cy="823794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Monitoring in an ETS –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Calculation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approach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7004836-17F5-58A1-660C-9B74287998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6298" y="1704808"/>
            <a:ext cx="5146162" cy="2360083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AA660354-269C-4FA7-6BC0-AD9359CB2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92" y="3682996"/>
            <a:ext cx="5760976" cy="2496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BEFDFAD-5B0A-A470-66E8-D6A342544B64}"/>
              </a:ext>
            </a:extLst>
          </p:cNvPr>
          <p:cNvSpPr txBox="1"/>
          <p:nvPr/>
        </p:nvSpPr>
        <p:spPr>
          <a:xfrm>
            <a:off x="618071" y="1720850"/>
            <a:ext cx="5477929" cy="1695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5000"/>
              </a:lnSpc>
            </a:pP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The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typical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estimation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methodology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for GHG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based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on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multiplying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 </a:t>
            </a:r>
            <a:r>
              <a:rPr lang="it-IT" sz="2000" b="1" i="0" u="none" strike="noStrike" dirty="0">
                <a:solidFill>
                  <a:srgbClr val="008000"/>
                </a:solidFill>
                <a:effectLst/>
                <a:hlinkClick r:id="rId9"/>
              </a:rPr>
              <a:t>activity data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 by an </a:t>
            </a:r>
            <a:r>
              <a:rPr lang="it-IT" sz="2000" b="1" i="0" u="none" strike="noStrike" dirty="0">
                <a:solidFill>
                  <a:srgbClr val="008000"/>
                </a:solidFill>
                <a:effectLst/>
                <a:hlinkClick r:id="rId9"/>
              </a:rPr>
              <a:t>emission factor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. Some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methods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also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include an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oxidation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factor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(for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combustion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) or a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conversion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factor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(for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process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).</a:t>
            </a:r>
            <a:endParaRPr lang="it-IT" sz="20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B9FB482-239C-E58B-5718-171AF6B567A4}"/>
              </a:ext>
            </a:extLst>
          </p:cNvPr>
          <p:cNvSpPr txBox="1"/>
          <p:nvPr/>
        </p:nvSpPr>
        <p:spPr>
          <a:xfrm>
            <a:off x="6416298" y="4169047"/>
            <a:ext cx="5760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0" i="0" u="none" strike="noStrike" dirty="0">
                <a:effectLst/>
                <a:latin typeface="Helvetica Neue" panose="02000503000000020004" pitchFamily="2" charset="0"/>
                <a:hlinkClick r:id="rId10"/>
              </a:rPr>
              <a:t>Source:</a:t>
            </a:r>
            <a:br>
              <a:rPr lang="it-IT" b="0" i="0" u="none" strike="noStrike" dirty="0">
                <a:effectLst/>
                <a:latin typeface="Helvetica Neue" panose="02000503000000020004" pitchFamily="2" charset="0"/>
                <a:hlinkClick r:id="rId10"/>
              </a:rPr>
            </a:br>
            <a:r>
              <a:rPr lang="it-IT" b="0" i="0" u="none" strike="noStrike" dirty="0">
                <a:effectLst/>
                <a:latin typeface="Helvetica Neue" panose="02000503000000020004" pitchFamily="2" charset="0"/>
                <a:hlinkClick r:id="rId10"/>
              </a:rPr>
              <a:t>http://ec.europa.eu/clima/policies/ets/monitoring/docs</a:t>
            </a:r>
            <a:br>
              <a:rPr lang="it-IT" b="0" i="0" u="none" strike="noStrike" dirty="0">
                <a:effectLst/>
                <a:latin typeface="Helvetica Neue" panose="02000503000000020004" pitchFamily="2" charset="0"/>
                <a:hlinkClick r:id="rId10"/>
              </a:rPr>
            </a:br>
            <a:r>
              <a:rPr lang="it-IT" b="0" i="0" u="none" strike="noStrike" dirty="0">
                <a:effectLst/>
                <a:latin typeface="Helvetica Neue" panose="02000503000000020004" pitchFamily="2" charset="0"/>
                <a:hlinkClick r:id="rId10"/>
              </a:rPr>
              <a:t>/gd1_guidance_installations_en.pdf</a:t>
            </a:r>
            <a:endParaRPr lang="it-IT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0A2ED861-B680-ED3E-4FB9-DE166186128F}"/>
              </a:ext>
            </a:extLst>
          </p:cNvPr>
          <p:cNvSpPr txBox="1"/>
          <p:nvPr/>
        </p:nvSpPr>
        <p:spPr>
          <a:xfrm>
            <a:off x="6478293" y="5238429"/>
            <a:ext cx="5130423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i="0" u="none" strike="noStrike" dirty="0">
                <a:solidFill>
                  <a:srgbClr val="3E3E3E"/>
                </a:solidFill>
                <a:effectLst/>
                <a:latin typeface="Helvetica Neue" panose="02000503000000020004" pitchFamily="2" charset="0"/>
              </a:rPr>
              <a:t>Note:</a:t>
            </a:r>
            <a:r>
              <a:rPr lang="it-IT" b="0" i="0" u="none" strike="noStrike" dirty="0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 The </a:t>
            </a:r>
            <a:r>
              <a:rPr lang="it-IT" b="0" i="0" u="none" strike="noStrike" dirty="0" err="1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oxidation</a:t>
            </a:r>
            <a:r>
              <a:rPr lang="it-IT" b="0" i="0" u="none" strike="noStrike" dirty="0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it-IT" b="0" i="0" u="none" strike="noStrike" dirty="0" err="1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factor</a:t>
            </a:r>
            <a:r>
              <a:rPr lang="it-IT" b="0" i="0" u="none" strike="noStrike" dirty="0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 and </a:t>
            </a:r>
            <a:r>
              <a:rPr lang="it-IT" b="0" i="0" u="none" strike="noStrike" dirty="0" err="1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conversion</a:t>
            </a:r>
            <a:r>
              <a:rPr lang="it-IT" b="0" i="0" u="none" strike="noStrike" dirty="0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it-IT" b="0" i="0" u="none" strike="noStrike" dirty="0" err="1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factor</a:t>
            </a:r>
            <a:r>
              <a:rPr lang="it-IT" b="0" i="0" u="none" strike="noStrike" dirty="0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 are </a:t>
            </a:r>
            <a:r>
              <a:rPr lang="it-IT" b="0" i="0" u="none" strike="noStrike" dirty="0" err="1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used</a:t>
            </a:r>
            <a:r>
              <a:rPr lang="it-IT" b="0" i="0" u="none" strike="noStrike" dirty="0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 to </a:t>
            </a:r>
            <a:r>
              <a:rPr lang="it-IT" b="0" i="0" u="none" strike="noStrike" dirty="0" err="1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correct</a:t>
            </a:r>
            <a:r>
              <a:rPr lang="it-IT" b="0" i="0" u="none" strike="noStrike" dirty="0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 the </a:t>
            </a:r>
            <a:r>
              <a:rPr lang="it-IT" b="0" i="0" u="none" strike="noStrike" dirty="0" err="1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emission</a:t>
            </a:r>
            <a:r>
              <a:rPr lang="it-IT" b="0" i="0" u="none" strike="noStrike" dirty="0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 </a:t>
            </a:r>
            <a:r>
              <a:rPr lang="it-IT" b="0" i="0" u="none" strike="noStrike" dirty="0" err="1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numbers</a:t>
            </a:r>
            <a:r>
              <a:rPr lang="it-IT" b="0" i="0" u="none" strike="noStrike" dirty="0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 in case of incomplete </a:t>
            </a:r>
            <a:r>
              <a:rPr lang="it-IT" b="0" i="0" u="none" strike="noStrike" dirty="0" err="1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chemical</a:t>
            </a:r>
            <a:r>
              <a:rPr lang="it-IT" b="0" i="0" u="none" strike="noStrike" dirty="0">
                <a:solidFill>
                  <a:srgbClr val="31708F"/>
                </a:solidFill>
                <a:effectLst/>
                <a:latin typeface="Helvetica Neue" panose="02000503000000020004" pitchFamily="2" charset="0"/>
              </a:rPr>
              <a:t> reactions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97889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8F56A88-D96F-E896-4998-72466E2ED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1011"/>
            <a:ext cx="10515600" cy="684094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Monitoring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emissions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in the EU ETS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11186CE-BD5C-2166-848A-415D21B6AF19}"/>
              </a:ext>
            </a:extLst>
          </p:cNvPr>
          <p:cNvSpPr txBox="1"/>
          <p:nvPr/>
        </p:nvSpPr>
        <p:spPr>
          <a:xfrm>
            <a:off x="838200" y="1546370"/>
            <a:ext cx="10385611" cy="5193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sz="2400" dirty="0">
                <a:effectLst/>
              </a:rPr>
              <a:t>In the EU ETS, the </a:t>
            </a:r>
            <a:r>
              <a:rPr lang="it-IT" sz="2400" dirty="0" err="1">
                <a:effectLst/>
              </a:rPr>
              <a:t>aim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is</a:t>
            </a:r>
            <a:r>
              <a:rPr lang="it-IT" sz="2400" dirty="0">
                <a:effectLst/>
              </a:rPr>
              <a:t> to balance data </a:t>
            </a:r>
            <a:r>
              <a:rPr lang="it-IT" sz="2400" dirty="0" err="1">
                <a:effectLst/>
              </a:rPr>
              <a:t>quality</a:t>
            </a:r>
            <a:r>
              <a:rPr lang="it-IT" sz="2400" dirty="0">
                <a:effectLst/>
              </a:rPr>
              <a:t> and costs </a:t>
            </a: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sz="2400" dirty="0">
                <a:effectLst/>
              </a:rPr>
              <a:t>Use </a:t>
            </a:r>
            <a:r>
              <a:rPr lang="it-IT" sz="2400" dirty="0" err="1">
                <a:effectLst/>
              </a:rPr>
              <a:t>as</a:t>
            </a:r>
            <a:r>
              <a:rPr lang="it-IT" sz="2400" dirty="0">
                <a:effectLst/>
              </a:rPr>
              <a:t> far </a:t>
            </a:r>
            <a:r>
              <a:rPr lang="it-IT" sz="2400" dirty="0" err="1">
                <a:effectLst/>
              </a:rPr>
              <a:t>as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possible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available</a:t>
            </a:r>
            <a:r>
              <a:rPr lang="it-IT" sz="2400" dirty="0">
                <a:effectLst/>
              </a:rPr>
              <a:t> data and </a:t>
            </a:r>
            <a:r>
              <a:rPr lang="it-IT" sz="2400" dirty="0" err="1">
                <a:effectLst/>
              </a:rPr>
              <a:t>existing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equipment</a:t>
            </a:r>
            <a:r>
              <a:rPr lang="it-IT" sz="2400" dirty="0">
                <a:effectLst/>
              </a:rPr>
              <a:t> </a:t>
            </a: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sz="2400" dirty="0" err="1">
                <a:effectLst/>
              </a:rPr>
              <a:t>Therefore</a:t>
            </a:r>
            <a:r>
              <a:rPr lang="it-IT" sz="2400" dirty="0">
                <a:effectLst/>
              </a:rPr>
              <a:t> the Monitoring and Reporting </a:t>
            </a:r>
            <a:r>
              <a:rPr lang="it-IT" sz="2400" dirty="0" err="1">
                <a:effectLst/>
              </a:rPr>
              <a:t>Regulation</a:t>
            </a:r>
            <a:r>
              <a:rPr lang="it-IT" sz="2400" dirty="0">
                <a:effectLst/>
              </a:rPr>
              <a:t> (MRR) </a:t>
            </a:r>
            <a:r>
              <a:rPr lang="it-IT" sz="2400" dirty="0" err="1">
                <a:effectLst/>
              </a:rPr>
              <a:t>provide</a:t>
            </a:r>
            <a:r>
              <a:rPr lang="it-IT" sz="2400" dirty="0">
                <a:effectLst/>
              </a:rPr>
              <a:t> for a building </a:t>
            </a:r>
            <a:r>
              <a:rPr lang="it-IT" sz="2400" dirty="0" err="1">
                <a:effectLst/>
              </a:rPr>
              <a:t>block</a:t>
            </a:r>
            <a:r>
              <a:rPr lang="it-IT" sz="2400" dirty="0">
                <a:effectLst/>
              </a:rPr>
              <a:t> system: </a:t>
            </a:r>
          </a:p>
          <a:p>
            <a:pPr marL="800100" lvl="1" indent="-342900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ü"/>
            </a:pPr>
            <a:r>
              <a:rPr lang="it-IT" sz="2000" dirty="0">
                <a:effectLst/>
              </a:rPr>
              <a:t>Options for overall </a:t>
            </a:r>
            <a:r>
              <a:rPr lang="it-IT" sz="2000" dirty="0" err="1">
                <a:effectLst/>
              </a:rPr>
              <a:t>approach</a:t>
            </a:r>
            <a:endParaRPr lang="it-IT" sz="2000" dirty="0"/>
          </a:p>
          <a:p>
            <a:pPr marL="800100" lvl="1" indent="-342900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ü"/>
            </a:pPr>
            <a:r>
              <a:rPr lang="it-IT" sz="2000" dirty="0">
                <a:effectLst/>
              </a:rPr>
              <a:t>Options for </a:t>
            </a:r>
            <a:r>
              <a:rPr lang="it-IT" sz="2000" dirty="0" err="1">
                <a:effectLst/>
              </a:rPr>
              <a:t>each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parameter</a:t>
            </a:r>
            <a:r>
              <a:rPr lang="it-IT" sz="2000" dirty="0">
                <a:effectLst/>
              </a:rPr>
              <a:t> (</a:t>
            </a:r>
            <a:r>
              <a:rPr lang="it-IT" sz="2000" dirty="0" err="1">
                <a:effectLst/>
              </a:rPr>
              <a:t>fuel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consumption</a:t>
            </a:r>
            <a:r>
              <a:rPr lang="it-IT" sz="2000" dirty="0">
                <a:effectLst/>
              </a:rPr>
              <a:t>, </a:t>
            </a:r>
            <a:r>
              <a:rPr lang="it-IT" sz="2000" dirty="0" err="1">
                <a:effectLst/>
              </a:rPr>
              <a:t>emission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factors</a:t>
            </a:r>
            <a:r>
              <a:rPr lang="it-IT" sz="2000" dirty="0">
                <a:effectLst/>
              </a:rPr>
              <a:t>,...) </a:t>
            </a:r>
          </a:p>
          <a:p>
            <a:pPr marL="800100" lvl="1" indent="-342900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ü"/>
            </a:pPr>
            <a:r>
              <a:rPr lang="it-IT" sz="2000" dirty="0" err="1">
                <a:effectLst/>
              </a:rPr>
              <a:t>Different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tiers</a:t>
            </a:r>
            <a:r>
              <a:rPr lang="it-IT" sz="2000" dirty="0">
                <a:effectLst/>
              </a:rPr>
              <a:t> (=</a:t>
            </a:r>
            <a:r>
              <a:rPr lang="it-IT" sz="2000" dirty="0" err="1">
                <a:effectLst/>
              </a:rPr>
              <a:t>precision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levels</a:t>
            </a:r>
            <a:r>
              <a:rPr lang="it-IT" sz="2000" dirty="0">
                <a:effectLst/>
              </a:rPr>
              <a:t>) </a:t>
            </a:r>
            <a:r>
              <a:rPr lang="it-IT" sz="2000" dirty="0" err="1">
                <a:effectLst/>
              </a:rPr>
              <a:t>possible</a:t>
            </a:r>
            <a:r>
              <a:rPr lang="it-IT" sz="2000" dirty="0">
                <a:effectLst/>
              </a:rPr>
              <a:t> </a:t>
            </a: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sz="2400" dirty="0">
                <a:effectLst/>
              </a:rPr>
              <a:t>For </a:t>
            </a:r>
            <a:r>
              <a:rPr lang="it-IT" sz="2400" dirty="0" err="1">
                <a:effectLst/>
              </a:rPr>
              <a:t>bigger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emissions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higher</a:t>
            </a:r>
            <a:r>
              <a:rPr lang="it-IT" sz="2400" dirty="0">
                <a:effectLst/>
              </a:rPr>
              <a:t> data </a:t>
            </a:r>
            <a:r>
              <a:rPr lang="it-IT" sz="2400" dirty="0" err="1">
                <a:effectLst/>
              </a:rPr>
              <a:t>quality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is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required</a:t>
            </a:r>
            <a:endParaRPr lang="it-IT" sz="2400" dirty="0">
              <a:effectLst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sz="2400" dirty="0"/>
              <a:t>CO</a:t>
            </a:r>
            <a:r>
              <a:rPr lang="it-IT" sz="2400" baseline="-25000" dirty="0"/>
              <a:t>2</a:t>
            </a:r>
            <a:r>
              <a:rPr lang="it-IT" sz="2400" dirty="0"/>
              <a:t> </a:t>
            </a:r>
            <a:r>
              <a:rPr lang="it-IT" sz="2400" dirty="0" err="1"/>
              <a:t>resulting</a:t>
            </a:r>
            <a:r>
              <a:rPr lang="it-IT" sz="2400" dirty="0"/>
              <a:t> from use or </a:t>
            </a:r>
            <a:r>
              <a:rPr lang="it-IT" sz="2400" dirty="0" err="1"/>
              <a:t>combustion</a:t>
            </a:r>
            <a:r>
              <a:rPr lang="it-IT" sz="2400" dirty="0"/>
              <a:t> of </a:t>
            </a:r>
            <a:r>
              <a:rPr lang="it-IT" sz="2400" dirty="0" err="1"/>
              <a:t>biomass</a:t>
            </a:r>
            <a:r>
              <a:rPr lang="it-IT" sz="2400" dirty="0"/>
              <a:t> (</a:t>
            </a:r>
            <a:r>
              <a:rPr lang="it-IT" sz="2400" dirty="0" err="1"/>
              <a:t>including</a:t>
            </a:r>
            <a:r>
              <a:rPr lang="it-IT" sz="2400" dirty="0"/>
              <a:t> </a:t>
            </a:r>
            <a:r>
              <a:rPr lang="it-IT" sz="2400" dirty="0" err="1"/>
              <a:t>bioliquids</a:t>
            </a:r>
            <a:r>
              <a:rPr lang="it-IT" sz="2400" dirty="0"/>
              <a:t> and biofuels) </a:t>
            </a:r>
            <a:r>
              <a:rPr lang="it-IT" sz="2400" dirty="0" err="1"/>
              <a:t>is</a:t>
            </a:r>
            <a:r>
              <a:rPr lang="it-IT" sz="2400" dirty="0"/>
              <a:t> </a:t>
            </a:r>
            <a:r>
              <a:rPr lang="it-IT" sz="2400" dirty="0" err="1"/>
              <a:t>generally</a:t>
            </a:r>
            <a:r>
              <a:rPr lang="it-IT" sz="2400" dirty="0"/>
              <a:t> </a:t>
            </a:r>
            <a:r>
              <a:rPr lang="it-IT" sz="2400" dirty="0" err="1"/>
              <a:t>considered</a:t>
            </a:r>
            <a:r>
              <a:rPr lang="it-IT" sz="2400" dirty="0"/>
              <a:t> to be </a:t>
            </a:r>
            <a:r>
              <a:rPr lang="it-IT" sz="2400" dirty="0" err="1"/>
              <a:t>rated</a:t>
            </a:r>
            <a:r>
              <a:rPr lang="it-IT" sz="2400" dirty="0"/>
              <a:t> </a:t>
            </a:r>
            <a:r>
              <a:rPr lang="it-IT" sz="2400" dirty="0" err="1"/>
              <a:t>as</a:t>
            </a:r>
            <a:r>
              <a:rPr lang="it-IT" sz="2400" dirty="0"/>
              <a:t> zero (i.e. </a:t>
            </a:r>
            <a:r>
              <a:rPr lang="it-IT" sz="2400" dirty="0" err="1"/>
              <a:t>Emission</a:t>
            </a:r>
            <a:r>
              <a:rPr lang="it-IT" sz="2400" dirty="0"/>
              <a:t> </a:t>
            </a:r>
            <a:r>
              <a:rPr lang="it-IT" sz="2400" dirty="0" err="1"/>
              <a:t>Factor</a:t>
            </a:r>
            <a:r>
              <a:rPr lang="it-IT" sz="2400" dirty="0"/>
              <a:t> = 0). </a:t>
            </a:r>
            <a:r>
              <a:rPr lang="it-IT" sz="2400" dirty="0" err="1">
                <a:effectLst/>
              </a:rPr>
              <a:t>Thus</a:t>
            </a:r>
            <a:r>
              <a:rPr lang="it-IT" sz="2400" dirty="0">
                <a:effectLst/>
              </a:rPr>
              <a:t>, no </a:t>
            </a:r>
            <a:r>
              <a:rPr lang="it-IT" sz="2400" dirty="0" err="1">
                <a:effectLst/>
              </a:rPr>
              <a:t>allowances</a:t>
            </a:r>
            <a:r>
              <a:rPr lang="it-IT" sz="2400" dirty="0">
                <a:effectLst/>
              </a:rPr>
              <a:t> for </a:t>
            </a:r>
            <a:r>
              <a:rPr lang="it-IT" sz="2400" dirty="0" err="1">
                <a:effectLst/>
              </a:rPr>
              <a:t>emissions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stemming</a:t>
            </a:r>
            <a:r>
              <a:rPr lang="it-IT" sz="2400" dirty="0">
                <a:effectLst/>
              </a:rPr>
              <a:t> from </a:t>
            </a:r>
            <a:r>
              <a:rPr lang="it-IT" sz="2400" dirty="0" err="1">
                <a:effectLst/>
              </a:rPr>
              <a:t>biomass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have</a:t>
            </a:r>
            <a:r>
              <a:rPr lang="it-IT" sz="2400" dirty="0">
                <a:effectLst/>
              </a:rPr>
              <a:t> to be </a:t>
            </a:r>
            <a:r>
              <a:rPr lang="it-IT" sz="2400" dirty="0" err="1">
                <a:effectLst/>
              </a:rPr>
              <a:t>surrendered</a:t>
            </a:r>
            <a:r>
              <a:rPr lang="it-IT" sz="2400" dirty="0">
                <a:effectLst/>
              </a:rPr>
              <a:t>, and the </a:t>
            </a:r>
            <a:r>
              <a:rPr lang="it-IT" sz="2400" dirty="0" err="1">
                <a:effectLst/>
              </a:rPr>
              <a:t>associated</a:t>
            </a:r>
            <a:r>
              <a:rPr lang="it-IT" sz="2400" dirty="0">
                <a:effectLst/>
              </a:rPr>
              <a:t> costs are </a:t>
            </a:r>
            <a:r>
              <a:rPr lang="it-IT" sz="2400" dirty="0" err="1">
                <a:effectLst/>
              </a:rPr>
              <a:t>avoided</a:t>
            </a:r>
            <a:r>
              <a:rPr lang="it-IT" sz="2400" dirty="0">
                <a:effectLst/>
              </a:rPr>
              <a:t>. </a:t>
            </a: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sz="2400" dirty="0">
                <a:effectLst/>
              </a:rPr>
              <a:t>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2775209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61F9415-865F-40A1-6280-CDFCD7740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5417"/>
            <a:ext cx="10515600" cy="684094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Use of default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values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for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calculation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factors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228B77E-23C0-4239-7FCC-F5D9B596949E}"/>
              </a:ext>
            </a:extLst>
          </p:cNvPr>
          <p:cNvSpPr txBox="1"/>
          <p:nvPr/>
        </p:nvSpPr>
        <p:spPr>
          <a:xfrm>
            <a:off x="838200" y="1848362"/>
            <a:ext cx="5852886" cy="397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it-IT" sz="2400" dirty="0"/>
              <a:t>In order to </a:t>
            </a:r>
            <a:r>
              <a:rPr lang="it-IT" sz="2400" dirty="0" err="1"/>
              <a:t>avoid</a:t>
            </a:r>
            <a:r>
              <a:rPr lang="it-IT" sz="2400" dirty="0"/>
              <a:t> </a:t>
            </a:r>
            <a:r>
              <a:rPr lang="it-IT" sz="2400" dirty="0" err="1"/>
              <a:t>excessive</a:t>
            </a:r>
            <a:r>
              <a:rPr lang="it-IT" sz="2400" dirty="0"/>
              <a:t> costs, t</a:t>
            </a:r>
            <a:r>
              <a:rPr lang="it-IT" sz="2400" dirty="0">
                <a:effectLst/>
              </a:rPr>
              <a:t>he Monitoring and Reporting </a:t>
            </a:r>
            <a:r>
              <a:rPr lang="it-IT" sz="2400" dirty="0" err="1">
                <a:effectLst/>
              </a:rPr>
              <a:t>Regulation</a:t>
            </a:r>
            <a:r>
              <a:rPr lang="it-IT" sz="2400" dirty="0">
                <a:effectLst/>
              </a:rPr>
              <a:t> (MRR) </a:t>
            </a:r>
            <a:r>
              <a:rPr lang="it-IT" sz="2400" dirty="0" err="1">
                <a:effectLst/>
              </a:rPr>
              <a:t>allows</a:t>
            </a:r>
            <a:r>
              <a:rPr lang="it-IT" sz="2400" dirty="0">
                <a:effectLst/>
              </a:rPr>
              <a:t> for the use of default </a:t>
            </a:r>
            <a:r>
              <a:rPr lang="it-IT" sz="2400" dirty="0" err="1">
                <a:effectLst/>
              </a:rPr>
              <a:t>values</a:t>
            </a:r>
            <a:r>
              <a:rPr lang="it-IT" sz="2400" dirty="0">
                <a:effectLst/>
              </a:rPr>
              <a:t> for </a:t>
            </a:r>
            <a:r>
              <a:rPr lang="it-IT" sz="2400" dirty="0" err="1">
                <a:effectLst/>
              </a:rPr>
              <a:t>calculation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factors</a:t>
            </a:r>
            <a:r>
              <a:rPr lang="it-IT" sz="2400" dirty="0">
                <a:effectLst/>
              </a:rPr>
              <a:t> (in </a:t>
            </a:r>
            <a:r>
              <a:rPr lang="it-IT" sz="2400" dirty="0" err="1">
                <a:effectLst/>
              </a:rPr>
              <a:t>particular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emission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factors</a:t>
            </a:r>
            <a:r>
              <a:rPr lang="it-IT" sz="2400" dirty="0">
                <a:effectLst/>
              </a:rPr>
              <a:t>), </a:t>
            </a:r>
            <a:r>
              <a:rPr lang="it-IT" sz="2400" dirty="0" err="1">
                <a:effectLst/>
              </a:rPr>
              <a:t>based</a:t>
            </a:r>
            <a:r>
              <a:rPr lang="it-IT" sz="2400" dirty="0">
                <a:effectLst/>
              </a:rPr>
              <a:t> on: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2400" dirty="0" err="1">
                <a:effectLst/>
              </a:rPr>
              <a:t>authoritative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scientific</a:t>
            </a:r>
            <a:r>
              <a:rPr lang="it-IT" sz="2400" dirty="0">
                <a:effectLst/>
              </a:rPr>
              <a:t> literature (e.g. IPCC reports);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2400" dirty="0">
                <a:effectLst/>
              </a:rPr>
              <a:t>standard </a:t>
            </a:r>
            <a:r>
              <a:rPr lang="it-IT" sz="2400" dirty="0" err="1">
                <a:effectLst/>
              </a:rPr>
              <a:t>factors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used</a:t>
            </a:r>
            <a:r>
              <a:rPr lang="it-IT" sz="2400" dirty="0">
                <a:effectLst/>
              </a:rPr>
              <a:t> by the </a:t>
            </a:r>
            <a:r>
              <a:rPr lang="it-IT" sz="2400" dirty="0" err="1">
                <a:effectLst/>
              </a:rPr>
              <a:t>Member</a:t>
            </a:r>
            <a:r>
              <a:rPr lang="it-IT" sz="2400" dirty="0">
                <a:effectLst/>
              </a:rPr>
              <a:t> State for </a:t>
            </a:r>
            <a:r>
              <a:rPr lang="it-IT" sz="2400" dirty="0" err="1">
                <a:effectLst/>
              </a:rPr>
              <a:t>its</a:t>
            </a:r>
            <a:r>
              <a:rPr lang="it-IT" sz="2400" dirty="0">
                <a:effectLst/>
              </a:rPr>
              <a:t> national </a:t>
            </a:r>
            <a:r>
              <a:rPr lang="it-IT" sz="2400" dirty="0" err="1">
                <a:effectLst/>
              </a:rPr>
              <a:t>inventory</a:t>
            </a:r>
            <a:r>
              <a:rPr lang="it-IT" sz="2400" dirty="0"/>
              <a:t>;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2400" dirty="0" err="1"/>
              <a:t>o</a:t>
            </a:r>
            <a:r>
              <a:rPr lang="it-IT" sz="2400" dirty="0" err="1">
                <a:effectLst/>
              </a:rPr>
              <a:t>ther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values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agreed</a:t>
            </a:r>
            <a:r>
              <a:rPr lang="it-IT" sz="2400" dirty="0">
                <a:effectLst/>
              </a:rPr>
              <a:t> with the national </a:t>
            </a:r>
            <a:r>
              <a:rPr lang="it-IT" sz="2400" dirty="0" err="1">
                <a:effectLst/>
              </a:rPr>
              <a:t>competent</a:t>
            </a:r>
            <a:r>
              <a:rPr lang="it-IT" sz="2400" dirty="0">
                <a:effectLst/>
              </a:rPr>
              <a:t> authority. 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34D3D34-9134-9FE2-7198-DC391F6DBC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4164" y="1489696"/>
            <a:ext cx="4189635" cy="470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856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69DF15B-61DA-E147-A8C0-0CDD54562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690" y="987905"/>
            <a:ext cx="10467109" cy="874643"/>
          </a:xfrm>
        </p:spPr>
        <p:txBody>
          <a:bodyPr>
            <a:norm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Outline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13DA0D5-3659-9621-C21F-7320CA7939A2}"/>
              </a:ext>
            </a:extLst>
          </p:cNvPr>
          <p:cNvSpPr txBox="1"/>
          <p:nvPr/>
        </p:nvSpPr>
        <p:spPr>
          <a:xfrm>
            <a:off x="886691" y="2044400"/>
            <a:ext cx="10280073" cy="380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5000"/>
              </a:lnSpc>
              <a:spcAft>
                <a:spcPts val="600"/>
              </a:spcAft>
              <a:buSzPct val="50000"/>
              <a:buFont typeface="Symbol" pitchFamily="2" charset="2"/>
              <a:buChar char=""/>
            </a:pPr>
            <a:r>
              <a:rPr lang="en-GB" sz="32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What is an </a:t>
            </a:r>
            <a:r>
              <a:rPr lang="en-GB" sz="3200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MRV system </a:t>
            </a:r>
            <a:r>
              <a:rPr lang="en-GB" sz="32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and what is its scope?</a:t>
            </a:r>
          </a:p>
          <a:p>
            <a:pPr marL="342900" lvl="0" indent="-342900">
              <a:lnSpc>
                <a:spcPct val="95000"/>
              </a:lnSpc>
              <a:spcAft>
                <a:spcPts val="600"/>
              </a:spcAft>
              <a:buSzPct val="50000"/>
              <a:buFont typeface="Symbol" pitchFamily="2" charset="2"/>
              <a:buChar char=""/>
            </a:pPr>
            <a:r>
              <a:rPr lang="en-GB" sz="3200" dirty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MRV in Emission Trading Systems:</a:t>
            </a:r>
          </a:p>
          <a:p>
            <a:pPr marL="1028700" lvl="1" indent="-571500">
              <a:lnSpc>
                <a:spcPct val="95000"/>
              </a:lnSpc>
              <a:spcAft>
                <a:spcPts val="600"/>
              </a:spcAft>
              <a:buSzPct val="50000"/>
              <a:buFont typeface="Wingdings" pitchFamily="2" charset="2"/>
              <a:buChar char="ü"/>
            </a:pPr>
            <a:r>
              <a:rPr lang="en-GB" sz="3200" dirty="0">
                <a:solidFill>
                  <a:srgbClr val="4F81BD"/>
                </a:solidFill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Monitoring</a:t>
            </a:r>
          </a:p>
          <a:p>
            <a:pPr marL="1028700" lvl="1" indent="-571500">
              <a:lnSpc>
                <a:spcPct val="95000"/>
              </a:lnSpc>
              <a:spcAft>
                <a:spcPts val="600"/>
              </a:spcAft>
              <a:buSzPct val="50000"/>
              <a:buFont typeface="Wingdings" pitchFamily="2" charset="2"/>
              <a:buChar char="ü"/>
            </a:pPr>
            <a:r>
              <a:rPr lang="en-GB" sz="3200" dirty="0">
                <a:solidFill>
                  <a:srgbClr val="4F81BD"/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Reporting</a:t>
            </a:r>
          </a:p>
          <a:p>
            <a:pPr marL="1028700" lvl="1" indent="-571500">
              <a:lnSpc>
                <a:spcPct val="95000"/>
              </a:lnSpc>
              <a:spcAft>
                <a:spcPts val="600"/>
              </a:spcAft>
              <a:buSzPct val="50000"/>
              <a:buFont typeface="Wingdings" pitchFamily="2" charset="2"/>
              <a:buChar char="ü"/>
            </a:pPr>
            <a:r>
              <a:rPr lang="en-GB" sz="3200" dirty="0">
                <a:solidFill>
                  <a:srgbClr val="4F81BD"/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Verification</a:t>
            </a:r>
          </a:p>
          <a:p>
            <a:pPr marL="342900" lvl="0" indent="-342900" algn="just">
              <a:buFont typeface="Symbol" pitchFamily="2" charset="2"/>
              <a:buChar char=""/>
            </a:pPr>
            <a:r>
              <a:rPr lang="en-US" sz="3200" dirty="0"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MRV issues in the CBAM regulation and implementing legislation</a:t>
            </a:r>
            <a:endParaRPr lang="it-IT" sz="3200" dirty="0"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625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BA9A22BE-CDF0-0F4F-CD80-FC84BB971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01291"/>
            <a:ext cx="10515600" cy="684094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Reporting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emissions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E60D918-9425-5827-0A21-40E42CBC9AE2}"/>
              </a:ext>
            </a:extLst>
          </p:cNvPr>
          <p:cNvSpPr txBox="1"/>
          <p:nvPr/>
        </p:nvSpPr>
        <p:spPr>
          <a:xfrm>
            <a:off x="838200" y="2229419"/>
            <a:ext cx="105156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Regulated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entities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need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to </a:t>
            </a:r>
            <a:r>
              <a:rPr lang="it-IT" sz="3200" b="1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report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their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monitoring data to the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regulator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in a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standardized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and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transparent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form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. </a:t>
            </a: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Emissions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report timing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should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be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aligned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with compliance time frames,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typically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providing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sufficient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 time after the end of the monitoring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period</a:t>
            </a:r>
            <a:r>
              <a:rPr lang="it-IT" sz="3200" dirty="0">
                <a:solidFill>
                  <a:srgbClr val="333333"/>
                </a:solidFill>
                <a:latin typeface="HelveticaNeue" panose="02000503000000020004" pitchFamily="2" charset="0"/>
              </a:rPr>
              <a:t> 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for reports to be </a:t>
            </a:r>
            <a:r>
              <a:rPr lang="it-IT" sz="3200" dirty="0" err="1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prepared</a:t>
            </a:r>
            <a:r>
              <a:rPr lang="it-IT" sz="3200" dirty="0">
                <a:solidFill>
                  <a:srgbClr val="333333"/>
                </a:solidFill>
                <a:effectLst/>
                <a:latin typeface="HelveticaNeue" panose="02000503000000020004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08972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87749B89-022E-AFB3-4226-9B0B26DA1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1" y="814839"/>
            <a:ext cx="10724259" cy="684094"/>
          </a:xfrm>
        </p:spPr>
        <p:txBody>
          <a:bodyPr>
            <a:no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Designing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an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efficient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reporting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process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B20D7C0-49AB-8713-6ECE-08016CCEC729}"/>
              </a:ext>
            </a:extLst>
          </p:cNvPr>
          <p:cNvSpPr txBox="1"/>
          <p:nvPr/>
        </p:nvSpPr>
        <p:spPr>
          <a:xfrm>
            <a:off x="629541" y="1683075"/>
            <a:ext cx="10932918" cy="4357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300"/>
              </a:spcBef>
            </a:pPr>
            <a:r>
              <a:rPr lang="it-IT" sz="2400" dirty="0">
                <a:solidFill>
                  <a:srgbClr val="333333"/>
                </a:solidFill>
              </a:rPr>
              <a:t>The </a:t>
            </a:r>
            <a:r>
              <a:rPr lang="it-IT" sz="2400" dirty="0" err="1">
                <a:solidFill>
                  <a:srgbClr val="333333"/>
                </a:solidFill>
              </a:rPr>
              <a:t>regulator</a:t>
            </a:r>
            <a:r>
              <a:rPr lang="it-IT" sz="2400" dirty="0">
                <a:solidFill>
                  <a:srgbClr val="333333"/>
                </a:solidFill>
              </a:rPr>
              <a:t> can design an </a:t>
            </a:r>
            <a:r>
              <a:rPr lang="it-IT" sz="2400" dirty="0" err="1">
                <a:solidFill>
                  <a:srgbClr val="333333"/>
                </a:solidFill>
              </a:rPr>
              <a:t>efficient</a:t>
            </a:r>
            <a:r>
              <a:rPr lang="it-IT" sz="2400" dirty="0">
                <a:solidFill>
                  <a:srgbClr val="333333"/>
                </a:solidFill>
              </a:rPr>
              <a:t> reporting </a:t>
            </a:r>
            <a:r>
              <a:rPr lang="it-IT" sz="2400" dirty="0" err="1">
                <a:solidFill>
                  <a:srgbClr val="333333"/>
                </a:solidFill>
              </a:rPr>
              <a:t>process</a:t>
            </a:r>
            <a:r>
              <a:rPr lang="it-IT" sz="2400" dirty="0">
                <a:solidFill>
                  <a:srgbClr val="333333"/>
                </a:solidFill>
              </a:rPr>
              <a:t> by:</a:t>
            </a:r>
          </a:p>
          <a:p>
            <a:pPr marL="342900" indent="-342900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it-IT" sz="2400" dirty="0" err="1">
                <a:solidFill>
                  <a:srgbClr val="333333"/>
                </a:solidFill>
              </a:rPr>
              <a:t>providing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regulated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entities</a:t>
            </a:r>
            <a:r>
              <a:rPr lang="it-IT" sz="2400" dirty="0">
                <a:solidFill>
                  <a:srgbClr val="333333"/>
                </a:solidFill>
              </a:rPr>
              <a:t> with clear </a:t>
            </a:r>
            <a:r>
              <a:rPr lang="it-IT" sz="2400" dirty="0" err="1">
                <a:solidFill>
                  <a:srgbClr val="333333"/>
                </a:solidFill>
              </a:rPr>
              <a:t>guidance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about</a:t>
            </a:r>
            <a:r>
              <a:rPr lang="it-IT" sz="2400" dirty="0">
                <a:solidFill>
                  <a:srgbClr val="333333"/>
                </a:solidFill>
              </a:rPr>
              <a:t> reporting </a:t>
            </a:r>
            <a:r>
              <a:rPr lang="it-IT" sz="2400" dirty="0" err="1">
                <a:solidFill>
                  <a:srgbClr val="333333"/>
                </a:solidFill>
              </a:rPr>
              <a:t>requirements</a:t>
            </a:r>
            <a:r>
              <a:rPr lang="it-IT" sz="2400" dirty="0">
                <a:solidFill>
                  <a:srgbClr val="333333"/>
                </a:solidFill>
              </a:rPr>
              <a:t>, </a:t>
            </a:r>
            <a:r>
              <a:rPr lang="it-IT" sz="2400" dirty="0" err="1">
                <a:solidFill>
                  <a:srgbClr val="333333"/>
                </a:solidFill>
              </a:rPr>
              <a:t>including</a:t>
            </a:r>
            <a:r>
              <a:rPr lang="it-IT" sz="2400" dirty="0">
                <a:solidFill>
                  <a:srgbClr val="333333"/>
                </a:solidFill>
              </a:rPr>
              <a:t>:</a:t>
            </a:r>
          </a:p>
          <a:p>
            <a:pPr marL="800100" lvl="1" indent="-342900">
              <a:lnSpc>
                <a:spcPct val="80000"/>
              </a:lnSpc>
              <a:spcBef>
                <a:spcPts val="300"/>
              </a:spcBef>
              <a:buFont typeface="Wingdings" pitchFamily="2" charset="2"/>
              <a:buChar char="ü"/>
            </a:pPr>
            <a:r>
              <a:rPr lang="it-IT" sz="2000" dirty="0">
                <a:solidFill>
                  <a:srgbClr val="333333"/>
                </a:solidFill>
              </a:rPr>
              <a:t>the </a:t>
            </a:r>
            <a:r>
              <a:rPr lang="it-IT" sz="2000" dirty="0" err="1">
                <a:solidFill>
                  <a:srgbClr val="333333"/>
                </a:solidFill>
              </a:rPr>
              <a:t>type</a:t>
            </a:r>
            <a:r>
              <a:rPr lang="it-IT" sz="2000" dirty="0">
                <a:solidFill>
                  <a:srgbClr val="333333"/>
                </a:solidFill>
              </a:rPr>
              <a:t> of information to report;</a:t>
            </a:r>
          </a:p>
          <a:p>
            <a:pPr marL="800100" lvl="1" indent="-342900">
              <a:lnSpc>
                <a:spcPct val="80000"/>
              </a:lnSpc>
              <a:spcBef>
                <a:spcPts val="300"/>
              </a:spcBef>
              <a:buFont typeface="Wingdings" pitchFamily="2" charset="2"/>
              <a:buChar char="ü"/>
            </a:pPr>
            <a:r>
              <a:rPr lang="it-IT" sz="2000" dirty="0">
                <a:solidFill>
                  <a:srgbClr val="333333"/>
                </a:solidFill>
              </a:rPr>
              <a:t>the frequency of reporting, and</a:t>
            </a:r>
          </a:p>
          <a:p>
            <a:pPr marL="800100" lvl="1" indent="-342900">
              <a:lnSpc>
                <a:spcPct val="80000"/>
              </a:lnSpc>
              <a:spcBef>
                <a:spcPts val="300"/>
              </a:spcBef>
              <a:buFont typeface="Wingdings" pitchFamily="2" charset="2"/>
              <a:buChar char="ü"/>
            </a:pPr>
            <a:r>
              <a:rPr lang="it-IT" sz="2000" dirty="0" err="1">
                <a:solidFill>
                  <a:srgbClr val="333333"/>
                </a:solidFill>
              </a:rPr>
              <a:t>how</a:t>
            </a:r>
            <a:r>
              <a:rPr lang="it-IT" sz="2000" dirty="0">
                <a:solidFill>
                  <a:srgbClr val="333333"/>
                </a:solidFill>
              </a:rPr>
              <a:t> long </a:t>
            </a:r>
            <a:r>
              <a:rPr lang="it-IT" sz="2000" dirty="0" err="1">
                <a:solidFill>
                  <a:srgbClr val="333333"/>
                </a:solidFill>
              </a:rPr>
              <a:t>records</a:t>
            </a:r>
            <a:r>
              <a:rPr lang="it-IT" sz="2000" dirty="0">
                <a:solidFill>
                  <a:srgbClr val="333333"/>
                </a:solidFill>
              </a:rPr>
              <a:t> </a:t>
            </a:r>
            <a:r>
              <a:rPr lang="it-IT" sz="2000" dirty="0" err="1">
                <a:solidFill>
                  <a:srgbClr val="333333"/>
                </a:solidFill>
              </a:rPr>
              <a:t>should</a:t>
            </a:r>
            <a:r>
              <a:rPr lang="it-IT" sz="2000" dirty="0">
                <a:solidFill>
                  <a:srgbClr val="333333"/>
                </a:solidFill>
              </a:rPr>
              <a:t> be </a:t>
            </a:r>
            <a:r>
              <a:rPr lang="it-IT" sz="2000" dirty="0" err="1">
                <a:solidFill>
                  <a:srgbClr val="333333"/>
                </a:solidFill>
              </a:rPr>
              <a:t>kept</a:t>
            </a:r>
            <a:r>
              <a:rPr lang="it-IT" sz="2000" dirty="0">
                <a:solidFill>
                  <a:srgbClr val="333333"/>
                </a:solidFill>
              </a:rPr>
              <a:t> (</a:t>
            </a:r>
            <a:r>
              <a:rPr lang="it-IT" sz="2000" dirty="0" err="1">
                <a:solidFill>
                  <a:srgbClr val="333333"/>
                </a:solidFill>
              </a:rPr>
              <a:t>typically</a:t>
            </a:r>
            <a:r>
              <a:rPr lang="it-IT" sz="2000" dirty="0">
                <a:solidFill>
                  <a:srgbClr val="333333"/>
                </a:solidFill>
              </a:rPr>
              <a:t> </a:t>
            </a:r>
            <a:r>
              <a:rPr lang="it-IT" sz="2000" dirty="0" err="1">
                <a:solidFill>
                  <a:srgbClr val="333333"/>
                </a:solidFill>
              </a:rPr>
              <a:t>between</a:t>
            </a:r>
            <a:r>
              <a:rPr lang="it-IT" sz="2000" dirty="0">
                <a:solidFill>
                  <a:srgbClr val="333333"/>
                </a:solidFill>
              </a:rPr>
              <a:t> 3 and 10 </a:t>
            </a:r>
            <a:r>
              <a:rPr lang="it-IT" sz="2000" dirty="0" err="1">
                <a:solidFill>
                  <a:srgbClr val="333333"/>
                </a:solidFill>
              </a:rPr>
              <a:t>years</a:t>
            </a:r>
            <a:r>
              <a:rPr lang="it-IT" sz="2000" dirty="0">
                <a:solidFill>
                  <a:srgbClr val="333333"/>
                </a:solidFill>
              </a:rPr>
              <a:t>);</a:t>
            </a:r>
          </a:p>
          <a:p>
            <a:pPr marL="342900" indent="-342900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it-IT" sz="2400" dirty="0" err="1">
                <a:solidFill>
                  <a:srgbClr val="333333"/>
                </a:solidFill>
              </a:rPr>
              <a:t>standardizing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emissions</a:t>
            </a:r>
            <a:r>
              <a:rPr lang="it-IT" sz="2400" dirty="0">
                <a:solidFill>
                  <a:srgbClr val="333333"/>
                </a:solidFill>
              </a:rPr>
              <a:t> reports to </a:t>
            </a:r>
            <a:r>
              <a:rPr lang="it-IT" sz="2400" dirty="0" err="1">
                <a:solidFill>
                  <a:srgbClr val="333333"/>
                </a:solidFill>
              </a:rPr>
              <a:t>ensure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consistency</a:t>
            </a:r>
            <a:r>
              <a:rPr lang="it-IT" sz="2400" dirty="0">
                <a:solidFill>
                  <a:srgbClr val="333333"/>
                </a:solidFill>
              </a:rPr>
              <a:t> over time and </a:t>
            </a:r>
            <a:r>
              <a:rPr lang="it-IT" sz="2400" dirty="0" err="1">
                <a:solidFill>
                  <a:srgbClr val="333333"/>
                </a:solidFill>
              </a:rPr>
              <a:t>across</a:t>
            </a:r>
            <a:r>
              <a:rPr lang="it-IT" sz="2400" dirty="0">
                <a:solidFill>
                  <a:srgbClr val="333333"/>
                </a:solidFill>
              </a:rPr>
              <a:t> reporters;</a:t>
            </a:r>
          </a:p>
          <a:p>
            <a:pPr marL="342900" indent="-342900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it-IT" sz="2400" dirty="0" err="1">
                <a:solidFill>
                  <a:srgbClr val="333333"/>
                </a:solidFill>
              </a:rPr>
              <a:t>aligning</a:t>
            </a:r>
            <a:r>
              <a:rPr lang="it-IT" sz="2400" dirty="0">
                <a:solidFill>
                  <a:srgbClr val="333333"/>
                </a:solidFill>
              </a:rPr>
              <a:t> timing of </a:t>
            </a:r>
            <a:r>
              <a:rPr lang="it-IT" sz="2400" dirty="0" err="1">
                <a:solidFill>
                  <a:srgbClr val="333333"/>
                </a:solidFill>
              </a:rPr>
              <a:t>emissions</a:t>
            </a:r>
            <a:r>
              <a:rPr lang="it-IT" sz="2400" dirty="0">
                <a:solidFill>
                  <a:srgbClr val="333333"/>
                </a:solidFill>
              </a:rPr>
              <a:t> reports with </a:t>
            </a:r>
            <a:r>
              <a:rPr lang="it-IT" sz="2400" dirty="0" err="1">
                <a:solidFill>
                  <a:srgbClr val="333333"/>
                </a:solidFill>
              </a:rPr>
              <a:t>existing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financial</a:t>
            </a:r>
            <a:r>
              <a:rPr lang="it-IT" sz="2400" dirty="0">
                <a:solidFill>
                  <a:srgbClr val="333333"/>
                </a:solidFill>
              </a:rPr>
              <a:t> reporting </a:t>
            </a:r>
            <a:r>
              <a:rPr lang="it-IT" sz="2400" dirty="0" err="1">
                <a:solidFill>
                  <a:srgbClr val="333333"/>
                </a:solidFill>
              </a:rPr>
              <a:t>cycles</a:t>
            </a:r>
            <a:r>
              <a:rPr lang="it-IT" sz="2400" dirty="0">
                <a:solidFill>
                  <a:srgbClr val="333333"/>
                </a:solidFill>
              </a:rPr>
              <a:t> and compliance time frames; and</a:t>
            </a:r>
          </a:p>
          <a:p>
            <a:pPr marL="342900" indent="-342900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it-IT" sz="2400" dirty="0" err="1">
                <a:solidFill>
                  <a:srgbClr val="333333"/>
                </a:solidFill>
              </a:rPr>
              <a:t>creating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electronic</a:t>
            </a:r>
            <a:r>
              <a:rPr lang="it-IT" sz="2400" dirty="0">
                <a:solidFill>
                  <a:srgbClr val="333333"/>
                </a:solidFill>
              </a:rPr>
              <a:t> reporting formats to </a:t>
            </a:r>
            <a:r>
              <a:rPr lang="it-IT" sz="2400" dirty="0" err="1">
                <a:solidFill>
                  <a:srgbClr val="333333"/>
                </a:solidFill>
              </a:rPr>
              <a:t>cut</a:t>
            </a:r>
            <a:r>
              <a:rPr lang="it-IT" sz="2400" dirty="0">
                <a:solidFill>
                  <a:srgbClr val="333333"/>
                </a:solidFill>
              </a:rPr>
              <a:t> down on processing time and </a:t>
            </a:r>
            <a:r>
              <a:rPr lang="it-IT" sz="2400" dirty="0" err="1">
                <a:solidFill>
                  <a:srgbClr val="333333"/>
                </a:solidFill>
              </a:rPr>
              <a:t>transcription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errors</a:t>
            </a:r>
            <a:r>
              <a:rPr lang="it-IT" sz="2400" dirty="0">
                <a:solidFill>
                  <a:srgbClr val="333333"/>
                </a:solidFill>
              </a:rPr>
              <a:t>, for </a:t>
            </a:r>
            <a:r>
              <a:rPr lang="it-IT" sz="2400" dirty="0" err="1">
                <a:solidFill>
                  <a:srgbClr val="333333"/>
                </a:solidFill>
              </a:rPr>
              <a:t>example</a:t>
            </a:r>
            <a:r>
              <a:rPr lang="it-IT" sz="2400" dirty="0">
                <a:solidFill>
                  <a:srgbClr val="333333"/>
                </a:solidFill>
              </a:rPr>
              <a:t>, </a:t>
            </a:r>
            <a:r>
              <a:rPr lang="it-IT" sz="2400" dirty="0" err="1">
                <a:solidFill>
                  <a:srgbClr val="333333"/>
                </a:solidFill>
              </a:rPr>
              <a:t>through</a:t>
            </a:r>
            <a:r>
              <a:rPr lang="it-IT" sz="2400" dirty="0">
                <a:solidFill>
                  <a:srgbClr val="333333"/>
                </a:solidFill>
              </a:rPr>
              <a:t> web-</a:t>
            </a:r>
            <a:r>
              <a:rPr lang="it-IT" sz="2400" dirty="0" err="1">
                <a:solidFill>
                  <a:srgbClr val="333333"/>
                </a:solidFill>
              </a:rPr>
              <a:t>based</a:t>
            </a:r>
            <a:r>
              <a:rPr lang="it-IT" sz="2400" dirty="0">
                <a:solidFill>
                  <a:srgbClr val="333333"/>
                </a:solidFill>
              </a:rPr>
              <a:t> reporting </a:t>
            </a:r>
            <a:r>
              <a:rPr lang="it-IT" sz="2400" dirty="0" err="1">
                <a:solidFill>
                  <a:srgbClr val="333333"/>
                </a:solidFill>
              </a:rPr>
              <a:t>platforms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that</a:t>
            </a:r>
            <a:r>
              <a:rPr lang="it-IT" sz="2400" dirty="0">
                <a:solidFill>
                  <a:srgbClr val="333333"/>
                </a:solidFill>
              </a:rPr>
              <a:t> can reduce time demands, </a:t>
            </a:r>
            <a:r>
              <a:rPr lang="it-IT" sz="2400" dirty="0" err="1">
                <a:solidFill>
                  <a:srgbClr val="333333"/>
                </a:solidFill>
              </a:rPr>
              <a:t>easily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manage</a:t>
            </a:r>
            <a:r>
              <a:rPr lang="it-IT" sz="2400" dirty="0">
                <a:solidFill>
                  <a:srgbClr val="333333"/>
                </a:solidFill>
              </a:rPr>
              <a:t> large </a:t>
            </a:r>
            <a:r>
              <a:rPr lang="it-IT" sz="2400" dirty="0" err="1">
                <a:solidFill>
                  <a:srgbClr val="333333"/>
                </a:solidFill>
              </a:rPr>
              <a:t>volumes</a:t>
            </a:r>
            <a:r>
              <a:rPr lang="it-IT" sz="2400" dirty="0">
                <a:solidFill>
                  <a:srgbClr val="333333"/>
                </a:solidFill>
              </a:rPr>
              <a:t> of data, </a:t>
            </a:r>
            <a:r>
              <a:rPr lang="it-IT" sz="2400" dirty="0" err="1">
                <a:solidFill>
                  <a:srgbClr val="333333"/>
                </a:solidFill>
              </a:rPr>
              <a:t>automatically</a:t>
            </a:r>
            <a:r>
              <a:rPr lang="it-IT" sz="2400" dirty="0">
                <a:solidFill>
                  <a:srgbClr val="333333"/>
                </a:solidFill>
              </a:rPr>
              <a:t> check for </a:t>
            </a:r>
            <a:r>
              <a:rPr lang="it-IT" sz="2400" dirty="0" err="1">
                <a:solidFill>
                  <a:srgbClr val="333333"/>
                </a:solidFill>
              </a:rPr>
              <a:t>errors</a:t>
            </a:r>
            <a:r>
              <a:rPr lang="it-IT" sz="2400" dirty="0">
                <a:solidFill>
                  <a:srgbClr val="333333"/>
                </a:solidFill>
              </a:rPr>
              <a:t>, and </a:t>
            </a:r>
            <a:r>
              <a:rPr lang="it-IT" sz="2400" dirty="0" err="1">
                <a:solidFill>
                  <a:srgbClr val="333333"/>
                </a:solidFill>
              </a:rPr>
              <a:t>bolster</a:t>
            </a:r>
            <a:r>
              <a:rPr lang="it-IT" sz="2400" dirty="0">
                <a:solidFill>
                  <a:srgbClr val="333333"/>
                </a:solidFill>
              </a:rPr>
              <a:t> security.</a:t>
            </a:r>
            <a:r>
              <a:rPr lang="it-IT" dirty="0">
                <a:solidFill>
                  <a:srgbClr val="333333"/>
                </a:solidFill>
                <a:effectLst/>
              </a:rPr>
              <a:t>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708010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6A82A2A-D0D9-EE4D-BE07-03084800C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65763"/>
            <a:ext cx="10515600" cy="684094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Reporting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emissions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in the EU ETS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987424E-848D-E1E5-C84D-073EE87E9698}"/>
              </a:ext>
            </a:extLst>
          </p:cNvPr>
          <p:cNvSpPr txBox="1"/>
          <p:nvPr/>
        </p:nvSpPr>
        <p:spPr>
          <a:xfrm>
            <a:off x="943429" y="1754739"/>
            <a:ext cx="10247086" cy="4335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ts val="900"/>
              </a:spcBef>
            </a:pPr>
            <a:r>
              <a:rPr lang="it-IT" sz="2800" dirty="0" err="1">
                <a:solidFill>
                  <a:srgbClr val="333333"/>
                </a:solidFill>
                <a:effectLst/>
              </a:rPr>
              <a:t>According</a:t>
            </a:r>
            <a:r>
              <a:rPr lang="it-IT" sz="2800" dirty="0">
                <a:solidFill>
                  <a:srgbClr val="333333"/>
                </a:solidFill>
                <a:effectLst/>
              </a:rPr>
              <a:t> to the MRR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regulation</a:t>
            </a:r>
            <a:r>
              <a:rPr lang="it-IT" sz="2800" dirty="0">
                <a:solidFill>
                  <a:srgbClr val="333333"/>
                </a:solidFill>
                <a:effectLst/>
              </a:rPr>
              <a:t>,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emission</a:t>
            </a:r>
            <a:r>
              <a:rPr lang="it-IT" sz="2800" dirty="0">
                <a:solidFill>
                  <a:srgbClr val="333333"/>
                </a:solidFill>
                <a:effectLst/>
              </a:rPr>
              <a:t> reports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shall</a:t>
            </a:r>
            <a:r>
              <a:rPr lang="it-IT" sz="2800" dirty="0">
                <a:solidFill>
                  <a:srgbClr val="333333"/>
                </a:solidFill>
                <a:effectLst/>
              </a:rPr>
              <a:t> include:</a:t>
            </a:r>
          </a:p>
          <a:p>
            <a:pPr marL="457200" indent="-457200">
              <a:lnSpc>
                <a:spcPct val="85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333333"/>
                </a:solidFill>
              </a:rPr>
              <a:t>information </a:t>
            </a:r>
            <a:r>
              <a:rPr lang="it-IT" sz="2800" dirty="0" err="1">
                <a:solidFill>
                  <a:srgbClr val="333333"/>
                </a:solidFill>
              </a:rPr>
              <a:t>needed</a:t>
            </a:r>
            <a:r>
              <a:rPr lang="it-IT" sz="2800" dirty="0">
                <a:solidFill>
                  <a:srgbClr val="333333"/>
                </a:solidFill>
              </a:rPr>
              <a:t> to </a:t>
            </a:r>
            <a:r>
              <a:rPr lang="it-IT" sz="2800" b="1" dirty="0" err="1">
                <a:solidFill>
                  <a:srgbClr val="333333"/>
                </a:solidFill>
              </a:rPr>
              <a:t>identify</a:t>
            </a:r>
            <a:r>
              <a:rPr lang="it-IT" sz="2800" dirty="0">
                <a:solidFill>
                  <a:srgbClr val="333333"/>
                </a:solidFill>
              </a:rPr>
              <a:t> the </a:t>
            </a:r>
            <a:r>
              <a:rPr lang="it-IT" sz="2800" dirty="0" err="1">
                <a:solidFill>
                  <a:srgbClr val="333333"/>
                </a:solidFill>
              </a:rPr>
              <a:t>emission</a:t>
            </a:r>
            <a:r>
              <a:rPr lang="it-IT" sz="2800" dirty="0">
                <a:solidFill>
                  <a:srgbClr val="333333"/>
                </a:solidFill>
              </a:rPr>
              <a:t> source;</a:t>
            </a:r>
          </a:p>
          <a:p>
            <a:pPr marL="457200" indent="-457200">
              <a:lnSpc>
                <a:spcPct val="85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800" dirty="0" err="1">
                <a:solidFill>
                  <a:srgbClr val="333333"/>
                </a:solidFill>
              </a:rPr>
              <a:t>r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eference</a:t>
            </a:r>
            <a:r>
              <a:rPr lang="it-IT" sz="2800" dirty="0">
                <a:solidFill>
                  <a:srgbClr val="333333"/>
                </a:solidFill>
                <a:effectLst/>
              </a:rPr>
              <a:t> to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its</a:t>
            </a:r>
            <a:r>
              <a:rPr lang="it-IT" sz="2800" dirty="0">
                <a:solidFill>
                  <a:srgbClr val="333333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latest</a:t>
            </a:r>
            <a:r>
              <a:rPr lang="it-IT" sz="2800" dirty="0">
                <a:solidFill>
                  <a:srgbClr val="333333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approved</a:t>
            </a:r>
            <a:r>
              <a:rPr lang="it-IT" sz="2800" dirty="0">
                <a:solidFill>
                  <a:srgbClr val="333333"/>
                </a:solidFill>
                <a:effectLst/>
              </a:rPr>
              <a:t> </a:t>
            </a:r>
            <a:r>
              <a:rPr lang="it-IT" sz="2800" b="1" dirty="0">
                <a:solidFill>
                  <a:srgbClr val="333333"/>
                </a:solidFill>
                <a:effectLst/>
              </a:rPr>
              <a:t>monitoring plan</a:t>
            </a:r>
            <a:r>
              <a:rPr lang="it-IT" sz="2800" dirty="0">
                <a:solidFill>
                  <a:srgbClr val="333333"/>
                </a:solidFill>
                <a:effectLst/>
              </a:rPr>
              <a:t>;</a:t>
            </a:r>
          </a:p>
          <a:p>
            <a:pPr marL="457200" indent="-457200">
              <a:lnSpc>
                <a:spcPct val="85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333333"/>
                </a:solidFill>
              </a:rPr>
              <a:t>i</a:t>
            </a:r>
            <a:r>
              <a:rPr lang="it-IT" sz="2800" dirty="0">
                <a:solidFill>
                  <a:srgbClr val="333333"/>
                </a:solidFill>
                <a:effectLst/>
              </a:rPr>
              <a:t>nformation on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possible</a:t>
            </a:r>
            <a:r>
              <a:rPr lang="it-IT" sz="2800" dirty="0">
                <a:solidFill>
                  <a:srgbClr val="333333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changes</a:t>
            </a:r>
            <a:r>
              <a:rPr lang="it-IT" sz="2800" dirty="0">
                <a:solidFill>
                  <a:srgbClr val="333333"/>
                </a:solidFill>
                <a:effectLst/>
              </a:rPr>
              <a:t> in the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operations</a:t>
            </a:r>
            <a:r>
              <a:rPr lang="it-IT" sz="2800" dirty="0">
                <a:solidFill>
                  <a:srgbClr val="333333"/>
                </a:solidFill>
                <a:effectLst/>
              </a:rPr>
              <a:t> of the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installation</a:t>
            </a:r>
            <a:r>
              <a:rPr lang="it-IT" sz="2800" dirty="0">
                <a:solidFill>
                  <a:srgbClr val="333333"/>
                </a:solidFill>
                <a:effectLst/>
              </a:rPr>
              <a:t> (or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aircraft</a:t>
            </a:r>
            <a:r>
              <a:rPr lang="it-IT" sz="2800" dirty="0">
                <a:solidFill>
                  <a:srgbClr val="333333"/>
                </a:solidFill>
                <a:effectLst/>
              </a:rPr>
              <a:t>);</a:t>
            </a:r>
          </a:p>
          <a:p>
            <a:pPr marL="457200" indent="-457200">
              <a:lnSpc>
                <a:spcPct val="85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800" dirty="0" err="1">
                <a:solidFill>
                  <a:srgbClr val="333333"/>
                </a:solidFill>
              </a:rPr>
              <a:t>d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escription</a:t>
            </a:r>
            <a:r>
              <a:rPr lang="it-IT" sz="2800" dirty="0">
                <a:solidFill>
                  <a:srgbClr val="333333"/>
                </a:solidFill>
                <a:effectLst/>
              </a:rPr>
              <a:t> of the </a:t>
            </a:r>
            <a:r>
              <a:rPr lang="it-IT" sz="2800" b="1" dirty="0" err="1">
                <a:solidFill>
                  <a:srgbClr val="333333"/>
                </a:solidFill>
                <a:effectLst/>
              </a:rPr>
              <a:t>methodology</a:t>
            </a:r>
            <a:r>
              <a:rPr lang="it-IT" sz="2800" b="1" dirty="0">
                <a:solidFill>
                  <a:srgbClr val="333333"/>
                </a:solidFill>
                <a:effectLst/>
              </a:rPr>
              <a:t> </a:t>
            </a:r>
            <a:r>
              <a:rPr lang="it-IT" sz="2800" b="1" dirty="0" err="1">
                <a:solidFill>
                  <a:srgbClr val="333333"/>
                </a:solidFill>
                <a:effectLst/>
              </a:rPr>
              <a:t>used</a:t>
            </a:r>
            <a:r>
              <a:rPr lang="it-IT" sz="2800" b="1" dirty="0">
                <a:solidFill>
                  <a:srgbClr val="333333"/>
                </a:solidFill>
                <a:effectLst/>
              </a:rPr>
              <a:t> to estimate </a:t>
            </a:r>
            <a:r>
              <a:rPr lang="it-IT" sz="2800" b="1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800" b="1" dirty="0">
                <a:solidFill>
                  <a:srgbClr val="333333"/>
                </a:solidFill>
                <a:effectLst/>
              </a:rPr>
              <a:t> </a:t>
            </a:r>
            <a:r>
              <a:rPr lang="it-IT" sz="2800" dirty="0">
                <a:solidFill>
                  <a:srgbClr val="333333"/>
                </a:solidFill>
                <a:effectLst/>
              </a:rPr>
              <a:t>(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including</a:t>
            </a:r>
            <a:r>
              <a:rPr lang="it-IT" sz="2800" dirty="0">
                <a:solidFill>
                  <a:srgbClr val="333333"/>
                </a:solidFill>
                <a:effectLst/>
              </a:rPr>
              <a:t> activity data,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emission</a:t>
            </a:r>
            <a:r>
              <a:rPr lang="it-IT" sz="2800" dirty="0">
                <a:solidFill>
                  <a:srgbClr val="333333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factors</a:t>
            </a:r>
            <a:r>
              <a:rPr lang="it-IT" sz="2800" dirty="0">
                <a:solidFill>
                  <a:srgbClr val="333333"/>
                </a:solidFill>
                <a:effectLst/>
              </a:rPr>
              <a:t> and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other</a:t>
            </a:r>
            <a:r>
              <a:rPr lang="it-IT" sz="2800" dirty="0">
                <a:solidFill>
                  <a:srgbClr val="333333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coefficients</a:t>
            </a:r>
            <a:r>
              <a:rPr lang="it-IT" sz="2800" dirty="0">
                <a:solidFill>
                  <a:srgbClr val="333333"/>
                </a:solidFill>
                <a:effectLst/>
              </a:rPr>
              <a:t>, in case of </a:t>
            </a:r>
            <a:r>
              <a:rPr lang="it-IT" sz="2800" dirty="0" err="1">
                <a:solidFill>
                  <a:srgbClr val="333333"/>
                </a:solidFill>
                <a:effectLst/>
              </a:rPr>
              <a:t>calculations</a:t>
            </a:r>
            <a:r>
              <a:rPr lang="it-IT" sz="2800" dirty="0">
                <a:solidFill>
                  <a:srgbClr val="333333"/>
                </a:solidFill>
                <a:effectLst/>
              </a:rPr>
              <a:t>)</a:t>
            </a:r>
          </a:p>
          <a:p>
            <a:pPr>
              <a:lnSpc>
                <a:spcPct val="85000"/>
              </a:lnSpc>
              <a:spcBef>
                <a:spcPts val="900"/>
              </a:spcBef>
            </a:pPr>
            <a:r>
              <a:rPr lang="it-IT" sz="2800" dirty="0">
                <a:solidFill>
                  <a:srgbClr val="333333"/>
                </a:solidFill>
              </a:rPr>
              <a:t>The Commission </a:t>
            </a:r>
            <a:r>
              <a:rPr lang="it-IT" sz="2800" dirty="0" err="1">
                <a:solidFill>
                  <a:srgbClr val="333333"/>
                </a:solidFill>
              </a:rPr>
              <a:t>has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provided</a:t>
            </a:r>
            <a:r>
              <a:rPr lang="it-IT" sz="2800" dirty="0">
                <a:solidFill>
                  <a:srgbClr val="333333"/>
                </a:solidFill>
              </a:rPr>
              <a:t> a </a:t>
            </a:r>
            <a:r>
              <a:rPr lang="it-IT" sz="2800" b="1" dirty="0">
                <a:solidFill>
                  <a:srgbClr val="333333"/>
                </a:solidFill>
              </a:rPr>
              <a:t>template</a:t>
            </a:r>
            <a:r>
              <a:rPr lang="it-IT" sz="2800" dirty="0">
                <a:solidFill>
                  <a:srgbClr val="333333"/>
                </a:solidFill>
              </a:rPr>
              <a:t> for the </a:t>
            </a:r>
            <a:r>
              <a:rPr lang="it-IT" sz="2800" dirty="0" err="1">
                <a:solidFill>
                  <a:srgbClr val="333333"/>
                </a:solidFill>
              </a:rPr>
              <a:t>verification</a:t>
            </a:r>
            <a:r>
              <a:rPr lang="it-IT" sz="2800" dirty="0">
                <a:solidFill>
                  <a:srgbClr val="333333"/>
                </a:solidFill>
              </a:rPr>
              <a:t> report, </a:t>
            </a:r>
            <a:r>
              <a:rPr lang="it-IT" sz="2800" dirty="0" err="1">
                <a:solidFill>
                  <a:srgbClr val="333333"/>
                </a:solidFill>
              </a:rPr>
              <a:t>its</a:t>
            </a:r>
            <a:r>
              <a:rPr lang="it-IT" sz="2800" dirty="0">
                <a:solidFill>
                  <a:srgbClr val="333333"/>
                </a:solidFill>
              </a:rPr>
              <a:t> use by </a:t>
            </a:r>
            <a:r>
              <a:rPr lang="it-IT" sz="2800" dirty="0" err="1">
                <a:solidFill>
                  <a:srgbClr val="333333"/>
                </a:solidFill>
              </a:rPr>
              <a:t>Member</a:t>
            </a:r>
            <a:r>
              <a:rPr lang="it-IT" sz="2800" dirty="0">
                <a:solidFill>
                  <a:srgbClr val="333333"/>
                </a:solidFill>
              </a:rPr>
              <a:t> States </a:t>
            </a:r>
            <a:r>
              <a:rPr lang="it-IT" sz="2800" dirty="0" err="1">
                <a:solidFill>
                  <a:srgbClr val="333333"/>
                </a:solidFill>
              </a:rPr>
              <a:t>is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voluntary</a:t>
            </a:r>
            <a:endParaRPr lang="it-IT" sz="2800" dirty="0">
              <a:solidFill>
                <a:srgbClr val="33333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205527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4E323C5-37A0-1234-4493-09D5318E5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825" y="807345"/>
            <a:ext cx="10515600" cy="684094"/>
          </a:xfrm>
        </p:spPr>
        <p:txBody>
          <a:bodyPr>
            <a:no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Verifying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emission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reports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039B73F-5703-E4E3-6838-63BAFB953867}"/>
              </a:ext>
            </a:extLst>
          </p:cNvPr>
          <p:cNvSpPr txBox="1"/>
          <p:nvPr/>
        </p:nvSpPr>
        <p:spPr>
          <a:xfrm>
            <a:off x="521292" y="1712731"/>
            <a:ext cx="10932918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900"/>
              </a:spcBef>
            </a:pPr>
            <a:r>
              <a:rPr lang="it-IT" sz="2000" dirty="0"/>
              <a:t>The </a:t>
            </a:r>
            <a:r>
              <a:rPr lang="it-IT" sz="2000" dirty="0" err="1"/>
              <a:t>objective</a:t>
            </a:r>
            <a:r>
              <a:rPr lang="it-IT" sz="2000" dirty="0"/>
              <a:t> of </a:t>
            </a:r>
            <a:r>
              <a:rPr lang="it-IT" sz="2000" dirty="0" err="1"/>
              <a:t>verification</a:t>
            </a:r>
            <a:r>
              <a:rPr lang="it-IT" sz="2000" dirty="0"/>
              <a:t> </a:t>
            </a:r>
            <a:r>
              <a:rPr lang="it-IT" sz="2000" dirty="0" err="1"/>
              <a:t>is</a:t>
            </a:r>
            <a:r>
              <a:rPr lang="it-IT" sz="2000" dirty="0"/>
              <a:t> to create trust in the data </a:t>
            </a:r>
            <a:r>
              <a:rPr lang="it-IT" sz="2000" dirty="0" err="1"/>
              <a:t>submitted</a:t>
            </a:r>
            <a:r>
              <a:rPr lang="it-IT" sz="2000" dirty="0"/>
              <a:t> by </a:t>
            </a:r>
            <a:r>
              <a:rPr lang="it-IT" sz="2000" dirty="0" err="1"/>
              <a:t>operators</a:t>
            </a:r>
            <a:r>
              <a:rPr lang="it-IT" sz="2000" dirty="0"/>
              <a:t>. </a:t>
            </a:r>
            <a:r>
              <a:rPr lang="it-IT" sz="2000" dirty="0">
                <a:effectLst/>
              </a:rPr>
              <a:t>A key </a:t>
            </a:r>
            <a:r>
              <a:rPr lang="it-IT" sz="2000" dirty="0" err="1">
                <a:effectLst/>
              </a:rPr>
              <a:t>decision</a:t>
            </a:r>
            <a:r>
              <a:rPr lang="it-IT" sz="2000" dirty="0">
                <a:effectLst/>
              </a:rPr>
              <a:t> for policy makers to make </a:t>
            </a:r>
            <a:r>
              <a:rPr lang="it-IT" sz="2000" dirty="0" err="1">
                <a:effectLst/>
              </a:rPr>
              <a:t>is</a:t>
            </a:r>
            <a:r>
              <a:rPr lang="it-IT" sz="2000" dirty="0">
                <a:effectLst/>
              </a:rPr>
              <a:t> the </a:t>
            </a:r>
            <a:r>
              <a:rPr lang="it-IT" sz="2000" b="1" dirty="0" err="1">
                <a:effectLst/>
              </a:rPr>
              <a:t>type</a:t>
            </a:r>
            <a:r>
              <a:rPr lang="it-IT" sz="2000" b="1" dirty="0">
                <a:effectLst/>
              </a:rPr>
              <a:t> of </a:t>
            </a:r>
            <a:r>
              <a:rPr lang="it-IT" sz="2000" b="1" dirty="0" err="1">
                <a:effectLst/>
              </a:rPr>
              <a:t>verifier</a:t>
            </a:r>
            <a:r>
              <a:rPr lang="it-IT" sz="2000" b="1" dirty="0">
                <a:effectLst/>
              </a:rPr>
              <a:t> </a:t>
            </a:r>
            <a:r>
              <a:rPr lang="it-IT" sz="2000" b="1" dirty="0" err="1">
                <a:effectLst/>
              </a:rPr>
              <a:t>that</a:t>
            </a:r>
            <a:r>
              <a:rPr lang="it-IT" sz="2000" b="1" dirty="0">
                <a:effectLst/>
              </a:rPr>
              <a:t> </a:t>
            </a:r>
            <a:r>
              <a:rPr lang="it-IT" sz="2000" b="1" dirty="0" err="1">
                <a:effectLst/>
              </a:rPr>
              <a:t>will</a:t>
            </a:r>
            <a:r>
              <a:rPr lang="it-IT" sz="2000" b="1" dirty="0">
                <a:effectLst/>
              </a:rPr>
              <a:t> do the </a:t>
            </a:r>
            <a:r>
              <a:rPr lang="it-IT" sz="2000" b="1" dirty="0" err="1">
                <a:effectLst/>
              </a:rPr>
              <a:t>verification</a:t>
            </a:r>
            <a:r>
              <a:rPr lang="it-IT" sz="2000" dirty="0">
                <a:effectLst/>
              </a:rPr>
              <a:t>. </a:t>
            </a:r>
            <a:r>
              <a:rPr lang="it-IT" sz="2000" dirty="0" err="1">
                <a:effectLst/>
              </a:rPr>
              <a:t>Different</a:t>
            </a:r>
            <a:r>
              <a:rPr lang="it-IT" sz="2000" dirty="0">
                <a:effectLst/>
              </a:rPr>
              <a:t> options can be </a:t>
            </a:r>
            <a:r>
              <a:rPr lang="it-IT" sz="2000" dirty="0" err="1">
                <a:effectLst/>
              </a:rPr>
              <a:t>distinguished</a:t>
            </a:r>
            <a:r>
              <a:rPr lang="it-IT" sz="2000" dirty="0">
                <a:effectLst/>
              </a:rPr>
              <a:t>: </a:t>
            </a:r>
            <a:endParaRPr lang="it-IT" sz="2000" dirty="0"/>
          </a:p>
          <a:p>
            <a:pPr marL="457200" indent="-4572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it-IT" sz="2000" dirty="0" err="1">
                <a:effectLst/>
              </a:rPr>
              <a:t>Verification</a:t>
            </a:r>
            <a:r>
              <a:rPr lang="it-IT" sz="2000" dirty="0">
                <a:effectLst/>
              </a:rPr>
              <a:t> by the </a:t>
            </a:r>
            <a:r>
              <a:rPr lang="it-IT" sz="2000" b="1" dirty="0" err="1">
                <a:effectLst/>
              </a:rPr>
              <a:t>regulator</a:t>
            </a:r>
            <a:r>
              <a:rPr lang="it-IT" sz="2000" dirty="0">
                <a:effectLst/>
              </a:rPr>
              <a:t>: the </a:t>
            </a:r>
            <a:r>
              <a:rPr lang="it-IT" sz="2000" dirty="0" err="1">
                <a:effectLst/>
              </a:rPr>
              <a:t>regulator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responsible</a:t>
            </a:r>
            <a:r>
              <a:rPr lang="it-IT" sz="2000" dirty="0">
                <a:effectLst/>
              </a:rPr>
              <a:t> for </a:t>
            </a:r>
            <a:r>
              <a:rPr lang="it-IT" sz="2000" dirty="0" err="1">
                <a:effectLst/>
              </a:rPr>
              <a:t>implementing</a:t>
            </a:r>
            <a:r>
              <a:rPr lang="it-IT" sz="2000" dirty="0">
                <a:effectLst/>
              </a:rPr>
              <a:t> the </a:t>
            </a:r>
            <a:r>
              <a:rPr lang="it-IT" sz="2000" dirty="0" err="1">
                <a:effectLst/>
              </a:rPr>
              <a:t>emission</a:t>
            </a:r>
            <a:r>
              <a:rPr lang="it-IT" sz="2000" dirty="0">
                <a:effectLst/>
              </a:rPr>
              <a:t> trading system </a:t>
            </a:r>
            <a:r>
              <a:rPr lang="it-IT" sz="2000" dirty="0" err="1">
                <a:effectLst/>
              </a:rPr>
              <a:t>verifies</a:t>
            </a:r>
            <a:r>
              <a:rPr lang="it-IT" sz="2000" dirty="0">
                <a:effectLst/>
              </a:rPr>
              <a:t> the data report and checks compliance with the </a:t>
            </a:r>
            <a:r>
              <a:rPr lang="it-IT" sz="2000" dirty="0"/>
              <a:t>system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specific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requirements</a:t>
            </a:r>
            <a:r>
              <a:rPr lang="it-IT" sz="2000" dirty="0">
                <a:effectLst/>
              </a:rPr>
              <a:t>; </a:t>
            </a:r>
            <a:endParaRPr lang="it-IT" sz="2000" dirty="0"/>
          </a:p>
          <a:p>
            <a:pPr marL="457200" indent="-4572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it-IT" sz="2000" dirty="0" err="1">
                <a:effectLst/>
              </a:rPr>
              <a:t>Verification</a:t>
            </a:r>
            <a:r>
              <a:rPr lang="it-IT" sz="2000" dirty="0">
                <a:effectLst/>
              </a:rPr>
              <a:t> by an </a:t>
            </a:r>
            <a:r>
              <a:rPr lang="it-IT" sz="2000" b="1" dirty="0" err="1">
                <a:effectLst/>
              </a:rPr>
              <a:t>independent</a:t>
            </a:r>
            <a:r>
              <a:rPr lang="it-IT" sz="2000" b="1" dirty="0">
                <a:effectLst/>
              </a:rPr>
              <a:t> </a:t>
            </a:r>
            <a:r>
              <a:rPr lang="it-IT" sz="2000" b="1" dirty="0" err="1">
                <a:effectLst/>
              </a:rPr>
              <a:t>expert</a:t>
            </a:r>
            <a:r>
              <a:rPr lang="it-IT" sz="2000" b="1" dirty="0">
                <a:effectLst/>
              </a:rPr>
              <a:t> </a:t>
            </a:r>
            <a:r>
              <a:rPr lang="it-IT" sz="2000" dirty="0" err="1">
                <a:effectLst/>
              </a:rPr>
              <a:t>hired</a:t>
            </a:r>
            <a:r>
              <a:rPr lang="it-IT" sz="2000" dirty="0">
                <a:effectLst/>
              </a:rPr>
              <a:t> by the </a:t>
            </a:r>
            <a:r>
              <a:rPr lang="it-IT" sz="2000" dirty="0" err="1">
                <a:effectLst/>
              </a:rPr>
              <a:t>regulator</a:t>
            </a:r>
            <a:r>
              <a:rPr lang="it-IT" sz="2000" dirty="0">
                <a:effectLst/>
              </a:rPr>
              <a:t>: institutes or </a:t>
            </a:r>
            <a:r>
              <a:rPr lang="it-IT" sz="2000" dirty="0" err="1">
                <a:effectLst/>
              </a:rPr>
              <a:t>experts</a:t>
            </a:r>
            <a:r>
              <a:rPr lang="it-IT" sz="2000" dirty="0">
                <a:effectLst/>
              </a:rPr>
              <a:t> are </a:t>
            </a:r>
            <a:r>
              <a:rPr lang="it-IT" sz="2000" dirty="0" err="1">
                <a:effectLst/>
              </a:rPr>
              <a:t>hired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through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consultancy</a:t>
            </a:r>
            <a:r>
              <a:rPr lang="it-IT" sz="2000" dirty="0">
                <a:effectLst/>
              </a:rPr>
              <a:t> projects, procurement services, or </a:t>
            </a:r>
            <a:r>
              <a:rPr lang="it-IT" sz="2000" dirty="0" err="1">
                <a:effectLst/>
              </a:rPr>
              <a:t>nominated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as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preferred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experts</a:t>
            </a:r>
            <a:r>
              <a:rPr lang="it-IT" sz="2000" dirty="0">
                <a:effectLst/>
              </a:rPr>
              <a:t> by the </a:t>
            </a:r>
            <a:r>
              <a:rPr lang="it-IT" sz="2000" dirty="0" err="1">
                <a:effectLst/>
              </a:rPr>
              <a:t>regulator</a:t>
            </a:r>
            <a:r>
              <a:rPr lang="it-IT" sz="2000" dirty="0">
                <a:effectLst/>
              </a:rPr>
              <a:t> and </a:t>
            </a:r>
            <a:r>
              <a:rPr lang="it-IT" sz="2000" dirty="0" err="1">
                <a:effectLst/>
              </a:rPr>
              <a:t>carry</a:t>
            </a:r>
            <a:r>
              <a:rPr lang="it-IT" sz="2000" dirty="0">
                <a:effectLst/>
              </a:rPr>
              <a:t> out </a:t>
            </a:r>
            <a:r>
              <a:rPr lang="it-IT" sz="2000" dirty="0" err="1">
                <a:effectLst/>
              </a:rPr>
              <a:t>verification</a:t>
            </a:r>
            <a:r>
              <a:rPr lang="it-IT" sz="2000" dirty="0">
                <a:effectLst/>
              </a:rPr>
              <a:t> activities on </a:t>
            </a:r>
            <a:r>
              <a:rPr lang="it-IT" sz="2000" dirty="0" err="1">
                <a:effectLst/>
              </a:rPr>
              <a:t>behalf</a:t>
            </a:r>
            <a:r>
              <a:rPr lang="it-IT" sz="2000" dirty="0">
                <a:effectLst/>
              </a:rPr>
              <a:t> of the </a:t>
            </a:r>
            <a:r>
              <a:rPr lang="it-IT" sz="2000" dirty="0" err="1">
                <a:effectLst/>
              </a:rPr>
              <a:t>regulator</a:t>
            </a:r>
            <a:r>
              <a:rPr lang="it-IT" sz="2000" dirty="0">
                <a:effectLst/>
              </a:rPr>
              <a:t>; </a:t>
            </a:r>
            <a:endParaRPr lang="it-IT" sz="2000" dirty="0"/>
          </a:p>
          <a:p>
            <a:pPr marL="457200" indent="-4572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it-IT" sz="2000" dirty="0" err="1">
                <a:effectLst/>
              </a:rPr>
              <a:t>Verification</a:t>
            </a:r>
            <a:r>
              <a:rPr lang="it-IT" sz="2000" dirty="0">
                <a:effectLst/>
              </a:rPr>
              <a:t> by an </a:t>
            </a:r>
            <a:r>
              <a:rPr lang="it-IT" sz="2000" dirty="0" err="1">
                <a:effectLst/>
              </a:rPr>
              <a:t>approved</a:t>
            </a:r>
            <a:r>
              <a:rPr lang="it-IT" sz="2000" dirty="0">
                <a:effectLst/>
              </a:rPr>
              <a:t> </a:t>
            </a:r>
            <a:r>
              <a:rPr lang="it-IT" sz="2000" b="1" dirty="0" err="1">
                <a:effectLst/>
              </a:rPr>
              <a:t>third</a:t>
            </a:r>
            <a:r>
              <a:rPr lang="it-IT" sz="2000" b="1" dirty="0">
                <a:effectLst/>
              </a:rPr>
              <a:t>- party </a:t>
            </a:r>
            <a:r>
              <a:rPr lang="it-IT" sz="2000" b="1" dirty="0" err="1">
                <a:effectLst/>
              </a:rPr>
              <a:t>verifier</a:t>
            </a:r>
            <a:r>
              <a:rPr lang="it-IT" sz="2000" dirty="0">
                <a:effectLst/>
              </a:rPr>
              <a:t>: an </a:t>
            </a:r>
            <a:r>
              <a:rPr lang="it-IT" sz="2000" dirty="0" err="1">
                <a:effectLst/>
              </a:rPr>
              <a:t>organisation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that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is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independent</a:t>
            </a:r>
            <a:r>
              <a:rPr lang="it-IT" sz="2000" dirty="0">
                <a:effectLst/>
              </a:rPr>
              <a:t> from the </a:t>
            </a:r>
            <a:r>
              <a:rPr lang="it-IT" sz="2000" dirty="0" err="1">
                <a:effectLst/>
              </a:rPr>
              <a:t>regulator</a:t>
            </a:r>
            <a:r>
              <a:rPr lang="it-IT" sz="2000" dirty="0">
                <a:effectLst/>
              </a:rPr>
              <a:t> and </a:t>
            </a:r>
            <a:r>
              <a:rPr lang="it-IT" sz="2000" dirty="0" err="1">
                <a:effectLst/>
              </a:rPr>
              <a:t>other</a:t>
            </a:r>
            <a:r>
              <a:rPr lang="it-IT" sz="2000" dirty="0">
                <a:effectLst/>
              </a:rPr>
              <a:t> parties (</a:t>
            </a:r>
            <a:r>
              <a:rPr lang="it-IT" sz="2000" dirty="0" err="1">
                <a:effectLst/>
              </a:rPr>
              <a:t>that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is</a:t>
            </a:r>
            <a:r>
              <a:rPr lang="it-IT" sz="2000" dirty="0">
                <a:effectLst/>
              </a:rPr>
              <a:t>, the </a:t>
            </a:r>
            <a:r>
              <a:rPr lang="it-IT" sz="2000" dirty="0" err="1">
                <a:effectLst/>
              </a:rPr>
              <a:t>organisation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does</a:t>
            </a:r>
            <a:r>
              <a:rPr lang="it-IT" sz="2000" dirty="0">
                <a:effectLst/>
              </a:rPr>
              <a:t> the </a:t>
            </a:r>
            <a:r>
              <a:rPr lang="it-IT" sz="2000" dirty="0" err="1">
                <a:effectLst/>
              </a:rPr>
              <a:t>verification</a:t>
            </a:r>
            <a:r>
              <a:rPr lang="it-IT" sz="2000" dirty="0">
                <a:effectLst/>
              </a:rPr>
              <a:t> and takes </a:t>
            </a:r>
            <a:r>
              <a:rPr lang="it-IT" sz="2000" dirty="0" err="1">
                <a:effectLst/>
              </a:rPr>
              <a:t>responsibility</a:t>
            </a:r>
            <a:r>
              <a:rPr lang="it-IT" sz="2000" dirty="0">
                <a:effectLst/>
              </a:rPr>
              <a:t> for the </a:t>
            </a:r>
            <a:r>
              <a:rPr lang="it-IT" sz="2000" dirty="0" err="1">
                <a:effectLst/>
              </a:rPr>
              <a:t>conclusions</a:t>
            </a:r>
            <a:r>
              <a:rPr lang="it-IT" sz="2000" dirty="0">
                <a:effectLst/>
              </a:rPr>
              <a:t> and the </a:t>
            </a:r>
            <a:r>
              <a:rPr lang="it-IT" sz="2000" dirty="0" err="1">
                <a:effectLst/>
              </a:rPr>
              <a:t>decision</a:t>
            </a:r>
            <a:r>
              <a:rPr lang="it-IT" sz="2000" dirty="0">
                <a:effectLst/>
              </a:rPr>
              <a:t> to </a:t>
            </a:r>
            <a:r>
              <a:rPr lang="it-IT" sz="2000" dirty="0" err="1">
                <a:effectLst/>
              </a:rPr>
              <a:t>issue</a:t>
            </a:r>
            <a:r>
              <a:rPr lang="it-IT" sz="2000" dirty="0">
                <a:effectLst/>
              </a:rPr>
              <a:t> a </a:t>
            </a:r>
            <a:r>
              <a:rPr lang="it-IT" sz="2000" dirty="0" err="1">
                <a:effectLst/>
              </a:rPr>
              <a:t>verification</a:t>
            </a:r>
            <a:r>
              <a:rPr lang="it-IT" sz="2000" dirty="0">
                <a:effectLst/>
              </a:rPr>
              <a:t> report); </a:t>
            </a:r>
            <a:endParaRPr lang="it-IT" sz="2000" dirty="0"/>
          </a:p>
          <a:p>
            <a:pPr marL="457200" indent="-457200">
              <a:lnSpc>
                <a:spcPct val="9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it-IT" sz="2000" dirty="0" err="1">
                <a:effectLst/>
              </a:rPr>
              <a:t>Verification</a:t>
            </a:r>
            <a:r>
              <a:rPr lang="it-IT" sz="2000" dirty="0">
                <a:effectLst/>
              </a:rPr>
              <a:t> by an </a:t>
            </a:r>
            <a:r>
              <a:rPr lang="it-IT" sz="2000" dirty="0" err="1">
                <a:effectLst/>
              </a:rPr>
              <a:t>approved</a:t>
            </a:r>
            <a:r>
              <a:rPr lang="it-IT" sz="2000" dirty="0">
                <a:effectLst/>
              </a:rPr>
              <a:t> </a:t>
            </a:r>
            <a:r>
              <a:rPr lang="it-IT" sz="2000" b="1" dirty="0" err="1">
                <a:effectLst/>
              </a:rPr>
              <a:t>individual</a:t>
            </a:r>
            <a:r>
              <a:rPr lang="it-IT" sz="2000" b="1" dirty="0">
                <a:effectLst/>
              </a:rPr>
              <a:t> </a:t>
            </a:r>
            <a:r>
              <a:rPr lang="it-IT" sz="2000" b="1" dirty="0" err="1">
                <a:effectLst/>
              </a:rPr>
              <a:t>independent</a:t>
            </a:r>
            <a:r>
              <a:rPr lang="it-IT" sz="2000" b="1" dirty="0">
                <a:effectLst/>
              </a:rPr>
              <a:t> auditor</a:t>
            </a:r>
            <a:r>
              <a:rPr lang="it-IT" sz="2000" dirty="0">
                <a:effectLst/>
              </a:rPr>
              <a:t>: an </a:t>
            </a:r>
            <a:r>
              <a:rPr lang="it-IT" sz="2000" dirty="0" err="1">
                <a:effectLst/>
              </a:rPr>
              <a:t>individual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person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instead</a:t>
            </a:r>
            <a:br>
              <a:rPr lang="it-IT" sz="2000" dirty="0">
                <a:effectLst/>
              </a:rPr>
            </a:br>
            <a:r>
              <a:rPr lang="it-IT" sz="2000" dirty="0">
                <a:effectLst/>
              </a:rPr>
              <a:t>of an </a:t>
            </a:r>
            <a:r>
              <a:rPr lang="it-IT" sz="2000" dirty="0" err="1">
                <a:effectLst/>
              </a:rPr>
              <a:t>organisation</a:t>
            </a:r>
            <a:r>
              <a:rPr lang="it-IT" sz="2000" dirty="0">
                <a:effectLst/>
              </a:rPr>
              <a:t> (</a:t>
            </a:r>
            <a:r>
              <a:rPr lang="it-IT" sz="2000" dirty="0" err="1">
                <a:effectLst/>
              </a:rPr>
              <a:t>that</a:t>
            </a:r>
            <a:r>
              <a:rPr lang="it-IT" sz="2000" dirty="0">
                <a:effectLst/>
              </a:rPr>
              <a:t> </a:t>
            </a:r>
            <a:r>
              <a:rPr lang="it-IT" sz="2000" dirty="0" err="1">
                <a:effectLst/>
              </a:rPr>
              <a:t>is</a:t>
            </a:r>
            <a:r>
              <a:rPr lang="it-IT" sz="2000" dirty="0">
                <a:effectLst/>
              </a:rPr>
              <a:t>, the </a:t>
            </a:r>
            <a:r>
              <a:rPr lang="it-IT" sz="2000" dirty="0" err="1">
                <a:effectLst/>
              </a:rPr>
              <a:t>individual</a:t>
            </a:r>
            <a:r>
              <a:rPr lang="it-IT" sz="2000" dirty="0">
                <a:effectLst/>
              </a:rPr>
              <a:t> takes </a:t>
            </a:r>
            <a:r>
              <a:rPr lang="it-IT" sz="2000" dirty="0" err="1">
                <a:effectLst/>
              </a:rPr>
              <a:t>responsibility</a:t>
            </a:r>
            <a:r>
              <a:rPr lang="it-IT" sz="2000" dirty="0">
                <a:effectLst/>
              </a:rPr>
              <a:t> for the </a:t>
            </a:r>
            <a:r>
              <a:rPr lang="it-IT" sz="2000" dirty="0" err="1">
                <a:effectLst/>
              </a:rPr>
              <a:t>conclusions</a:t>
            </a:r>
            <a:r>
              <a:rPr lang="it-IT" sz="2000" dirty="0">
                <a:effectLst/>
              </a:rPr>
              <a:t> and the </a:t>
            </a:r>
            <a:r>
              <a:rPr lang="it-IT" sz="2000" dirty="0" err="1">
                <a:effectLst/>
              </a:rPr>
              <a:t>decision</a:t>
            </a:r>
            <a:r>
              <a:rPr lang="it-IT" sz="2000" dirty="0">
                <a:effectLst/>
              </a:rPr>
              <a:t> to </a:t>
            </a:r>
            <a:r>
              <a:rPr lang="it-IT" sz="2000" dirty="0" err="1">
                <a:effectLst/>
              </a:rPr>
              <a:t>issue</a:t>
            </a:r>
            <a:r>
              <a:rPr lang="it-IT" sz="2000" dirty="0">
                <a:effectLst/>
              </a:rPr>
              <a:t> an opinion </a:t>
            </a:r>
            <a:r>
              <a:rPr lang="it-IT" sz="2000" dirty="0" err="1">
                <a:effectLst/>
              </a:rPr>
              <a:t>statement</a:t>
            </a:r>
            <a:r>
              <a:rPr lang="it-IT" sz="2000" dirty="0">
                <a:effectLst/>
              </a:rPr>
              <a:t>). 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8541076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3AF3B5C1-1610-76B8-AAFF-F39F1A83C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374" y="811841"/>
            <a:ext cx="10724259" cy="684094"/>
          </a:xfrm>
        </p:spPr>
        <p:txBody>
          <a:bodyPr>
            <a:no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Criteria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to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choose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among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verification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schemes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D726CB6-4C87-97B1-D4E8-76FBB16592D5}"/>
              </a:ext>
            </a:extLst>
          </p:cNvPr>
          <p:cNvSpPr txBox="1"/>
          <p:nvPr/>
        </p:nvSpPr>
        <p:spPr>
          <a:xfrm>
            <a:off x="629541" y="1649572"/>
            <a:ext cx="10932918" cy="4470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ts val="900"/>
              </a:spcBef>
            </a:pPr>
            <a:r>
              <a:rPr lang="it-IT" sz="2800" dirty="0"/>
              <a:t>The </a:t>
            </a:r>
            <a:r>
              <a:rPr lang="it-IT" sz="2800" dirty="0" err="1"/>
              <a:t>type</a:t>
            </a:r>
            <a:r>
              <a:rPr lang="it-IT" sz="2800" dirty="0"/>
              <a:t> of </a:t>
            </a:r>
            <a:r>
              <a:rPr lang="it-IT" sz="2800" dirty="0" err="1"/>
              <a:t>verifier</a:t>
            </a:r>
            <a:r>
              <a:rPr lang="it-IT" sz="2800" dirty="0"/>
              <a:t> model can evolve over time. </a:t>
            </a:r>
          </a:p>
          <a:p>
            <a:pPr marL="457200" indent="-457200">
              <a:lnSpc>
                <a:spcPct val="85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800" dirty="0"/>
              <a:t>In the </a:t>
            </a:r>
            <a:r>
              <a:rPr lang="it-IT" sz="2800" dirty="0" err="1"/>
              <a:t>early</a:t>
            </a:r>
            <a:r>
              <a:rPr lang="it-IT" sz="2800" dirty="0"/>
              <a:t> </a:t>
            </a:r>
            <a:r>
              <a:rPr lang="it-IT" sz="2800" dirty="0" err="1"/>
              <a:t>years</a:t>
            </a:r>
            <a:r>
              <a:rPr lang="it-IT" sz="2800" dirty="0"/>
              <a:t> or a pilot </a:t>
            </a:r>
            <a:r>
              <a:rPr lang="it-IT" sz="2800" dirty="0" err="1"/>
              <a:t>phase</a:t>
            </a:r>
            <a:r>
              <a:rPr lang="it-IT" sz="2800" dirty="0"/>
              <a:t>, </a:t>
            </a:r>
            <a:r>
              <a:rPr lang="it-IT" sz="2800" dirty="0" err="1"/>
              <a:t>it</a:t>
            </a:r>
            <a:r>
              <a:rPr lang="it-IT" sz="2800" dirty="0"/>
              <a:t> </a:t>
            </a:r>
            <a:r>
              <a:rPr lang="it-IT" sz="2800" dirty="0" err="1"/>
              <a:t>could</a:t>
            </a:r>
            <a:r>
              <a:rPr lang="it-IT" sz="2800" dirty="0"/>
              <a:t> be </a:t>
            </a:r>
            <a:r>
              <a:rPr lang="it-IT" sz="2800" dirty="0" err="1"/>
              <a:t>that</a:t>
            </a:r>
            <a:r>
              <a:rPr lang="it-IT" sz="2800" dirty="0"/>
              <a:t> policy makers </a:t>
            </a:r>
            <a:r>
              <a:rPr lang="it-IT" sz="2800" dirty="0" err="1"/>
              <a:t>choose</a:t>
            </a:r>
            <a:r>
              <a:rPr lang="it-IT" sz="2800" dirty="0"/>
              <a:t> to </a:t>
            </a:r>
            <a:r>
              <a:rPr lang="it-IT" sz="2800" dirty="0" err="1"/>
              <a:t>select</a:t>
            </a:r>
            <a:r>
              <a:rPr lang="it-IT" sz="2800" dirty="0"/>
              <a:t> option 1 or 2 in order to </a:t>
            </a:r>
            <a:r>
              <a:rPr lang="it-IT" sz="2800" dirty="0" err="1"/>
              <a:t>have</a:t>
            </a:r>
            <a:r>
              <a:rPr lang="it-IT" sz="2800" dirty="0"/>
              <a:t> more control over the </a:t>
            </a:r>
            <a:r>
              <a:rPr lang="it-IT" sz="2800" dirty="0" err="1"/>
              <a:t>verification</a:t>
            </a:r>
            <a:r>
              <a:rPr lang="it-IT" sz="2800" dirty="0"/>
              <a:t> system and to build up </a:t>
            </a:r>
            <a:r>
              <a:rPr lang="it-IT" sz="2800" dirty="0" err="1"/>
              <a:t>sufficient</a:t>
            </a:r>
            <a:r>
              <a:rPr lang="it-IT" sz="2800" dirty="0"/>
              <a:t> </a:t>
            </a:r>
            <a:r>
              <a:rPr lang="it-IT" sz="2800" dirty="0" err="1"/>
              <a:t>competent</a:t>
            </a:r>
            <a:r>
              <a:rPr lang="it-IT" sz="2800" dirty="0"/>
              <a:t> </a:t>
            </a:r>
            <a:r>
              <a:rPr lang="it-IT" sz="2800" dirty="0" err="1"/>
              <a:t>verifier</a:t>
            </a:r>
            <a:r>
              <a:rPr lang="it-IT" sz="2800" dirty="0"/>
              <a:t> </a:t>
            </a:r>
            <a:r>
              <a:rPr lang="it-IT" sz="2800" dirty="0" err="1"/>
              <a:t>resources</a:t>
            </a:r>
            <a:r>
              <a:rPr lang="it-IT" sz="2800" dirty="0"/>
              <a:t>. </a:t>
            </a:r>
          </a:p>
          <a:p>
            <a:pPr marL="457200" indent="-457200">
              <a:lnSpc>
                <a:spcPct val="85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800" dirty="0"/>
              <a:t>Over time an ET system </a:t>
            </a:r>
            <a:r>
              <a:rPr lang="it-IT" sz="2800" dirty="0" err="1"/>
              <a:t>usually</a:t>
            </a:r>
            <a:r>
              <a:rPr lang="it-IT" sz="2800" dirty="0"/>
              <a:t> </a:t>
            </a:r>
            <a:r>
              <a:rPr lang="it-IT" sz="2800" dirty="0" err="1"/>
              <a:t>evolves</a:t>
            </a:r>
            <a:r>
              <a:rPr lang="it-IT" sz="2800" dirty="0"/>
              <a:t> </a:t>
            </a:r>
            <a:r>
              <a:rPr lang="it-IT" sz="2800" dirty="0" err="1"/>
              <a:t>toward</a:t>
            </a:r>
            <a:r>
              <a:rPr lang="it-IT" sz="2800" dirty="0"/>
              <a:t> option 3 </a:t>
            </a:r>
            <a:r>
              <a:rPr lang="it-IT" sz="2800" dirty="0" err="1"/>
              <a:t>which</a:t>
            </a:r>
            <a:r>
              <a:rPr lang="it-IT" sz="2800" dirty="0"/>
              <a:t> </a:t>
            </a:r>
            <a:r>
              <a:rPr lang="it-IT" sz="2800" dirty="0" err="1"/>
              <a:t>is</a:t>
            </a:r>
            <a:r>
              <a:rPr lang="it-IT" sz="2800" dirty="0"/>
              <a:t> the </a:t>
            </a:r>
            <a:r>
              <a:rPr lang="it-IT" sz="2800" dirty="0" err="1"/>
              <a:t>most</a:t>
            </a:r>
            <a:r>
              <a:rPr lang="it-IT" sz="2800" dirty="0"/>
              <a:t> common model </a:t>
            </a:r>
            <a:r>
              <a:rPr lang="it-IT" sz="2800" dirty="0" err="1"/>
              <a:t>applied</a:t>
            </a:r>
            <a:r>
              <a:rPr lang="it-IT" sz="2800" dirty="0"/>
              <a:t> in the EU ETS and </a:t>
            </a:r>
            <a:r>
              <a:rPr lang="it-IT" sz="2800" dirty="0" err="1"/>
              <a:t>other</a:t>
            </a:r>
            <a:r>
              <a:rPr lang="it-IT" sz="2800" dirty="0"/>
              <a:t> </a:t>
            </a:r>
            <a:r>
              <a:rPr lang="it-IT" sz="2800" dirty="0" err="1"/>
              <a:t>existing</a:t>
            </a:r>
            <a:r>
              <a:rPr lang="it-IT" sz="2800" dirty="0"/>
              <a:t> ET </a:t>
            </a:r>
            <a:r>
              <a:rPr lang="it-IT" sz="2800" dirty="0" err="1"/>
              <a:t>schemes</a:t>
            </a:r>
            <a:r>
              <a:rPr lang="it-IT" sz="2800" dirty="0"/>
              <a:t>.</a:t>
            </a:r>
          </a:p>
          <a:p>
            <a:pPr marL="457200" indent="-457200">
              <a:lnSpc>
                <a:spcPct val="85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800" dirty="0" err="1"/>
              <a:t>Most</a:t>
            </a:r>
            <a:r>
              <a:rPr lang="it-IT" sz="2800" dirty="0"/>
              <a:t> ET systems use option 3 from the start </a:t>
            </a:r>
            <a:r>
              <a:rPr lang="it-IT" sz="2800" dirty="0" err="1"/>
              <a:t>as</a:t>
            </a:r>
            <a:r>
              <a:rPr lang="it-IT" sz="2800" dirty="0"/>
              <a:t> </a:t>
            </a:r>
            <a:r>
              <a:rPr lang="it-IT" sz="2800" dirty="0" err="1"/>
              <a:t>they</a:t>
            </a:r>
            <a:r>
              <a:rPr lang="it-IT" sz="2800" dirty="0"/>
              <a:t> </a:t>
            </a:r>
            <a:r>
              <a:rPr lang="it-IT" sz="2800" dirty="0" err="1"/>
              <a:t>want</a:t>
            </a:r>
            <a:r>
              <a:rPr lang="it-IT" sz="2800" dirty="0"/>
              <a:t> to </a:t>
            </a:r>
            <a:r>
              <a:rPr lang="it-IT" sz="2800" dirty="0" err="1"/>
              <a:t>align</a:t>
            </a:r>
            <a:r>
              <a:rPr lang="it-IT" sz="2800" dirty="0"/>
              <a:t> with </a:t>
            </a:r>
            <a:r>
              <a:rPr lang="it-IT" sz="2800" dirty="0" err="1"/>
              <a:t>other</a:t>
            </a:r>
            <a:r>
              <a:rPr lang="it-IT" sz="2800" dirty="0"/>
              <a:t> </a:t>
            </a:r>
            <a:r>
              <a:rPr lang="it-IT" sz="2800" dirty="0" err="1"/>
              <a:t>schemes</a:t>
            </a:r>
            <a:r>
              <a:rPr lang="it-IT" sz="2800" dirty="0"/>
              <a:t>, link, or </a:t>
            </a:r>
            <a:r>
              <a:rPr lang="it-IT" sz="2800" dirty="0" err="1"/>
              <a:t>choose</a:t>
            </a:r>
            <a:r>
              <a:rPr lang="it-IT" sz="2800" dirty="0"/>
              <a:t> to </a:t>
            </a:r>
            <a:r>
              <a:rPr lang="it-IT" sz="2800" dirty="0" err="1"/>
              <a:t>apply</a:t>
            </a:r>
            <a:r>
              <a:rPr lang="it-IT" sz="2800" dirty="0"/>
              <a:t> </a:t>
            </a:r>
            <a:r>
              <a:rPr lang="it-IT" sz="2800" dirty="0" err="1"/>
              <a:t>recognised</a:t>
            </a:r>
            <a:r>
              <a:rPr lang="it-IT" sz="2800" dirty="0"/>
              <a:t> international standards. </a:t>
            </a:r>
          </a:p>
        </p:txBody>
      </p:sp>
    </p:spTree>
    <p:extLst>
      <p:ext uri="{BB962C8B-B14F-4D97-AF65-F5344CB8AC3E}">
        <p14:creationId xmlns:p14="http://schemas.microsoft.com/office/powerpoint/2010/main" val="31648165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9F0AC4B-959B-EC76-8E8B-7FEB9160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0409"/>
            <a:ext cx="10515600" cy="684094"/>
          </a:xfrm>
        </p:spPr>
        <p:txBody>
          <a:bodyPr>
            <a:no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Verification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process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46BF156-EC1C-2237-79E2-AF687778CF24}"/>
              </a:ext>
            </a:extLst>
          </p:cNvPr>
          <p:cNvSpPr txBox="1"/>
          <p:nvPr/>
        </p:nvSpPr>
        <p:spPr>
          <a:xfrm>
            <a:off x="838201" y="1721776"/>
            <a:ext cx="10515600" cy="4198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0" fontAlgn="base" latinLnBrk="0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The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aim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of the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verification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process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is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to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independently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assess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,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whether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: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monitoring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has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been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carried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out in </a:t>
            </a:r>
            <a:r>
              <a:rPr kumimoji="0" lang="it-IT" altLang="it-IT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compliance with the </a:t>
            </a:r>
            <a:r>
              <a:rPr kumimoji="0" lang="it-IT" altLang="it-IT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approved</a:t>
            </a:r>
            <a:r>
              <a:rPr lang="it-IT" altLang="it-IT" sz="2800" b="1" dirty="0"/>
              <a:t> monitoring plan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the compilation of the report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is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in line with the </a:t>
            </a:r>
            <a:r>
              <a:rPr kumimoji="0" lang="it-IT" altLang="it-IT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requirements</a:t>
            </a:r>
            <a:r>
              <a:rPr kumimoji="0" lang="it-IT" altLang="it-IT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of the MRR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;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the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emission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report </a:t>
            </a:r>
            <a:r>
              <a:rPr kumimoji="0" lang="it-IT" altLang="it-IT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does</a:t>
            </a:r>
            <a:r>
              <a:rPr kumimoji="0" lang="it-IT" altLang="it-IT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not</a:t>
            </a:r>
            <a:r>
              <a:rPr kumimoji="0" lang="it-IT" altLang="it-IT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contain</a:t>
            </a:r>
            <a:r>
              <a:rPr kumimoji="0" lang="it-IT" altLang="it-IT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any</a:t>
            </a:r>
            <a:r>
              <a:rPr kumimoji="0" lang="it-IT" altLang="it-IT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misstatements</a:t>
            </a:r>
            <a:r>
              <a:rPr kumimoji="0" lang="it-IT" altLang="it-IT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with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regards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to the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emission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data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contained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and;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there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is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potential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for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improvement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in the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operator’s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performance (for more information </a:t>
            </a:r>
            <a:r>
              <a:rPr kumimoji="0" lang="it-IT" altLang="it-IT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see</a:t>
            </a:r>
            <a:r>
              <a:rPr kumimoji="0" lang="it-IT" altLang="it-IT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Art. 30 of the AVR).</a:t>
            </a:r>
          </a:p>
        </p:txBody>
      </p:sp>
    </p:spTree>
    <p:extLst>
      <p:ext uri="{BB962C8B-B14F-4D97-AF65-F5344CB8AC3E}">
        <p14:creationId xmlns:p14="http://schemas.microsoft.com/office/powerpoint/2010/main" val="20491981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CFD2F77-75FC-1BE6-76DE-4717E9A06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20" y="916690"/>
            <a:ext cx="10850880" cy="684094"/>
          </a:xfrm>
        </p:spPr>
        <p:txBody>
          <a:bodyPr>
            <a:no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Verifying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emission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reports in the EU ETS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4E5F152-44B6-8F73-827D-B26DEB815481}"/>
              </a:ext>
            </a:extLst>
          </p:cNvPr>
          <p:cNvSpPr txBox="1"/>
          <p:nvPr/>
        </p:nvSpPr>
        <p:spPr>
          <a:xfrm>
            <a:off x="507103" y="1784926"/>
            <a:ext cx="11055356" cy="405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The EU ETS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requires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operators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of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installations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or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aviation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operators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under the system to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submit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annual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emissions</a:t>
            </a:r>
            <a:r>
              <a:rPr kumimoji="0" lang="it-IT" alt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reports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which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are </a:t>
            </a:r>
            <a:r>
              <a:rPr kumimoji="0" lang="it-IT" altLang="it-IT" sz="2400" b="1" i="0" u="none" strike="noStrike" cap="none" normalizeH="0" baseline="0" dirty="0" err="1">
                <a:ln>
                  <a:noFill/>
                </a:ln>
                <a:effectLst/>
              </a:rPr>
              <a:t>verified</a:t>
            </a:r>
            <a:r>
              <a:rPr kumimoji="0" lang="it-IT" altLang="it-IT" sz="2400" b="1" i="0" u="none" strike="noStrike" cap="none" normalizeH="0" baseline="0" dirty="0">
                <a:ln>
                  <a:noFill/>
                </a:ln>
                <a:effectLst/>
              </a:rPr>
              <a:t> by an </a:t>
            </a:r>
            <a:r>
              <a:rPr kumimoji="0" lang="it-IT" altLang="it-IT" sz="2400" b="1" i="0" u="none" strike="noStrike" cap="none" normalizeH="0" baseline="0" dirty="0" err="1">
                <a:ln>
                  <a:noFill/>
                </a:ln>
                <a:effectLst/>
              </a:rPr>
              <a:t>independent</a:t>
            </a:r>
            <a:r>
              <a:rPr kumimoji="0" lang="it-IT" altLang="it-IT" sz="2400" b="1" i="0" u="none" strike="noStrike" cap="none" normalizeH="0" baseline="0" dirty="0">
                <a:ln>
                  <a:noFill/>
                </a:ln>
                <a:effectLst/>
              </a:rPr>
              <a:t> </a:t>
            </a:r>
            <a:r>
              <a:rPr kumimoji="0" lang="it-IT" altLang="it-IT" sz="2400" b="1" i="0" u="none" strike="noStrike" cap="none" normalizeH="0" baseline="0" dirty="0" err="1">
                <a:ln>
                  <a:noFill/>
                </a:ln>
                <a:effectLst/>
              </a:rPr>
              <a:t>verifier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, in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accordance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with the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Accreditation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Verification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Regulation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(AVR).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The AVR sets out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detailed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requirements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for the </a:t>
            </a:r>
            <a:r>
              <a:rPr kumimoji="0" lang="it-IT" altLang="it-IT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accreditation</a:t>
            </a:r>
            <a:r>
              <a:rPr kumimoji="0" lang="it-IT" alt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of the </a:t>
            </a:r>
            <a:r>
              <a:rPr kumimoji="0" lang="it-IT" altLang="it-IT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verifiers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 the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preparation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implementation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of the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verification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It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complemented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by an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extensive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set of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detailed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guidance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This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allows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for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strongly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harmonised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approaches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in the EU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Member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States,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increasing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trust in the ETS.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This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high </a:t>
            </a:r>
            <a:r>
              <a:rPr kumimoji="0" lang="it-IT" altLang="it-IT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level</a:t>
            </a:r>
            <a:r>
              <a:rPr kumimoji="0" lang="it-IT" alt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of </a:t>
            </a:r>
            <a:r>
              <a:rPr kumimoji="0" lang="it-IT" altLang="it-IT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harmonisation</a:t>
            </a:r>
            <a:r>
              <a:rPr kumimoji="0" lang="it-IT" alt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has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been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developed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based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on a situation with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virtually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no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harmonisation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 a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very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basic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set of rules,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using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assessments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 information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exchange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between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EU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Member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States to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identify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potential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for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improvements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and good </a:t>
            </a:r>
            <a:r>
              <a:rPr kumimoji="0" lang="it-IT" altLang="it-IT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</a:rPr>
              <a:t>practices</a:t>
            </a:r>
            <a:r>
              <a:rPr kumimoji="0" lang="it-IT" altLang="it-IT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 </a:t>
            </a:r>
            <a:endParaRPr lang="it-IT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841095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0CF75C16-388D-8406-DB41-8CEFB4EE4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085" y="770278"/>
            <a:ext cx="10515600" cy="684094"/>
          </a:xfrm>
        </p:spPr>
        <p:txBody>
          <a:bodyPr>
            <a:no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Accreditation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of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verifiers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DD92142-9739-5842-47C2-81EE3830EBE1}"/>
              </a:ext>
            </a:extLst>
          </p:cNvPr>
          <p:cNvSpPr txBox="1"/>
          <p:nvPr/>
        </p:nvSpPr>
        <p:spPr>
          <a:xfrm>
            <a:off x="629541" y="1574854"/>
            <a:ext cx="10932918" cy="4445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85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333333"/>
                </a:solidFill>
              </a:rPr>
              <a:t>A </a:t>
            </a:r>
            <a:r>
              <a:rPr lang="it-IT" sz="2400" dirty="0" err="1">
                <a:solidFill>
                  <a:srgbClr val="333333"/>
                </a:solidFill>
              </a:rPr>
              <a:t>verifier</a:t>
            </a:r>
            <a:r>
              <a:rPr lang="it-IT" sz="2400" dirty="0">
                <a:solidFill>
                  <a:srgbClr val="333333"/>
                </a:solidFill>
              </a:rPr>
              <a:t> can be a </a:t>
            </a:r>
            <a:r>
              <a:rPr lang="it-IT" sz="2400" dirty="0" err="1">
                <a:solidFill>
                  <a:srgbClr val="333333"/>
                </a:solidFill>
              </a:rPr>
              <a:t>legal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entity</a:t>
            </a:r>
            <a:r>
              <a:rPr lang="it-IT" sz="2400" dirty="0">
                <a:solidFill>
                  <a:srgbClr val="333333"/>
                </a:solidFill>
              </a:rPr>
              <a:t> or </a:t>
            </a:r>
            <a:r>
              <a:rPr lang="it-IT" sz="2400" dirty="0" err="1">
                <a:solidFill>
                  <a:srgbClr val="333333"/>
                </a:solidFill>
              </a:rPr>
              <a:t>legal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person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accredited</a:t>
            </a:r>
            <a:r>
              <a:rPr lang="it-IT" sz="2400" dirty="0">
                <a:solidFill>
                  <a:srgbClr val="333333"/>
                </a:solidFill>
              </a:rPr>
              <a:t> by a </a:t>
            </a:r>
            <a:r>
              <a:rPr lang="it-IT" sz="2400" b="1" dirty="0">
                <a:solidFill>
                  <a:srgbClr val="333333"/>
                </a:solidFill>
              </a:rPr>
              <a:t>national </a:t>
            </a:r>
            <a:r>
              <a:rPr lang="it-IT" sz="2400" b="1" dirty="0" err="1">
                <a:solidFill>
                  <a:srgbClr val="333333"/>
                </a:solidFill>
              </a:rPr>
              <a:t>accreditation</a:t>
            </a:r>
            <a:r>
              <a:rPr lang="it-IT" sz="2400" b="1" dirty="0">
                <a:solidFill>
                  <a:srgbClr val="333333"/>
                </a:solidFill>
              </a:rPr>
              <a:t> body</a:t>
            </a:r>
            <a:r>
              <a:rPr lang="it-IT" sz="2400" dirty="0">
                <a:solidFill>
                  <a:srgbClr val="333333"/>
                </a:solidFill>
              </a:rPr>
              <a:t> (NAB) or a </a:t>
            </a:r>
            <a:r>
              <a:rPr lang="it-IT" sz="2400" dirty="0" err="1">
                <a:solidFill>
                  <a:srgbClr val="333333"/>
                </a:solidFill>
              </a:rPr>
              <a:t>natural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person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that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is</a:t>
            </a:r>
            <a:r>
              <a:rPr lang="it-IT" sz="2400" dirty="0">
                <a:solidFill>
                  <a:srgbClr val="333333"/>
                </a:solidFill>
              </a:rPr>
              <a:t> certified by a </a:t>
            </a:r>
            <a:r>
              <a:rPr lang="it-IT" sz="2400" dirty="0"/>
              <a:t>National </a:t>
            </a:r>
            <a:r>
              <a:rPr lang="it-IT" sz="2400" dirty="0" err="1"/>
              <a:t>Certification</a:t>
            </a:r>
            <a:r>
              <a:rPr lang="it-IT" sz="2400" dirty="0"/>
              <a:t> Authority </a:t>
            </a:r>
            <a:r>
              <a:rPr lang="it-IT" sz="2400" dirty="0">
                <a:solidFill>
                  <a:srgbClr val="333333"/>
                </a:solidFill>
              </a:rPr>
              <a:t>(NCA) in compliance with the </a:t>
            </a:r>
            <a:r>
              <a:rPr lang="it-IT" sz="2400" dirty="0" err="1">
                <a:solidFill>
                  <a:srgbClr val="333333"/>
                </a:solidFill>
              </a:rPr>
              <a:t>requirements</a:t>
            </a:r>
            <a:r>
              <a:rPr lang="it-IT" sz="2400" dirty="0">
                <a:solidFill>
                  <a:srgbClr val="333333"/>
                </a:solidFill>
              </a:rPr>
              <a:t> of the AVR. </a:t>
            </a:r>
            <a:r>
              <a:rPr lang="it-IT" sz="2400" dirty="0" err="1">
                <a:effectLst/>
              </a:rPr>
              <a:t>Accreditation</a:t>
            </a:r>
            <a:r>
              <a:rPr lang="it-IT" sz="2400" dirty="0">
                <a:effectLst/>
              </a:rPr>
              <a:t> under the EU ETS </a:t>
            </a:r>
            <a:r>
              <a:rPr lang="it-IT" sz="2400" dirty="0" err="1">
                <a:effectLst/>
              </a:rPr>
              <a:t>is</a:t>
            </a:r>
            <a:r>
              <a:rPr lang="it-IT" sz="2400" dirty="0">
                <a:effectLst/>
              </a:rPr>
              <a:t> </a:t>
            </a:r>
            <a:r>
              <a:rPr lang="it-IT" sz="2400" dirty="0" err="1">
                <a:effectLst/>
              </a:rPr>
              <a:t>based</a:t>
            </a:r>
            <a:r>
              <a:rPr lang="it-IT" sz="2400" dirty="0">
                <a:effectLst/>
              </a:rPr>
              <a:t> on </a:t>
            </a:r>
            <a:r>
              <a:rPr lang="it-IT" sz="2400" dirty="0" err="1">
                <a:effectLst/>
              </a:rPr>
              <a:t>Regulation</a:t>
            </a:r>
            <a:r>
              <a:rPr lang="it-IT" sz="2400" dirty="0">
                <a:effectLst/>
              </a:rPr>
              <a:t> (EC) No </a:t>
            </a:r>
            <a:r>
              <a:rPr lang="it-IT" sz="2400" dirty="0"/>
              <a:t>2067</a:t>
            </a:r>
            <a:r>
              <a:rPr lang="it-IT" sz="2400" dirty="0">
                <a:effectLst/>
              </a:rPr>
              <a:t>/2018. </a:t>
            </a:r>
            <a:endParaRPr lang="it-IT" sz="2400" dirty="0">
              <a:solidFill>
                <a:srgbClr val="333333"/>
              </a:solidFill>
            </a:endParaRPr>
          </a:p>
          <a:p>
            <a:pPr marL="342900" indent="-342900">
              <a:lnSpc>
                <a:spcPct val="85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333333"/>
                </a:solidFill>
              </a:rPr>
              <a:t>NAB reviews the information </a:t>
            </a:r>
            <a:r>
              <a:rPr lang="it-IT" sz="2400" dirty="0" err="1">
                <a:solidFill>
                  <a:srgbClr val="333333"/>
                </a:solidFill>
              </a:rPr>
              <a:t>provided</a:t>
            </a:r>
            <a:r>
              <a:rPr lang="it-IT" sz="2400" dirty="0">
                <a:solidFill>
                  <a:srgbClr val="333333"/>
                </a:solidFill>
              </a:rPr>
              <a:t> by the </a:t>
            </a:r>
            <a:r>
              <a:rPr lang="it-IT" sz="2400" dirty="0" err="1">
                <a:solidFill>
                  <a:srgbClr val="333333"/>
                </a:solidFill>
              </a:rPr>
              <a:t>applicant</a:t>
            </a:r>
            <a:r>
              <a:rPr lang="it-IT" sz="2400" dirty="0">
                <a:solidFill>
                  <a:srgbClr val="333333"/>
                </a:solidFill>
              </a:rPr>
              <a:t> and </a:t>
            </a:r>
            <a:r>
              <a:rPr lang="it-IT" sz="2400" dirty="0" err="1">
                <a:solidFill>
                  <a:srgbClr val="333333"/>
                </a:solidFill>
              </a:rPr>
              <a:t>ensures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that</a:t>
            </a:r>
            <a:r>
              <a:rPr lang="it-IT" sz="2400" dirty="0">
                <a:solidFill>
                  <a:srgbClr val="333333"/>
                </a:solidFill>
              </a:rPr>
              <a:t> he </a:t>
            </a:r>
            <a:r>
              <a:rPr lang="it-IT" sz="2400" dirty="0" err="1">
                <a:solidFill>
                  <a:srgbClr val="333333"/>
                </a:solidFill>
              </a:rPr>
              <a:t>has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processes</a:t>
            </a:r>
            <a:r>
              <a:rPr lang="it-IT" sz="2400" dirty="0">
                <a:solidFill>
                  <a:srgbClr val="333333"/>
                </a:solidFill>
              </a:rPr>
              <a:t> in place </a:t>
            </a:r>
            <a:r>
              <a:rPr lang="it-IT" sz="2400" dirty="0" err="1">
                <a:solidFill>
                  <a:srgbClr val="333333"/>
                </a:solidFill>
              </a:rPr>
              <a:t>which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/>
              <a:t>comply</a:t>
            </a:r>
            <a:r>
              <a:rPr lang="it-IT" sz="2400" dirty="0"/>
              <a:t> with the AVR </a:t>
            </a:r>
            <a:r>
              <a:rPr lang="it-IT" sz="2400" dirty="0" err="1"/>
              <a:t>requirements</a:t>
            </a:r>
            <a:r>
              <a:rPr lang="it-IT" sz="2400" dirty="0"/>
              <a:t> </a:t>
            </a:r>
            <a:r>
              <a:rPr lang="it-IT" sz="2400" dirty="0">
                <a:solidFill>
                  <a:srgbClr val="333333"/>
                </a:solidFill>
              </a:rPr>
              <a:t>and </a:t>
            </a:r>
            <a:r>
              <a:rPr lang="it-IT" sz="2400" dirty="0" err="1">
                <a:solidFill>
                  <a:srgbClr val="333333"/>
                </a:solidFill>
              </a:rPr>
              <a:t>is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b="1" dirty="0" err="1"/>
              <a:t>able</a:t>
            </a:r>
            <a:r>
              <a:rPr lang="it-IT" sz="2400" b="1" dirty="0"/>
              <a:t> to </a:t>
            </a:r>
            <a:r>
              <a:rPr lang="it-IT" sz="2400" b="1" dirty="0" err="1"/>
              <a:t>perform</a:t>
            </a:r>
            <a:r>
              <a:rPr lang="it-IT" sz="2400" b="1" dirty="0"/>
              <a:t> the </a:t>
            </a:r>
            <a:r>
              <a:rPr lang="it-IT" sz="2400" b="1" dirty="0" err="1"/>
              <a:t>verification</a:t>
            </a:r>
            <a:r>
              <a:rPr lang="it-IT" sz="2400" b="1" dirty="0"/>
              <a:t> </a:t>
            </a:r>
            <a:r>
              <a:rPr lang="it-IT" sz="2400" b="1" dirty="0" err="1"/>
              <a:t>process</a:t>
            </a:r>
            <a:r>
              <a:rPr lang="it-IT" sz="2400" b="1" dirty="0"/>
              <a:t>.</a:t>
            </a:r>
          </a:p>
          <a:p>
            <a:pPr marL="342900" indent="-342900">
              <a:lnSpc>
                <a:spcPct val="85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333333"/>
                </a:solidFill>
              </a:rPr>
              <a:t>The NAB </a:t>
            </a:r>
            <a:r>
              <a:rPr lang="it-IT" sz="2400" dirty="0" err="1">
                <a:solidFill>
                  <a:srgbClr val="333333"/>
                </a:solidFill>
              </a:rPr>
              <a:t>has</a:t>
            </a:r>
            <a:r>
              <a:rPr lang="it-IT" sz="2400" dirty="0">
                <a:solidFill>
                  <a:srgbClr val="333333"/>
                </a:solidFill>
              </a:rPr>
              <a:t> to </a:t>
            </a:r>
            <a:r>
              <a:rPr lang="it-IT" sz="2400" dirty="0" err="1">
                <a:solidFill>
                  <a:srgbClr val="333333"/>
                </a:solidFill>
              </a:rPr>
              <a:t>continuously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ensure</a:t>
            </a:r>
            <a:r>
              <a:rPr lang="it-IT" sz="2400" dirty="0">
                <a:solidFill>
                  <a:srgbClr val="333333"/>
                </a:solidFill>
              </a:rPr>
              <a:t> the </a:t>
            </a:r>
            <a:r>
              <a:rPr lang="it-IT" sz="2400" dirty="0" err="1">
                <a:solidFill>
                  <a:srgbClr val="333333"/>
                </a:solidFill>
              </a:rPr>
              <a:t>quality</a:t>
            </a:r>
            <a:r>
              <a:rPr lang="it-IT" sz="2400" dirty="0">
                <a:solidFill>
                  <a:srgbClr val="333333"/>
                </a:solidFill>
              </a:rPr>
              <a:t> of the </a:t>
            </a:r>
            <a:r>
              <a:rPr lang="it-IT" sz="2400" dirty="0" err="1">
                <a:solidFill>
                  <a:srgbClr val="333333"/>
                </a:solidFill>
              </a:rPr>
              <a:t>verification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process</a:t>
            </a:r>
            <a:r>
              <a:rPr lang="it-IT" sz="2400" dirty="0">
                <a:solidFill>
                  <a:srgbClr val="333333"/>
                </a:solidFill>
              </a:rPr>
              <a:t>, </a:t>
            </a:r>
            <a:r>
              <a:rPr lang="it-IT" sz="2400" dirty="0" err="1">
                <a:solidFill>
                  <a:srgbClr val="333333"/>
                </a:solidFill>
              </a:rPr>
              <a:t>through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annual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visits</a:t>
            </a:r>
            <a:r>
              <a:rPr lang="it-IT" sz="2400" dirty="0">
                <a:solidFill>
                  <a:srgbClr val="333333"/>
                </a:solidFill>
              </a:rPr>
              <a:t> and </a:t>
            </a:r>
            <a:r>
              <a:rPr lang="it-IT" sz="2400" dirty="0" err="1">
                <a:solidFill>
                  <a:srgbClr val="333333"/>
                </a:solidFill>
              </a:rPr>
              <a:t>periodic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reassessments</a:t>
            </a:r>
            <a:r>
              <a:rPr lang="it-IT" sz="2400" dirty="0">
                <a:solidFill>
                  <a:srgbClr val="333333"/>
                </a:solidFill>
              </a:rPr>
              <a:t>. </a:t>
            </a:r>
          </a:p>
          <a:p>
            <a:pPr marL="342900" indent="-342900">
              <a:lnSpc>
                <a:spcPct val="85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333333"/>
                </a:solidFill>
              </a:rPr>
              <a:t>For the </a:t>
            </a:r>
            <a:r>
              <a:rPr lang="it-IT" sz="2400" dirty="0" err="1">
                <a:solidFill>
                  <a:srgbClr val="333333"/>
                </a:solidFill>
              </a:rPr>
              <a:t>sake</a:t>
            </a:r>
            <a:r>
              <a:rPr lang="it-IT" sz="2400" dirty="0">
                <a:solidFill>
                  <a:srgbClr val="333333"/>
                </a:solidFill>
              </a:rPr>
              <a:t> of </a:t>
            </a:r>
            <a:r>
              <a:rPr lang="it-IT" sz="2400" dirty="0" err="1">
                <a:solidFill>
                  <a:srgbClr val="333333"/>
                </a:solidFill>
              </a:rPr>
              <a:t>quality</a:t>
            </a:r>
            <a:r>
              <a:rPr lang="it-IT" sz="2400" dirty="0">
                <a:solidFill>
                  <a:srgbClr val="333333"/>
                </a:solidFill>
              </a:rPr>
              <a:t>, the AVR </a:t>
            </a:r>
            <a:r>
              <a:rPr lang="it-IT" sz="2400" dirty="0" err="1">
                <a:solidFill>
                  <a:srgbClr val="333333"/>
                </a:solidFill>
              </a:rPr>
              <a:t>also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requires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that</a:t>
            </a:r>
            <a:r>
              <a:rPr lang="it-IT" sz="2400" dirty="0">
                <a:solidFill>
                  <a:srgbClr val="333333"/>
                </a:solidFill>
              </a:rPr>
              <a:t> the competence and performance of the NAB </a:t>
            </a:r>
            <a:r>
              <a:rPr lang="it-IT" sz="2400" dirty="0" err="1">
                <a:solidFill>
                  <a:srgbClr val="333333"/>
                </a:solidFill>
              </a:rPr>
              <a:t>is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monitored</a:t>
            </a:r>
            <a:r>
              <a:rPr lang="it-IT" sz="2400" dirty="0">
                <a:solidFill>
                  <a:srgbClr val="333333"/>
                </a:solidFill>
              </a:rPr>
              <a:t> by the EU </a:t>
            </a:r>
            <a:r>
              <a:rPr lang="it-IT" sz="2400" dirty="0" err="1">
                <a:solidFill>
                  <a:srgbClr val="333333"/>
                </a:solidFill>
              </a:rPr>
              <a:t>Member</a:t>
            </a:r>
            <a:r>
              <a:rPr lang="it-IT" sz="2400" dirty="0">
                <a:solidFill>
                  <a:srgbClr val="333333"/>
                </a:solidFill>
              </a:rPr>
              <a:t> State </a:t>
            </a:r>
            <a:r>
              <a:rPr lang="it-IT" sz="2400" dirty="0" err="1">
                <a:solidFill>
                  <a:srgbClr val="333333"/>
                </a:solidFill>
              </a:rPr>
              <a:t>that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has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appointed</a:t>
            </a:r>
            <a:r>
              <a:rPr lang="it-IT" sz="2400" dirty="0">
                <a:solidFill>
                  <a:srgbClr val="333333"/>
                </a:solidFill>
              </a:rPr>
              <a:t> the NAB (</a:t>
            </a:r>
            <a:r>
              <a:rPr lang="it-IT" sz="2400" dirty="0" err="1">
                <a:solidFill>
                  <a:srgbClr val="333333"/>
                </a:solidFill>
              </a:rPr>
              <a:t>see</a:t>
            </a:r>
            <a:r>
              <a:rPr lang="it-IT" sz="2400" dirty="0">
                <a:solidFill>
                  <a:srgbClr val="333333"/>
                </a:solidFill>
              </a:rPr>
              <a:t> Art 65 of the AVR). In </a:t>
            </a:r>
            <a:r>
              <a:rPr lang="it-IT" sz="2400" dirty="0" err="1">
                <a:solidFill>
                  <a:srgbClr val="333333"/>
                </a:solidFill>
              </a:rPr>
              <a:t>addition</a:t>
            </a:r>
            <a:r>
              <a:rPr lang="it-IT" sz="2400" dirty="0">
                <a:solidFill>
                  <a:srgbClr val="333333"/>
                </a:solidFill>
              </a:rPr>
              <a:t>, a regular and </a:t>
            </a:r>
            <a:r>
              <a:rPr lang="it-IT" sz="2400" dirty="0" err="1">
                <a:solidFill>
                  <a:srgbClr val="333333"/>
                </a:solidFill>
              </a:rPr>
              <a:t>independent</a:t>
            </a:r>
            <a:r>
              <a:rPr lang="it-IT" sz="2400" dirty="0">
                <a:solidFill>
                  <a:srgbClr val="333333"/>
                </a:solidFill>
              </a:rPr>
              <a:t> peer </a:t>
            </a:r>
            <a:r>
              <a:rPr lang="it-IT" sz="2400" dirty="0" err="1">
                <a:solidFill>
                  <a:srgbClr val="333333"/>
                </a:solidFill>
              </a:rPr>
              <a:t>evaluation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is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organised</a:t>
            </a:r>
            <a:r>
              <a:rPr lang="it-IT" sz="2400" dirty="0">
                <a:solidFill>
                  <a:srgbClr val="333333"/>
                </a:solidFill>
              </a:rPr>
              <a:t> by the </a:t>
            </a:r>
            <a:r>
              <a:rPr lang="it-IT" sz="2400" dirty="0" err="1">
                <a:solidFill>
                  <a:srgbClr val="333333"/>
                </a:solidFill>
              </a:rPr>
              <a:t>European</a:t>
            </a:r>
            <a:r>
              <a:rPr lang="it-IT" sz="2400" dirty="0">
                <a:solidFill>
                  <a:srgbClr val="333333"/>
                </a:solidFill>
              </a:rPr>
              <a:t> </a:t>
            </a:r>
            <a:r>
              <a:rPr lang="it-IT" sz="2400" dirty="0" err="1">
                <a:solidFill>
                  <a:srgbClr val="333333"/>
                </a:solidFill>
              </a:rPr>
              <a:t>Cooperation</a:t>
            </a:r>
            <a:r>
              <a:rPr lang="it-IT" sz="2400" dirty="0">
                <a:solidFill>
                  <a:srgbClr val="333333"/>
                </a:solidFill>
              </a:rPr>
              <a:t> for </a:t>
            </a:r>
            <a:r>
              <a:rPr lang="it-IT" sz="2400" dirty="0" err="1">
                <a:solidFill>
                  <a:srgbClr val="333333"/>
                </a:solidFill>
              </a:rPr>
              <a:t>Accreditation</a:t>
            </a:r>
            <a:r>
              <a:rPr lang="it-IT" sz="2400" dirty="0">
                <a:solidFill>
                  <a:srgbClr val="333333"/>
                </a:solidFill>
              </a:rPr>
              <a:t> (EA).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6424748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61825C2-89B5-04B9-5E1B-1CCED7B5B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679" y="770277"/>
            <a:ext cx="10933122" cy="1032335"/>
          </a:xfrm>
        </p:spPr>
        <p:txBody>
          <a:bodyPr>
            <a:noAutofit/>
          </a:bodyPr>
          <a:lstStyle/>
          <a:p>
            <a:r>
              <a:rPr lang="it-IT" sz="4000" dirty="0">
                <a:solidFill>
                  <a:schemeClr val="accent6">
                    <a:lumMod val="75000"/>
                  </a:schemeClr>
                </a:solidFill>
              </a:rPr>
              <a:t>Carbon </a:t>
            </a:r>
            <a:r>
              <a:rPr lang="it-IT" sz="4000" dirty="0" err="1">
                <a:solidFill>
                  <a:schemeClr val="accent6">
                    <a:lumMod val="75000"/>
                  </a:schemeClr>
                </a:solidFill>
              </a:rPr>
              <a:t>Border</a:t>
            </a:r>
            <a:r>
              <a:rPr lang="it-IT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sz="4000" dirty="0" err="1">
                <a:solidFill>
                  <a:schemeClr val="accent6">
                    <a:lumMod val="75000"/>
                  </a:schemeClr>
                </a:solidFill>
              </a:rPr>
              <a:t>Adjustment</a:t>
            </a:r>
            <a:r>
              <a:rPr lang="it-IT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sz="4000" dirty="0" err="1">
                <a:solidFill>
                  <a:schemeClr val="accent6">
                    <a:lumMod val="75000"/>
                  </a:schemeClr>
                </a:solidFill>
              </a:rPr>
              <a:t>Mechanism</a:t>
            </a:r>
            <a:r>
              <a:rPr lang="it-IT" sz="4000" dirty="0">
                <a:solidFill>
                  <a:schemeClr val="accent6">
                    <a:lumMod val="75000"/>
                  </a:schemeClr>
                </a:solidFill>
              </a:rPr>
              <a:t> (CBAM)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30BFDE0-1579-B478-ADBC-7DFEF7C64D19}"/>
              </a:ext>
            </a:extLst>
          </p:cNvPr>
          <p:cNvSpPr txBox="1"/>
          <p:nvPr/>
        </p:nvSpPr>
        <p:spPr>
          <a:xfrm>
            <a:off x="420678" y="1866806"/>
            <a:ext cx="11141781" cy="398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85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333333"/>
                </a:solidFill>
              </a:rPr>
              <a:t>CBAM </a:t>
            </a:r>
            <a:r>
              <a:rPr lang="it-IT" sz="2800" dirty="0" err="1">
                <a:solidFill>
                  <a:srgbClr val="333333"/>
                </a:solidFill>
              </a:rPr>
              <a:t>addresses</a:t>
            </a:r>
            <a:r>
              <a:rPr lang="it-IT" sz="2800" dirty="0">
                <a:solidFill>
                  <a:srgbClr val="333333"/>
                </a:solidFill>
              </a:rPr>
              <a:t> the risk of </a:t>
            </a:r>
            <a:r>
              <a:rPr lang="it-IT" sz="2800" b="1" dirty="0">
                <a:solidFill>
                  <a:srgbClr val="333333"/>
                </a:solidFill>
              </a:rPr>
              <a:t>carbon leakage</a:t>
            </a:r>
            <a:r>
              <a:rPr lang="it-IT" sz="2800" dirty="0">
                <a:solidFill>
                  <a:srgbClr val="333333"/>
                </a:solidFill>
              </a:rPr>
              <a:t>, </a:t>
            </a:r>
            <a:r>
              <a:rPr lang="it-IT" sz="2800" dirty="0" err="1">
                <a:solidFill>
                  <a:srgbClr val="333333"/>
                </a:solidFill>
              </a:rPr>
              <a:t>which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occurs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when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industries</a:t>
            </a:r>
            <a:r>
              <a:rPr lang="it-IT" sz="2800" dirty="0">
                <a:solidFill>
                  <a:srgbClr val="333333"/>
                </a:solidFill>
              </a:rPr>
              <a:t> transfer </a:t>
            </a:r>
            <a:r>
              <a:rPr lang="it-IT" sz="2800" dirty="0" err="1">
                <a:solidFill>
                  <a:srgbClr val="333333"/>
                </a:solidFill>
              </a:rPr>
              <a:t>polluting</a:t>
            </a:r>
            <a:r>
              <a:rPr lang="it-IT" sz="2800" dirty="0">
                <a:solidFill>
                  <a:srgbClr val="333333"/>
                </a:solidFill>
              </a:rPr>
              <a:t> production to </a:t>
            </a:r>
            <a:r>
              <a:rPr lang="it-IT" sz="2800" dirty="0" err="1">
                <a:solidFill>
                  <a:srgbClr val="333333"/>
                </a:solidFill>
              </a:rPr>
              <a:t>other</a:t>
            </a:r>
            <a:r>
              <a:rPr lang="it-IT" sz="2800" dirty="0">
                <a:solidFill>
                  <a:srgbClr val="333333"/>
                </a:solidFill>
              </a:rPr>
              <a:t> countries with </a:t>
            </a:r>
            <a:r>
              <a:rPr lang="it-IT" sz="2800" dirty="0" err="1">
                <a:solidFill>
                  <a:srgbClr val="333333"/>
                </a:solidFill>
              </a:rPr>
              <a:t>less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stringent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climate</a:t>
            </a:r>
            <a:r>
              <a:rPr lang="it-IT" sz="2800" dirty="0">
                <a:solidFill>
                  <a:srgbClr val="333333"/>
                </a:solidFill>
              </a:rPr>
              <a:t> policies, or </a:t>
            </a:r>
            <a:r>
              <a:rPr lang="it-IT" sz="2800" dirty="0" err="1">
                <a:solidFill>
                  <a:srgbClr val="333333"/>
                </a:solidFill>
              </a:rPr>
              <a:t>when</a:t>
            </a:r>
            <a:r>
              <a:rPr lang="it-IT" sz="2800" dirty="0">
                <a:solidFill>
                  <a:srgbClr val="333333"/>
                </a:solidFill>
              </a:rPr>
              <a:t> EU products are </a:t>
            </a:r>
            <a:r>
              <a:rPr lang="it-IT" sz="2800" dirty="0" err="1">
                <a:solidFill>
                  <a:srgbClr val="333333"/>
                </a:solidFill>
              </a:rPr>
              <a:t>replaced</a:t>
            </a:r>
            <a:r>
              <a:rPr lang="it-IT" sz="2800" dirty="0">
                <a:solidFill>
                  <a:srgbClr val="333333"/>
                </a:solidFill>
              </a:rPr>
              <a:t> by more carbon-intensive imports. </a:t>
            </a:r>
          </a:p>
          <a:p>
            <a:pPr marL="457200" indent="-457200">
              <a:lnSpc>
                <a:spcPct val="85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800" b="1" dirty="0">
                <a:solidFill>
                  <a:srgbClr val="333333"/>
                </a:solidFill>
              </a:rPr>
              <a:t>Carbon leakage </a:t>
            </a:r>
            <a:r>
              <a:rPr lang="it-IT" sz="2800" dirty="0">
                <a:solidFill>
                  <a:srgbClr val="333333"/>
                </a:solidFill>
              </a:rPr>
              <a:t>can shift </a:t>
            </a:r>
            <a:r>
              <a:rPr lang="it-IT" sz="2800" dirty="0" err="1">
                <a:solidFill>
                  <a:srgbClr val="333333"/>
                </a:solidFill>
              </a:rPr>
              <a:t>emissions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outside</a:t>
            </a:r>
            <a:r>
              <a:rPr lang="it-IT" sz="2800" dirty="0">
                <a:solidFill>
                  <a:srgbClr val="333333"/>
                </a:solidFill>
              </a:rPr>
              <a:t> of Europe and </a:t>
            </a:r>
            <a:r>
              <a:rPr lang="it-IT" sz="2800" dirty="0" err="1">
                <a:solidFill>
                  <a:srgbClr val="333333"/>
                </a:solidFill>
              </a:rPr>
              <a:t>seriously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undermine</a:t>
            </a:r>
            <a:r>
              <a:rPr lang="it-IT" sz="2800" dirty="0">
                <a:solidFill>
                  <a:srgbClr val="333333"/>
                </a:solidFill>
              </a:rPr>
              <a:t> EU and global </a:t>
            </a:r>
            <a:r>
              <a:rPr lang="it-IT" sz="2800" dirty="0" err="1">
                <a:solidFill>
                  <a:srgbClr val="333333"/>
                </a:solidFill>
              </a:rPr>
              <a:t>climate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efforts</a:t>
            </a:r>
            <a:r>
              <a:rPr lang="it-IT" sz="2800" dirty="0">
                <a:solidFill>
                  <a:srgbClr val="333333"/>
                </a:solidFill>
              </a:rPr>
              <a:t>. </a:t>
            </a:r>
          </a:p>
          <a:p>
            <a:pPr marL="457200" indent="-457200">
              <a:lnSpc>
                <a:spcPct val="85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it-IT" sz="2800" dirty="0" err="1">
                <a:solidFill>
                  <a:srgbClr val="333333"/>
                </a:solidFill>
              </a:rPr>
              <a:t>That’s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why</a:t>
            </a:r>
            <a:r>
              <a:rPr lang="it-IT" sz="2800" dirty="0">
                <a:solidFill>
                  <a:srgbClr val="333333"/>
                </a:solidFill>
              </a:rPr>
              <a:t> the EU </a:t>
            </a:r>
            <a:r>
              <a:rPr lang="it-IT" sz="2800" dirty="0" err="1">
                <a:solidFill>
                  <a:srgbClr val="333333"/>
                </a:solidFill>
              </a:rPr>
              <a:t>has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dirty="0" err="1">
                <a:solidFill>
                  <a:srgbClr val="333333"/>
                </a:solidFill>
              </a:rPr>
              <a:t>introduced</a:t>
            </a:r>
            <a:r>
              <a:rPr lang="it-IT" sz="2800" dirty="0">
                <a:solidFill>
                  <a:srgbClr val="333333"/>
                </a:solidFill>
              </a:rPr>
              <a:t> a new – green - </a:t>
            </a:r>
            <a:r>
              <a:rPr lang="it-IT" sz="2800" dirty="0" err="1">
                <a:solidFill>
                  <a:srgbClr val="333333"/>
                </a:solidFill>
              </a:rPr>
              <a:t>mechanism</a:t>
            </a:r>
            <a:r>
              <a:rPr lang="it-IT" sz="2800" dirty="0">
                <a:solidFill>
                  <a:srgbClr val="333333"/>
                </a:solidFill>
              </a:rPr>
              <a:t> for imports of </a:t>
            </a:r>
            <a:r>
              <a:rPr lang="it-IT" sz="2800" dirty="0" err="1">
                <a:solidFill>
                  <a:srgbClr val="333333"/>
                </a:solidFill>
              </a:rPr>
              <a:t>goods</a:t>
            </a:r>
            <a:r>
              <a:rPr lang="it-IT" sz="2800" dirty="0">
                <a:solidFill>
                  <a:srgbClr val="333333"/>
                </a:solidFill>
              </a:rPr>
              <a:t> from </a:t>
            </a:r>
            <a:r>
              <a:rPr lang="it-IT" sz="2800" dirty="0" err="1">
                <a:solidFill>
                  <a:srgbClr val="333333"/>
                </a:solidFill>
              </a:rPr>
              <a:t>outside</a:t>
            </a:r>
            <a:r>
              <a:rPr lang="it-IT" sz="2800" dirty="0">
                <a:solidFill>
                  <a:srgbClr val="333333"/>
                </a:solidFill>
              </a:rPr>
              <a:t> the EU: a system </a:t>
            </a:r>
            <a:r>
              <a:rPr lang="it-IT" sz="2800" dirty="0" err="1">
                <a:solidFill>
                  <a:srgbClr val="333333"/>
                </a:solidFill>
              </a:rPr>
              <a:t>that</a:t>
            </a:r>
            <a:r>
              <a:rPr lang="it-IT" sz="2800" dirty="0">
                <a:solidFill>
                  <a:srgbClr val="333333"/>
                </a:solidFill>
              </a:rPr>
              <a:t> puts a </a:t>
            </a:r>
            <a:r>
              <a:rPr lang="it-IT" sz="2800" dirty="0"/>
              <a:t>fair price on the carbon </a:t>
            </a:r>
            <a:r>
              <a:rPr lang="it-IT" sz="2800" dirty="0" err="1"/>
              <a:t>emitted</a:t>
            </a:r>
            <a:r>
              <a:rPr lang="it-IT" sz="2800" dirty="0"/>
              <a:t> </a:t>
            </a:r>
            <a:r>
              <a:rPr lang="it-IT" sz="2800" dirty="0" err="1">
                <a:solidFill>
                  <a:srgbClr val="333333"/>
                </a:solidFill>
              </a:rPr>
              <a:t>during</a:t>
            </a:r>
            <a:r>
              <a:rPr lang="it-IT" sz="2800" dirty="0">
                <a:solidFill>
                  <a:srgbClr val="333333"/>
                </a:solidFill>
              </a:rPr>
              <a:t> production, and </a:t>
            </a:r>
            <a:r>
              <a:rPr lang="it-IT" sz="2800" dirty="0" err="1">
                <a:solidFill>
                  <a:srgbClr val="333333"/>
                </a:solidFill>
              </a:rPr>
              <a:t>that</a:t>
            </a:r>
            <a:r>
              <a:rPr lang="it-IT" sz="2800" dirty="0">
                <a:solidFill>
                  <a:srgbClr val="333333"/>
                </a:solidFill>
              </a:rPr>
              <a:t> </a:t>
            </a:r>
            <a:r>
              <a:rPr lang="it-IT" sz="2800" b="1" dirty="0" err="1">
                <a:solidFill>
                  <a:srgbClr val="333333"/>
                </a:solidFill>
              </a:rPr>
              <a:t>encourages</a:t>
            </a:r>
            <a:r>
              <a:rPr lang="it-IT" sz="2800" b="1" dirty="0">
                <a:solidFill>
                  <a:srgbClr val="333333"/>
                </a:solidFill>
              </a:rPr>
              <a:t> </a:t>
            </a:r>
            <a:r>
              <a:rPr lang="it-IT" sz="2800" b="1" dirty="0" err="1">
                <a:solidFill>
                  <a:srgbClr val="333333"/>
                </a:solidFill>
              </a:rPr>
              <a:t>cleaner</a:t>
            </a:r>
            <a:r>
              <a:rPr lang="it-IT" sz="2800" b="1" dirty="0">
                <a:solidFill>
                  <a:srgbClr val="333333"/>
                </a:solidFill>
              </a:rPr>
              <a:t> </a:t>
            </a:r>
            <a:r>
              <a:rPr lang="it-IT" sz="2800" b="1" dirty="0" err="1">
                <a:solidFill>
                  <a:srgbClr val="333333"/>
                </a:solidFill>
              </a:rPr>
              <a:t>industry</a:t>
            </a:r>
            <a:r>
              <a:rPr lang="it-IT" sz="2800" dirty="0">
                <a:solidFill>
                  <a:srgbClr val="333333"/>
                </a:solidFill>
              </a:rPr>
              <a:t> in non-EU countries. </a:t>
            </a:r>
          </a:p>
        </p:txBody>
      </p:sp>
    </p:spTree>
    <p:extLst>
      <p:ext uri="{BB962C8B-B14F-4D97-AF65-F5344CB8AC3E}">
        <p14:creationId xmlns:p14="http://schemas.microsoft.com/office/powerpoint/2010/main" val="38936398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3CFFA6D1-AB11-8DFA-3D8C-00294D999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21" y="730332"/>
            <a:ext cx="10850880" cy="888401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How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will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the CBAM work?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9158DF61-5A77-38F2-133F-B515E1C2FEE8}"/>
              </a:ext>
            </a:extLst>
          </p:cNvPr>
          <p:cNvSpPr txBox="1"/>
          <p:nvPr/>
        </p:nvSpPr>
        <p:spPr>
          <a:xfrm>
            <a:off x="2204860" y="1551256"/>
            <a:ext cx="9036667" cy="1350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it-IT" sz="2400" b="1" dirty="0"/>
              <a:t>EU </a:t>
            </a:r>
            <a:r>
              <a:rPr lang="it-IT" sz="2400" b="1" dirty="0" err="1"/>
              <a:t>importers</a:t>
            </a:r>
            <a:r>
              <a:rPr lang="it-IT" sz="2400" b="1" dirty="0"/>
              <a:t> of </a:t>
            </a:r>
            <a:r>
              <a:rPr lang="it-IT" sz="2400" b="1" dirty="0" err="1"/>
              <a:t>goods</a:t>
            </a:r>
            <a:r>
              <a:rPr lang="it-IT" sz="2400" b="1" dirty="0"/>
              <a:t> </a:t>
            </a:r>
            <a:r>
              <a:rPr lang="it-IT" sz="2400" dirty="0" err="1"/>
              <a:t>covered</a:t>
            </a:r>
            <a:r>
              <a:rPr lang="it-IT" sz="2400" dirty="0"/>
              <a:t> by the CBAM </a:t>
            </a:r>
            <a:r>
              <a:rPr lang="it-IT" sz="2400" dirty="0" err="1"/>
              <a:t>will</a:t>
            </a:r>
            <a:r>
              <a:rPr lang="it-IT" sz="2400" dirty="0"/>
              <a:t> </a:t>
            </a:r>
            <a:r>
              <a:rPr lang="it-IT" sz="2400" b="1" dirty="0" err="1"/>
              <a:t>need</a:t>
            </a:r>
            <a:r>
              <a:rPr lang="it-IT" sz="2400" b="1" dirty="0"/>
              <a:t> to </a:t>
            </a:r>
            <a:r>
              <a:rPr lang="it-IT" sz="2400" b="1" dirty="0" err="1"/>
              <a:t>buy</a:t>
            </a:r>
            <a:r>
              <a:rPr lang="it-IT" sz="2400" b="1" dirty="0"/>
              <a:t> CBAM certificates</a:t>
            </a:r>
            <a:r>
              <a:rPr lang="it-IT" sz="2400" dirty="0"/>
              <a:t>. The price of the certificates </a:t>
            </a:r>
            <a:r>
              <a:rPr lang="it-IT" sz="2400" dirty="0" err="1"/>
              <a:t>will</a:t>
            </a:r>
            <a:r>
              <a:rPr lang="it-IT" sz="2400" dirty="0"/>
              <a:t> be </a:t>
            </a:r>
            <a:r>
              <a:rPr lang="it-IT" sz="2400" dirty="0" err="1"/>
              <a:t>calculated</a:t>
            </a:r>
            <a:r>
              <a:rPr lang="it-IT" sz="2400" dirty="0"/>
              <a:t> </a:t>
            </a:r>
            <a:r>
              <a:rPr lang="it-IT" sz="2400" dirty="0" err="1"/>
              <a:t>depending</a:t>
            </a:r>
            <a:r>
              <a:rPr lang="it-IT" sz="2400" dirty="0"/>
              <a:t> on the </a:t>
            </a:r>
            <a:r>
              <a:rPr lang="it-IT" sz="2400" dirty="0" err="1"/>
              <a:t>weekly</a:t>
            </a:r>
            <a:r>
              <a:rPr lang="it-IT" sz="2400" dirty="0"/>
              <a:t> </a:t>
            </a:r>
            <a:r>
              <a:rPr lang="it-IT" sz="2400" dirty="0" err="1"/>
              <a:t>average</a:t>
            </a:r>
            <a:r>
              <a:rPr lang="it-IT" sz="2400" dirty="0"/>
              <a:t> </a:t>
            </a:r>
            <a:r>
              <a:rPr lang="it-IT" sz="2400" dirty="0" err="1"/>
              <a:t>auction</a:t>
            </a:r>
            <a:r>
              <a:rPr lang="it-IT" sz="2400" dirty="0"/>
              <a:t> price of EU ETS </a:t>
            </a:r>
            <a:r>
              <a:rPr lang="it-IT" sz="2400" dirty="0" err="1"/>
              <a:t>allowances</a:t>
            </a:r>
            <a:r>
              <a:rPr lang="it-IT" sz="2400" dirty="0"/>
              <a:t> </a:t>
            </a:r>
            <a:r>
              <a:rPr lang="it-IT" sz="2400" dirty="0" err="1"/>
              <a:t>expressed</a:t>
            </a:r>
            <a:r>
              <a:rPr lang="it-IT" sz="2400" dirty="0"/>
              <a:t> in € / </a:t>
            </a:r>
            <a:r>
              <a:rPr lang="it-IT" sz="2400" dirty="0" err="1"/>
              <a:t>tonne</a:t>
            </a:r>
            <a:r>
              <a:rPr lang="it-IT" sz="2400" dirty="0"/>
              <a:t> of CO</a:t>
            </a:r>
            <a:r>
              <a:rPr lang="it-IT" sz="2400" baseline="-25000" dirty="0"/>
              <a:t>2</a:t>
            </a:r>
            <a:r>
              <a:rPr lang="it-IT" sz="2400" dirty="0"/>
              <a:t> </a:t>
            </a:r>
            <a:r>
              <a:rPr lang="it-IT" sz="2400" dirty="0" err="1"/>
              <a:t>emitted</a:t>
            </a:r>
            <a:r>
              <a:rPr lang="it-IT" sz="2400" dirty="0"/>
              <a:t>. </a:t>
            </a: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1A7CAA50-B045-9CDE-7382-835AED9DB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EU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importers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of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goods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covered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by the CBAM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will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need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to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buy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CBAM certificates. The price of the certificates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will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be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calculated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depending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on the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weekly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average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auction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price of EU ETS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allowances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expressed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in € /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tonne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of CO2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emitted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. </a:t>
            </a:r>
            <a:endParaRPr kumimoji="0" lang="it-IT" altLang="it-IT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The EU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importer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must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declare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by 31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May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each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year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the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quantity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of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goods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and the embedded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emissions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in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those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goods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imported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into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the EU in the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preceding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year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.</a:t>
            </a:r>
            <a:b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</a:b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At the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same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time, the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importer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surrenders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the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number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of CBAM certificates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that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corresponds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to the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amount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of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greenhouse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gas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emissions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embedded in the products. </a:t>
            </a:r>
            <a:endParaRPr kumimoji="0" lang="it-IT" altLang="it-IT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If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importers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can prove,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based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on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verified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information from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third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country producers,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that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a carbon price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has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already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been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paid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during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the production of the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imported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goods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, the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corresponding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amount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can be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deducted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from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their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</a:t>
            </a:r>
            <a:r>
              <a:rPr kumimoji="0" lang="it-IT" altLang="it-IT" sz="1100" b="0" i="0" u="none" strike="noStrike" cap="none" normalizeH="0" baseline="0" dirty="0" err="1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final</a:t>
            </a:r>
            <a:r>
              <a:rPr kumimoji="0" lang="it-IT" altLang="it-IT" sz="1100" b="0" i="0" u="none" strike="noStrike" cap="none" normalizeH="0" baseline="0" dirty="0">
                <a:ln>
                  <a:noFill/>
                </a:ln>
                <a:solidFill>
                  <a:srgbClr val="353D56"/>
                </a:solidFill>
                <a:effectLst/>
                <a:latin typeface="ECSquareSansPro"/>
              </a:rPr>
              <a:t> bill. </a:t>
            </a:r>
            <a:endParaRPr kumimoji="0" lang="it-IT" altLang="it-IT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it-IT" altLang="it-IT" sz="8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</a:t>
            </a:r>
            <a:r>
              <a:rPr kumimoji="0" lang="it-IT" altLang="it-IT" sz="8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</a:t>
            </a:r>
            <a:r>
              <a:rPr kumimoji="0" lang="it-IT" altLang="it-IT" sz="8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</a:t>
            </a:r>
            <a: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2058" name="Picture 10" descr="page2image41906544">
            <a:extLst>
              <a:ext uri="{FF2B5EF4-FFF2-40B4-BE49-F238E27FC236}">
                <a16:creationId xmlns:a16="http://schemas.microsoft.com/office/drawing/2014/main" id="{2D2E4926-86AD-F817-5E5A-B1C097467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" y="1558808"/>
            <a:ext cx="1399158" cy="1512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page2image41909456">
            <a:extLst>
              <a:ext uri="{FF2B5EF4-FFF2-40B4-BE49-F238E27FC236}">
                <a16:creationId xmlns:a16="http://schemas.microsoft.com/office/drawing/2014/main" id="{BC165272-FD53-1735-7FD4-D246711AB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4486" y="3170023"/>
            <a:ext cx="1589315" cy="154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page2image41907552">
            <a:extLst>
              <a:ext uri="{FF2B5EF4-FFF2-40B4-BE49-F238E27FC236}">
                <a16:creationId xmlns:a16="http://schemas.microsoft.com/office/drawing/2014/main" id="{662A4000-2329-64C1-4E09-E95F1DBF2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04" y="4714673"/>
            <a:ext cx="1399158" cy="151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418AC39-165B-60D1-AF3F-D11AC96142B6}"/>
              </a:ext>
            </a:extLst>
          </p:cNvPr>
          <p:cNvSpPr txBox="1"/>
          <p:nvPr/>
        </p:nvSpPr>
        <p:spPr>
          <a:xfrm>
            <a:off x="548204" y="3057891"/>
            <a:ext cx="9216282" cy="166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it-IT" sz="2400" b="1" dirty="0"/>
              <a:t>The EU </a:t>
            </a:r>
            <a:r>
              <a:rPr lang="it-IT" sz="2400" b="1" dirty="0" err="1"/>
              <a:t>importer</a:t>
            </a:r>
            <a:r>
              <a:rPr lang="it-IT" sz="2400" b="1" dirty="0"/>
              <a:t> must </a:t>
            </a:r>
            <a:r>
              <a:rPr lang="it-IT" sz="2400" b="1" dirty="0" err="1"/>
              <a:t>declare</a:t>
            </a:r>
            <a:r>
              <a:rPr lang="it-IT" sz="2400" dirty="0"/>
              <a:t> by 31 </a:t>
            </a:r>
            <a:r>
              <a:rPr lang="it-IT" sz="2400" dirty="0" err="1"/>
              <a:t>May</a:t>
            </a:r>
            <a:r>
              <a:rPr lang="it-IT" sz="2400" dirty="0"/>
              <a:t> </a:t>
            </a:r>
            <a:r>
              <a:rPr lang="it-IT" sz="2400" dirty="0" err="1"/>
              <a:t>each</a:t>
            </a:r>
            <a:r>
              <a:rPr lang="it-IT" sz="2400" dirty="0"/>
              <a:t> </a:t>
            </a:r>
            <a:r>
              <a:rPr lang="it-IT" sz="2400" dirty="0" err="1"/>
              <a:t>year</a:t>
            </a:r>
            <a:r>
              <a:rPr lang="it-IT" sz="2400" dirty="0"/>
              <a:t> </a:t>
            </a:r>
            <a:r>
              <a:rPr lang="it-IT" sz="2400" b="1" dirty="0"/>
              <a:t>the </a:t>
            </a:r>
            <a:r>
              <a:rPr lang="it-IT" sz="2400" b="1" dirty="0" err="1"/>
              <a:t>quantity</a:t>
            </a:r>
            <a:r>
              <a:rPr lang="it-IT" sz="2400" b="1" dirty="0"/>
              <a:t> of </a:t>
            </a:r>
            <a:r>
              <a:rPr lang="it-IT" sz="2400" b="1" dirty="0" err="1"/>
              <a:t>goods</a:t>
            </a:r>
            <a:r>
              <a:rPr lang="it-IT" sz="2400" b="1" dirty="0"/>
              <a:t> and the embedded </a:t>
            </a:r>
            <a:r>
              <a:rPr lang="it-IT" sz="2400" b="1" dirty="0" err="1"/>
              <a:t>emissions</a:t>
            </a:r>
            <a:r>
              <a:rPr lang="it-IT" sz="2400" dirty="0"/>
              <a:t> </a:t>
            </a:r>
            <a:r>
              <a:rPr lang="it-IT" sz="2400" b="1" dirty="0"/>
              <a:t>(CO</a:t>
            </a:r>
            <a:r>
              <a:rPr lang="it-IT" sz="2400" b="1" baseline="-25000" dirty="0"/>
              <a:t>2</a:t>
            </a:r>
            <a:r>
              <a:rPr lang="it-IT" sz="2400" b="1" dirty="0"/>
              <a:t>, N</a:t>
            </a:r>
            <a:r>
              <a:rPr lang="it-IT" sz="2400" b="1" baseline="-25000" dirty="0"/>
              <a:t>2</a:t>
            </a:r>
            <a:r>
              <a:rPr lang="it-IT" sz="2400" b="1" dirty="0"/>
              <a:t>O and </a:t>
            </a:r>
            <a:r>
              <a:rPr lang="it-IT" sz="2400" b="1" dirty="0" err="1"/>
              <a:t>PFCs</a:t>
            </a:r>
            <a:r>
              <a:rPr lang="it-IT" sz="2400" b="1" dirty="0"/>
              <a:t>)</a:t>
            </a:r>
            <a:r>
              <a:rPr lang="it-IT" sz="2400" dirty="0"/>
              <a:t> in </a:t>
            </a:r>
            <a:r>
              <a:rPr lang="it-IT" sz="2400" dirty="0" err="1"/>
              <a:t>those</a:t>
            </a:r>
            <a:r>
              <a:rPr lang="it-IT" sz="2400" dirty="0"/>
              <a:t> </a:t>
            </a:r>
            <a:r>
              <a:rPr lang="it-IT" sz="2400" dirty="0" err="1"/>
              <a:t>goods</a:t>
            </a:r>
            <a:r>
              <a:rPr lang="it-IT" sz="2400" dirty="0"/>
              <a:t> </a:t>
            </a:r>
            <a:r>
              <a:rPr lang="it-IT" sz="2400" dirty="0" err="1"/>
              <a:t>imported</a:t>
            </a:r>
            <a:r>
              <a:rPr lang="it-IT" sz="2400" dirty="0"/>
              <a:t> </a:t>
            </a:r>
            <a:r>
              <a:rPr lang="it-IT" sz="2400" dirty="0" err="1"/>
              <a:t>into</a:t>
            </a:r>
            <a:r>
              <a:rPr lang="it-IT" sz="2400" dirty="0"/>
              <a:t> the EU in the </a:t>
            </a:r>
            <a:r>
              <a:rPr lang="it-IT" sz="2400" dirty="0" err="1"/>
              <a:t>preceding</a:t>
            </a:r>
            <a:r>
              <a:rPr lang="it-IT" sz="2400" dirty="0"/>
              <a:t> </a:t>
            </a:r>
            <a:r>
              <a:rPr lang="it-IT" sz="2400" dirty="0" err="1"/>
              <a:t>year</a:t>
            </a:r>
            <a:r>
              <a:rPr lang="it-IT" sz="2400" dirty="0"/>
              <a:t>. At the </a:t>
            </a:r>
            <a:r>
              <a:rPr lang="it-IT" sz="2400" dirty="0" err="1"/>
              <a:t>same</a:t>
            </a:r>
            <a:r>
              <a:rPr lang="it-IT" sz="2400" dirty="0"/>
              <a:t> time, </a:t>
            </a:r>
            <a:r>
              <a:rPr lang="it-IT" sz="2400" b="1" dirty="0"/>
              <a:t>the </a:t>
            </a:r>
            <a:r>
              <a:rPr lang="it-IT" sz="2400" b="1" dirty="0" err="1"/>
              <a:t>importer</a:t>
            </a:r>
            <a:r>
              <a:rPr lang="it-IT" sz="2400" b="1" dirty="0"/>
              <a:t> </a:t>
            </a:r>
            <a:r>
              <a:rPr lang="it-IT" sz="2400" b="1" dirty="0" err="1"/>
              <a:t>surrenders</a:t>
            </a:r>
            <a:r>
              <a:rPr lang="it-IT" sz="2400" b="1" dirty="0"/>
              <a:t> </a:t>
            </a:r>
            <a:r>
              <a:rPr lang="it-IT" sz="2400" dirty="0"/>
              <a:t>the </a:t>
            </a:r>
            <a:r>
              <a:rPr lang="it-IT" sz="2400" dirty="0" err="1"/>
              <a:t>number</a:t>
            </a:r>
            <a:r>
              <a:rPr lang="it-IT" sz="2400" dirty="0"/>
              <a:t> of </a:t>
            </a:r>
            <a:r>
              <a:rPr lang="it-IT" sz="2400" b="1" dirty="0"/>
              <a:t>CBAM certificates </a:t>
            </a:r>
            <a:r>
              <a:rPr lang="it-IT" sz="2400" dirty="0" err="1"/>
              <a:t>that</a:t>
            </a:r>
            <a:r>
              <a:rPr lang="it-IT" sz="2400" dirty="0"/>
              <a:t> </a:t>
            </a:r>
            <a:r>
              <a:rPr lang="it-IT" sz="2400" dirty="0" err="1"/>
              <a:t>corresponds</a:t>
            </a:r>
            <a:r>
              <a:rPr lang="it-IT" sz="2400" dirty="0"/>
              <a:t> to the </a:t>
            </a:r>
            <a:r>
              <a:rPr lang="it-IT" sz="2400" dirty="0" err="1"/>
              <a:t>amount</a:t>
            </a:r>
            <a:r>
              <a:rPr lang="it-IT" sz="2400" dirty="0"/>
              <a:t> of </a:t>
            </a:r>
            <a:r>
              <a:rPr lang="it-IT" sz="2400" dirty="0" err="1"/>
              <a:t>greenhouse</a:t>
            </a:r>
            <a:r>
              <a:rPr lang="it-IT" sz="2400" dirty="0"/>
              <a:t> gas </a:t>
            </a:r>
            <a:r>
              <a:rPr lang="it-IT" sz="2400" dirty="0" err="1"/>
              <a:t>emissions</a:t>
            </a:r>
            <a:r>
              <a:rPr lang="it-IT" sz="2400" dirty="0"/>
              <a:t> embedded in the products.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638DD942-A609-C7B8-2C39-74071844683C}"/>
              </a:ext>
            </a:extLst>
          </p:cNvPr>
          <p:cNvSpPr txBox="1"/>
          <p:nvPr/>
        </p:nvSpPr>
        <p:spPr>
          <a:xfrm>
            <a:off x="1947362" y="4831770"/>
            <a:ext cx="9615097" cy="1350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it-IT" sz="2400" dirty="0" err="1"/>
              <a:t>If</a:t>
            </a:r>
            <a:r>
              <a:rPr lang="it-IT" sz="2400" dirty="0"/>
              <a:t> </a:t>
            </a:r>
            <a:r>
              <a:rPr lang="it-IT" sz="2400" dirty="0" err="1"/>
              <a:t>importers</a:t>
            </a:r>
            <a:r>
              <a:rPr lang="it-IT" sz="2400" dirty="0"/>
              <a:t> can prove, </a:t>
            </a:r>
            <a:r>
              <a:rPr lang="it-IT" sz="2400" dirty="0" err="1"/>
              <a:t>based</a:t>
            </a:r>
            <a:r>
              <a:rPr lang="it-IT" sz="2400" dirty="0"/>
              <a:t> on </a:t>
            </a:r>
            <a:r>
              <a:rPr lang="it-IT" sz="2400" dirty="0" err="1"/>
              <a:t>verified</a:t>
            </a:r>
            <a:r>
              <a:rPr lang="it-IT" sz="2400" dirty="0"/>
              <a:t> information from </a:t>
            </a:r>
            <a:r>
              <a:rPr lang="it-IT" sz="2400" dirty="0" err="1"/>
              <a:t>third</a:t>
            </a:r>
            <a:r>
              <a:rPr lang="it-IT" sz="2400" dirty="0"/>
              <a:t> country producers, </a:t>
            </a:r>
            <a:r>
              <a:rPr lang="it-IT" sz="2400" dirty="0" err="1"/>
              <a:t>that</a:t>
            </a:r>
            <a:r>
              <a:rPr lang="it-IT" sz="2400" dirty="0"/>
              <a:t> a </a:t>
            </a:r>
            <a:r>
              <a:rPr lang="it-IT" sz="2400" b="1" dirty="0"/>
              <a:t>carbon price </a:t>
            </a:r>
            <a:r>
              <a:rPr lang="it-IT" sz="2400" b="1" dirty="0" err="1"/>
              <a:t>has</a:t>
            </a:r>
            <a:r>
              <a:rPr lang="it-IT" sz="2400" b="1" dirty="0"/>
              <a:t> </a:t>
            </a:r>
            <a:r>
              <a:rPr lang="it-IT" sz="2400" b="1" dirty="0" err="1"/>
              <a:t>already</a:t>
            </a:r>
            <a:r>
              <a:rPr lang="it-IT" sz="2400" b="1" dirty="0"/>
              <a:t> </a:t>
            </a:r>
            <a:r>
              <a:rPr lang="it-IT" sz="2400" b="1" dirty="0" err="1"/>
              <a:t>been</a:t>
            </a:r>
            <a:r>
              <a:rPr lang="it-IT" sz="2400" b="1" dirty="0"/>
              <a:t> </a:t>
            </a:r>
            <a:r>
              <a:rPr lang="it-IT" sz="2400" b="1" dirty="0" err="1"/>
              <a:t>paid</a:t>
            </a:r>
            <a:r>
              <a:rPr lang="it-IT" sz="2400" b="1" dirty="0"/>
              <a:t> </a:t>
            </a:r>
            <a:r>
              <a:rPr lang="it-IT" sz="2400" dirty="0" err="1"/>
              <a:t>during</a:t>
            </a:r>
            <a:r>
              <a:rPr lang="it-IT" sz="2400" dirty="0"/>
              <a:t> the production of the </a:t>
            </a:r>
            <a:r>
              <a:rPr lang="it-IT" sz="2400" dirty="0" err="1"/>
              <a:t>imported</a:t>
            </a:r>
            <a:r>
              <a:rPr lang="it-IT" sz="2400" dirty="0"/>
              <a:t> </a:t>
            </a:r>
            <a:r>
              <a:rPr lang="it-IT" sz="2400" dirty="0" err="1"/>
              <a:t>goods</a:t>
            </a:r>
            <a:r>
              <a:rPr lang="it-IT" sz="2400" dirty="0"/>
              <a:t>, </a:t>
            </a:r>
            <a:r>
              <a:rPr lang="it-IT" sz="2400" b="1" dirty="0"/>
              <a:t>the </a:t>
            </a:r>
            <a:r>
              <a:rPr lang="it-IT" sz="2400" b="1" dirty="0" err="1"/>
              <a:t>corresponding</a:t>
            </a:r>
            <a:r>
              <a:rPr lang="it-IT" sz="2400" b="1" dirty="0"/>
              <a:t> </a:t>
            </a:r>
            <a:r>
              <a:rPr lang="it-IT" sz="2400" b="1" dirty="0" err="1"/>
              <a:t>amount</a:t>
            </a:r>
            <a:r>
              <a:rPr lang="it-IT" sz="2400" b="1" dirty="0"/>
              <a:t> can be </a:t>
            </a:r>
            <a:r>
              <a:rPr lang="it-IT" sz="2400" b="1" dirty="0" err="1"/>
              <a:t>deducted</a:t>
            </a:r>
            <a:r>
              <a:rPr lang="it-IT" sz="2400" b="1" dirty="0"/>
              <a:t> </a:t>
            </a:r>
            <a:r>
              <a:rPr lang="it-IT" sz="2400" dirty="0"/>
              <a:t>from </a:t>
            </a:r>
            <a:r>
              <a:rPr lang="it-IT" sz="2400" dirty="0" err="1"/>
              <a:t>their</a:t>
            </a:r>
            <a:r>
              <a:rPr lang="it-IT" sz="2400" dirty="0"/>
              <a:t> </a:t>
            </a:r>
            <a:r>
              <a:rPr lang="it-IT" sz="2400" dirty="0" err="1"/>
              <a:t>final</a:t>
            </a:r>
            <a:r>
              <a:rPr lang="it-IT" sz="2400" dirty="0"/>
              <a:t> bill.</a:t>
            </a:r>
          </a:p>
        </p:txBody>
      </p:sp>
    </p:spTree>
    <p:extLst>
      <p:ext uri="{BB962C8B-B14F-4D97-AF65-F5344CB8AC3E}">
        <p14:creationId xmlns:p14="http://schemas.microsoft.com/office/powerpoint/2010/main" val="2428364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72AD0BA9-EE4C-6B49-EC4E-055B51BC9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92" y="914499"/>
            <a:ext cx="10832508" cy="874643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MRV stands for…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486F0BE-2632-4D67-4ED9-86F5C01505FB}"/>
              </a:ext>
            </a:extLst>
          </p:cNvPr>
          <p:cNvSpPr txBox="1"/>
          <p:nvPr/>
        </p:nvSpPr>
        <p:spPr>
          <a:xfrm>
            <a:off x="8203234" y="2811631"/>
            <a:ext cx="31505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The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independent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auditing of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reported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data for the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purpose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assuring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regulators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and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other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stakeholders of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its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quality</a:t>
            </a:r>
            <a:endParaRPr lang="it-IT" sz="2000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C0C3B743-FEA2-E2EA-D131-31963D3BAE51}"/>
              </a:ext>
            </a:extLst>
          </p:cNvPr>
          <p:cNvSpPr/>
          <p:nvPr/>
        </p:nvSpPr>
        <p:spPr>
          <a:xfrm>
            <a:off x="612085" y="1851415"/>
            <a:ext cx="3180522" cy="4638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dirty="0">
                <a:solidFill>
                  <a:srgbClr val="FF0000"/>
                </a:solidFill>
              </a:rPr>
              <a:t>Monitoring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85E5A467-0D98-84DC-8049-3EF01DE1A74D}"/>
              </a:ext>
            </a:extLst>
          </p:cNvPr>
          <p:cNvSpPr/>
          <p:nvPr/>
        </p:nvSpPr>
        <p:spPr>
          <a:xfrm>
            <a:off x="4439781" y="1917067"/>
            <a:ext cx="3163957" cy="4638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dirty="0">
                <a:solidFill>
                  <a:schemeClr val="accent6">
                    <a:lumMod val="75000"/>
                  </a:schemeClr>
                </a:solidFill>
              </a:rPr>
              <a:t>Reporting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5ACD619-EBEF-7B46-B693-D3B087EA1A90}"/>
              </a:ext>
            </a:extLst>
          </p:cNvPr>
          <p:cNvSpPr/>
          <p:nvPr/>
        </p:nvSpPr>
        <p:spPr>
          <a:xfrm>
            <a:off x="4439781" y="2367644"/>
            <a:ext cx="3163957" cy="2517913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AE282B12-16E9-32B6-F4B1-1BDE14EC9773}"/>
              </a:ext>
            </a:extLst>
          </p:cNvPr>
          <p:cNvSpPr/>
          <p:nvPr/>
        </p:nvSpPr>
        <p:spPr>
          <a:xfrm>
            <a:off x="8203234" y="1897190"/>
            <a:ext cx="3180522" cy="4638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400" dirty="0" err="1">
                <a:solidFill>
                  <a:schemeClr val="accent6">
                    <a:lumMod val="75000"/>
                  </a:schemeClr>
                </a:solidFill>
              </a:rPr>
              <a:t>Verification</a:t>
            </a:r>
            <a:endParaRPr lang="it-IT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4F4B649C-C8A0-4EE2-8C77-4AEA1DC8B780}"/>
              </a:ext>
            </a:extLst>
          </p:cNvPr>
          <p:cNvSpPr/>
          <p:nvPr/>
        </p:nvSpPr>
        <p:spPr>
          <a:xfrm>
            <a:off x="8219799" y="2361016"/>
            <a:ext cx="3163957" cy="2517913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C524AE5B-E56B-3EF2-2A07-87EFD9CC86DA}"/>
              </a:ext>
            </a:extLst>
          </p:cNvPr>
          <p:cNvSpPr txBox="1"/>
          <p:nvPr/>
        </p:nvSpPr>
        <p:spPr>
          <a:xfrm>
            <a:off x="621732" y="2293606"/>
            <a:ext cx="3163957" cy="2585323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Collecting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data on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through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the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direct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measurement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releases to the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atmosphere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or the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estimation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based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on proxy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measurements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such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fossil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fuel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consumption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and the carbon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content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each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fuel</a:t>
            </a:r>
            <a:endParaRPr lang="it-IT" sz="2000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E640D38-C2E3-07BF-BB71-A3B4FF816C37}"/>
              </a:ext>
            </a:extLst>
          </p:cNvPr>
          <p:cNvSpPr txBox="1"/>
          <p:nvPr/>
        </p:nvSpPr>
        <p:spPr>
          <a:xfrm>
            <a:off x="4416298" y="3012772"/>
            <a:ext cx="3187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Submitting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and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documenting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data and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related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information to a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governing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authority and/or the public</a:t>
            </a:r>
            <a:endParaRPr lang="it-IT" sz="2000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240958E7-2A77-33CD-219B-6411757572BF}"/>
              </a:ext>
            </a:extLst>
          </p:cNvPr>
          <p:cNvSpPr txBox="1"/>
          <p:nvPr/>
        </p:nvSpPr>
        <p:spPr>
          <a:xfrm>
            <a:off x="612085" y="5063693"/>
            <a:ext cx="11122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An MRV system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should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enable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users of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data to make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informed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decisions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and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not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have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their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decisions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altered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because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false or inaccurate information. An MRV system can be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applied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to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assess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the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profile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an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installation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, company, city,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region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or country.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0770138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F13DB1D-90BC-9F32-B42F-2EA5A95CB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92" y="651685"/>
            <a:ext cx="10889534" cy="747310"/>
          </a:xfrm>
        </p:spPr>
        <p:txBody>
          <a:bodyPr>
            <a:no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Covered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goods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3098A6D-8271-4CF6-6A08-B1F6F579E1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5384" y="1911927"/>
            <a:ext cx="5436164" cy="364094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359A0B73-5F5F-EC36-8D0A-CB13AB5CD17C}"/>
              </a:ext>
            </a:extLst>
          </p:cNvPr>
          <p:cNvSpPr txBox="1"/>
          <p:nvPr/>
        </p:nvSpPr>
        <p:spPr>
          <a:xfrm>
            <a:off x="521291" y="1398994"/>
            <a:ext cx="5879509" cy="5053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it-IT" sz="2400" dirty="0"/>
              <a:t>The CBAM </a:t>
            </a:r>
            <a:r>
              <a:rPr lang="it-IT" sz="2400" dirty="0" err="1"/>
              <a:t>will</a:t>
            </a:r>
            <a:r>
              <a:rPr lang="it-IT" sz="2400" dirty="0"/>
              <a:t> </a:t>
            </a:r>
            <a:r>
              <a:rPr lang="it-IT" sz="2400" dirty="0" err="1"/>
              <a:t>initially</a:t>
            </a:r>
            <a:r>
              <a:rPr lang="it-IT" sz="2400" dirty="0"/>
              <a:t> </a:t>
            </a:r>
            <a:r>
              <a:rPr lang="it-IT" sz="2400" dirty="0" err="1"/>
              <a:t>apply</a:t>
            </a:r>
            <a:r>
              <a:rPr lang="it-IT" sz="2400" dirty="0"/>
              <a:t> to imports of the </a:t>
            </a:r>
            <a:r>
              <a:rPr lang="it-IT" sz="2400" b="1" dirty="0" err="1"/>
              <a:t>goods</a:t>
            </a:r>
            <a:r>
              <a:rPr lang="it-IT" sz="2400" b="1" dirty="0"/>
              <a:t> </a:t>
            </a:r>
            <a:r>
              <a:rPr lang="it-IT" sz="2400" b="1" dirty="0" err="1"/>
              <a:t>listed</a:t>
            </a:r>
            <a:r>
              <a:rPr lang="it-IT" sz="2400" b="1" dirty="0"/>
              <a:t> in </a:t>
            </a:r>
            <a:r>
              <a:rPr lang="it-IT" sz="2400" b="1" dirty="0" err="1"/>
              <a:t>Annex</a:t>
            </a:r>
            <a:r>
              <a:rPr lang="it-IT" sz="2400" b="1" dirty="0"/>
              <a:t> I (</a:t>
            </a:r>
            <a:r>
              <a:rPr lang="it-IT" sz="2400" b="1" i="0" u="none" strike="noStrike" dirty="0" err="1">
                <a:solidFill>
                  <a:srgbClr val="101518"/>
                </a:solidFill>
                <a:effectLst/>
              </a:rPr>
              <a:t>iron</a:t>
            </a:r>
            <a:r>
              <a:rPr lang="it-IT" sz="2400" b="1" i="0" u="none" strike="noStrike" dirty="0">
                <a:solidFill>
                  <a:srgbClr val="101518"/>
                </a:solidFill>
                <a:effectLst/>
              </a:rPr>
              <a:t> and </a:t>
            </a:r>
            <a:r>
              <a:rPr lang="it-IT" sz="2400" b="1" i="0" u="none" strike="noStrike" dirty="0" err="1">
                <a:solidFill>
                  <a:srgbClr val="101518"/>
                </a:solidFill>
                <a:effectLst/>
              </a:rPr>
              <a:t>steel</a:t>
            </a:r>
            <a:r>
              <a:rPr lang="it-IT" sz="2400" b="1" i="0" u="none" strike="noStrike" dirty="0">
                <a:solidFill>
                  <a:srgbClr val="101518"/>
                </a:solidFill>
                <a:effectLst/>
              </a:rPr>
              <a:t>, cement, </a:t>
            </a:r>
            <a:r>
              <a:rPr lang="it-IT" sz="2400" b="1" i="0" u="none" strike="noStrike" dirty="0" err="1">
                <a:solidFill>
                  <a:srgbClr val="101518"/>
                </a:solidFill>
                <a:effectLst/>
              </a:rPr>
              <a:t>aluminium</a:t>
            </a:r>
            <a:r>
              <a:rPr lang="it-IT" sz="2400" b="1" i="0" u="none" strike="noStrike" dirty="0">
                <a:solidFill>
                  <a:srgbClr val="101518"/>
                </a:solidFill>
                <a:effectLst/>
              </a:rPr>
              <a:t>, </a:t>
            </a:r>
            <a:r>
              <a:rPr lang="it-IT" sz="2400" b="1" i="0" u="none" strike="noStrike" dirty="0" err="1">
                <a:solidFill>
                  <a:srgbClr val="101518"/>
                </a:solidFill>
                <a:effectLst/>
              </a:rPr>
              <a:t>fertilisers</a:t>
            </a:r>
            <a:r>
              <a:rPr lang="it-IT" sz="2400" b="1" i="0" u="none" strike="noStrike" dirty="0">
                <a:solidFill>
                  <a:srgbClr val="101518"/>
                </a:solidFill>
                <a:effectLst/>
              </a:rPr>
              <a:t> and </a:t>
            </a:r>
            <a:r>
              <a:rPr lang="it-IT" sz="2400" b="1" i="0" u="none" strike="noStrike" dirty="0" err="1">
                <a:solidFill>
                  <a:srgbClr val="101518"/>
                </a:solidFill>
                <a:effectLst/>
              </a:rPr>
              <a:t>electricity</a:t>
            </a:r>
            <a:r>
              <a:rPr lang="it-IT" sz="2400" b="1" i="0" u="none" strike="noStrike" dirty="0">
                <a:solidFill>
                  <a:srgbClr val="101518"/>
                </a:solidFill>
                <a:effectLst/>
              </a:rPr>
              <a:t>)</a:t>
            </a:r>
            <a:r>
              <a:rPr lang="it-IT" sz="2400" dirty="0"/>
              <a:t>.</a:t>
            </a:r>
          </a:p>
          <a:p>
            <a:pPr marL="342900" indent="-34290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it-IT" sz="2400" dirty="0" err="1"/>
              <a:t>These</a:t>
            </a:r>
            <a:r>
              <a:rPr lang="it-IT" sz="2400" dirty="0"/>
              <a:t> </a:t>
            </a:r>
            <a:r>
              <a:rPr lang="it-IT" sz="2400" dirty="0" err="1"/>
              <a:t>sectors</a:t>
            </a:r>
            <a:r>
              <a:rPr lang="it-IT" sz="2400" dirty="0"/>
              <a:t> </a:t>
            </a:r>
            <a:r>
              <a:rPr lang="it-IT" sz="2400" dirty="0" err="1"/>
              <a:t>have</a:t>
            </a:r>
            <a:r>
              <a:rPr lang="it-IT" sz="2400" dirty="0"/>
              <a:t> </a:t>
            </a:r>
            <a:r>
              <a:rPr lang="it-IT" sz="2400" dirty="0" err="1"/>
              <a:t>been</a:t>
            </a:r>
            <a:r>
              <a:rPr lang="it-IT" sz="2400" dirty="0"/>
              <a:t> </a:t>
            </a:r>
            <a:r>
              <a:rPr lang="it-IT" sz="2400" dirty="0" err="1"/>
              <a:t>selected</a:t>
            </a:r>
            <a:r>
              <a:rPr lang="it-IT" sz="2400" dirty="0"/>
              <a:t> following </a:t>
            </a:r>
            <a:r>
              <a:rPr lang="it-IT" sz="2400" dirty="0" err="1"/>
              <a:t>specific</a:t>
            </a:r>
            <a:r>
              <a:rPr lang="it-IT" sz="2400" dirty="0"/>
              <a:t> </a:t>
            </a:r>
            <a:r>
              <a:rPr lang="it-IT" sz="2400" dirty="0" err="1"/>
              <a:t>criteria</a:t>
            </a:r>
            <a:r>
              <a:rPr lang="it-IT" sz="2400" dirty="0"/>
              <a:t> in </a:t>
            </a:r>
            <a:r>
              <a:rPr lang="it-IT" sz="2400" dirty="0" err="1"/>
              <a:t>particular</a:t>
            </a:r>
            <a:r>
              <a:rPr lang="it-IT" sz="2400" dirty="0"/>
              <a:t>, due to </a:t>
            </a:r>
            <a:r>
              <a:rPr lang="it-IT" sz="2400" dirty="0" err="1"/>
              <a:t>their</a:t>
            </a:r>
            <a:r>
              <a:rPr lang="it-IT" sz="2400" dirty="0"/>
              <a:t> high risk of carbon leakage and high carbon </a:t>
            </a:r>
            <a:r>
              <a:rPr lang="it-IT" sz="2400" dirty="0" err="1"/>
              <a:t>emissions</a:t>
            </a:r>
            <a:r>
              <a:rPr lang="it-IT" sz="2400" dirty="0"/>
              <a:t> </a:t>
            </a:r>
            <a:r>
              <a:rPr lang="it-IT" sz="2400" dirty="0" err="1"/>
              <a:t>which</a:t>
            </a:r>
            <a:r>
              <a:rPr lang="it-IT" sz="2400" dirty="0"/>
              <a:t> </a:t>
            </a:r>
            <a:r>
              <a:rPr lang="it-IT" sz="2400" dirty="0" err="1"/>
              <a:t>will</a:t>
            </a:r>
            <a:r>
              <a:rPr lang="it-IT" sz="2400" dirty="0"/>
              <a:t> </a:t>
            </a:r>
            <a:r>
              <a:rPr lang="it-IT" sz="2400" dirty="0" err="1"/>
              <a:t>eventually</a:t>
            </a:r>
            <a:r>
              <a:rPr lang="it-IT" sz="2400" dirty="0"/>
              <a:t> – once </a:t>
            </a:r>
            <a:r>
              <a:rPr lang="it-IT" sz="2400" dirty="0" err="1"/>
              <a:t>fully</a:t>
            </a:r>
            <a:r>
              <a:rPr lang="it-IT" sz="2400" dirty="0"/>
              <a:t> </a:t>
            </a:r>
            <a:r>
              <a:rPr lang="it-IT" sz="2400" dirty="0" err="1"/>
              <a:t>phased</a:t>
            </a:r>
            <a:r>
              <a:rPr lang="it-IT" sz="2400" dirty="0"/>
              <a:t> in – </a:t>
            </a:r>
            <a:r>
              <a:rPr lang="it-IT" sz="2400" dirty="0" err="1"/>
              <a:t>capture</a:t>
            </a:r>
            <a:r>
              <a:rPr lang="it-IT" sz="2400" dirty="0"/>
              <a:t> more </a:t>
            </a:r>
            <a:r>
              <a:rPr lang="it-IT" sz="2400" dirty="0" err="1"/>
              <a:t>than</a:t>
            </a:r>
            <a:r>
              <a:rPr lang="it-IT" sz="2400" dirty="0"/>
              <a:t> 50% of the </a:t>
            </a:r>
            <a:r>
              <a:rPr lang="it-IT" sz="2400" dirty="0" err="1"/>
              <a:t>emissions</a:t>
            </a:r>
            <a:r>
              <a:rPr lang="it-IT" sz="2400" dirty="0"/>
              <a:t> of the ETS </a:t>
            </a:r>
            <a:r>
              <a:rPr lang="it-IT" sz="2400" dirty="0" err="1"/>
              <a:t>covered</a:t>
            </a:r>
            <a:r>
              <a:rPr lang="it-IT" sz="2400" dirty="0"/>
              <a:t> </a:t>
            </a:r>
            <a:r>
              <a:rPr lang="it-IT" sz="2400" dirty="0" err="1"/>
              <a:t>sectors</a:t>
            </a:r>
            <a:r>
              <a:rPr lang="it-IT" sz="2400" dirty="0"/>
              <a:t>. </a:t>
            </a:r>
          </a:p>
          <a:p>
            <a:pPr marL="342900" indent="-34290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it-IT" sz="2400" dirty="0" err="1"/>
              <a:t>Annex</a:t>
            </a:r>
            <a:r>
              <a:rPr lang="it-IT" sz="2400" dirty="0"/>
              <a:t> II lists </a:t>
            </a:r>
            <a:r>
              <a:rPr lang="it-IT" sz="2400" dirty="0" err="1"/>
              <a:t>goods</a:t>
            </a:r>
            <a:r>
              <a:rPr lang="it-IT" sz="2400" dirty="0"/>
              <a:t> </a:t>
            </a:r>
            <a:r>
              <a:rPr lang="it-IT" sz="2400" b="1" dirty="0"/>
              <a:t>(</a:t>
            </a:r>
            <a:r>
              <a:rPr lang="it-IT" sz="2400" b="1" dirty="0" err="1"/>
              <a:t>specific</a:t>
            </a:r>
            <a:r>
              <a:rPr lang="it-IT" sz="2400" b="1" dirty="0"/>
              <a:t> CN </a:t>
            </a:r>
            <a:r>
              <a:rPr lang="it-IT" sz="2400" b="1" dirty="0" err="1"/>
              <a:t>codes</a:t>
            </a:r>
            <a:r>
              <a:rPr lang="it-IT" sz="2400" b="1" dirty="0"/>
              <a:t>) </a:t>
            </a:r>
            <a:r>
              <a:rPr lang="it-IT" sz="2400" dirty="0"/>
              <a:t>for </a:t>
            </a:r>
            <a:r>
              <a:rPr lang="it-IT" sz="2400" dirty="0" err="1"/>
              <a:t>which</a:t>
            </a:r>
            <a:r>
              <a:rPr lang="it-IT" sz="2400" dirty="0"/>
              <a:t> </a:t>
            </a:r>
            <a:r>
              <a:rPr lang="it-IT" sz="2400" dirty="0" err="1"/>
              <a:t>only</a:t>
            </a:r>
            <a:r>
              <a:rPr lang="it-IT" sz="2400" dirty="0"/>
              <a:t> </a:t>
            </a:r>
            <a:r>
              <a:rPr lang="it-IT" sz="2400" dirty="0" err="1"/>
              <a:t>direct</a:t>
            </a:r>
            <a:r>
              <a:rPr lang="it-IT" sz="2400" dirty="0"/>
              <a:t> </a:t>
            </a:r>
            <a:r>
              <a:rPr lang="it-IT" sz="2400" dirty="0" err="1"/>
              <a:t>emissions</a:t>
            </a:r>
            <a:r>
              <a:rPr lang="it-IT" sz="2400" dirty="0"/>
              <a:t> are to be </a:t>
            </a:r>
            <a:r>
              <a:rPr lang="it-IT" sz="2400" dirty="0" err="1"/>
              <a:t>taken</a:t>
            </a:r>
            <a:r>
              <a:rPr lang="it-IT" sz="2400" dirty="0"/>
              <a:t> </a:t>
            </a:r>
            <a:r>
              <a:rPr lang="it-IT" sz="2400" dirty="0" err="1"/>
              <a:t>into</a:t>
            </a:r>
            <a:r>
              <a:rPr lang="it-IT" sz="2400" dirty="0"/>
              <a:t> account</a:t>
            </a:r>
          </a:p>
        </p:txBody>
      </p:sp>
    </p:spTree>
    <p:extLst>
      <p:ext uri="{BB962C8B-B14F-4D97-AF65-F5344CB8AC3E}">
        <p14:creationId xmlns:p14="http://schemas.microsoft.com/office/powerpoint/2010/main" val="40044738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0F41E2ED-0C10-4BFB-6462-401AD67D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1" y="682821"/>
            <a:ext cx="10724259" cy="888401"/>
          </a:xfrm>
        </p:spPr>
        <p:txBody>
          <a:bodyPr>
            <a:no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What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are embedded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emissions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2447429-99B1-D3D4-4A86-3AF6A5B67F4D}"/>
              </a:ext>
            </a:extLst>
          </p:cNvPr>
          <p:cNvSpPr txBox="1"/>
          <p:nvPr/>
        </p:nvSpPr>
        <p:spPr>
          <a:xfrm>
            <a:off x="629541" y="1621150"/>
            <a:ext cx="10932918" cy="4567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8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The EU ETS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requires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operators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to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pay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a price for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their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own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(“</a:t>
            </a:r>
            <a:r>
              <a:rPr lang="it-IT" sz="2800" b="1" i="0" u="none" strike="noStrike" dirty="0" err="1">
                <a:solidFill>
                  <a:srgbClr val="404040"/>
                </a:solidFill>
                <a:effectLst/>
              </a:rPr>
              <a:t>direct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”)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.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However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,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if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they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consume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electricity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,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they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also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experience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the CO</a:t>
            </a:r>
            <a:r>
              <a:rPr lang="it-IT" sz="2800" b="0" i="0" u="none" strike="noStrike" baseline="-25000" dirty="0">
                <a:solidFill>
                  <a:srgbClr val="404040"/>
                </a:solidFill>
                <a:effectLst/>
              </a:rPr>
              <a:t>2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costs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included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in the price of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electricity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they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purchase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(“</a:t>
            </a:r>
            <a:r>
              <a:rPr lang="it-IT" sz="2800" b="1" i="0" u="none" strike="noStrike" dirty="0" err="1">
                <a:solidFill>
                  <a:srgbClr val="404040"/>
                </a:solidFill>
                <a:effectLst/>
              </a:rPr>
              <a:t>indirect</a:t>
            </a:r>
            <a:r>
              <a:rPr lang="it-IT" sz="2800" b="1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1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”). The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same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applies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to the input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materials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needed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for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their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production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process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, and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which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may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be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supplied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by an EU ETS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installation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.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These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so-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called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1" i="0" u="none" strike="noStrike" dirty="0" err="1">
                <a:solidFill>
                  <a:srgbClr val="404040"/>
                </a:solidFill>
                <a:effectLst/>
              </a:rPr>
              <a:t>precursors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therefore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contribute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to the CO</a:t>
            </a:r>
            <a:r>
              <a:rPr lang="it-IT" sz="2800" b="0" i="0" u="none" strike="noStrike" baseline="-25000" dirty="0">
                <a:solidFill>
                  <a:srgbClr val="404040"/>
                </a:solidFill>
                <a:effectLst/>
              </a:rPr>
              <a:t>2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costs the EU ETS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installation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faces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. </a:t>
            </a:r>
          </a:p>
          <a:p>
            <a:pPr marL="342900" indent="-342900" algn="l">
              <a:lnSpc>
                <a:spcPct val="8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The “</a:t>
            </a:r>
            <a:r>
              <a:rPr lang="it-IT" sz="2800" b="1" i="0" u="none" strike="noStrike" dirty="0">
                <a:solidFill>
                  <a:srgbClr val="404040"/>
                </a:solidFill>
                <a:effectLst/>
              </a:rPr>
              <a:t>embedded </a:t>
            </a:r>
            <a:r>
              <a:rPr lang="it-IT" sz="2800" b="1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” are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defined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in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parallel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to the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causing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CO</a:t>
            </a:r>
            <a:r>
              <a:rPr lang="it-IT" sz="2800" b="0" i="0" u="none" strike="noStrike" baseline="-25000" dirty="0">
                <a:solidFill>
                  <a:srgbClr val="404040"/>
                </a:solidFill>
                <a:effectLst/>
              </a:rPr>
              <a:t>2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costs in the EU ETS: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they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take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into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account the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direct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and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indirect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of the production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process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as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well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as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the embedded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of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precursors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.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They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are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similar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in concept to a carbon footprint of the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goods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567637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0F41E2ED-0C10-4BFB-6462-401AD67D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1" y="780795"/>
            <a:ext cx="10724259" cy="888401"/>
          </a:xfrm>
        </p:spPr>
        <p:txBody>
          <a:bodyPr>
            <a:no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Scopes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in product footprints vs. CBAM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22D06E0-5B12-5C98-698C-502397C1E9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541" y="1567543"/>
            <a:ext cx="10724259" cy="460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3701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8077FF3-CCE4-8349-94D1-C2F0F2E3D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814" y="871841"/>
            <a:ext cx="10335986" cy="888401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Governance of CBAM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890CF8E-4ED2-6AE5-B27F-686ABFD8FF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7813" y="1760242"/>
            <a:ext cx="9987643" cy="434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4670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0F41E2ED-0C10-4BFB-6462-401AD67D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1" y="813453"/>
            <a:ext cx="10724259" cy="888401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CBAM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declaration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2447429-99B1-D3D4-4A86-3AF6A5B67F4D}"/>
              </a:ext>
            </a:extLst>
          </p:cNvPr>
          <p:cNvSpPr txBox="1"/>
          <p:nvPr/>
        </p:nvSpPr>
        <p:spPr>
          <a:xfrm>
            <a:off x="838199" y="1751782"/>
            <a:ext cx="1051560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200"/>
              </a:spcAft>
            </a:pP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The CBAM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declaration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shall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contain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the following information: </a:t>
            </a:r>
          </a:p>
          <a:p>
            <a:pPr marL="342900" indent="-3429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800" b="1" i="0" u="none" strike="noStrike" dirty="0">
                <a:solidFill>
                  <a:srgbClr val="404040"/>
                </a:solidFill>
                <a:effectLst/>
              </a:rPr>
              <a:t>Total </a:t>
            </a:r>
            <a:r>
              <a:rPr lang="it-IT" sz="2800" b="1" i="0" u="none" strike="noStrike" dirty="0" err="1">
                <a:solidFill>
                  <a:srgbClr val="404040"/>
                </a:solidFill>
                <a:effectLst/>
              </a:rPr>
              <a:t>quantity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of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each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type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of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goods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imported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during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the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preceding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year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(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mWh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for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electricity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and in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tonnes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for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other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goods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); </a:t>
            </a:r>
          </a:p>
          <a:p>
            <a:pPr marL="342900" indent="-3429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The </a:t>
            </a:r>
            <a:r>
              <a:rPr lang="it-IT" sz="2800" b="1" i="0" u="none" strike="noStrike" dirty="0" err="1">
                <a:solidFill>
                  <a:srgbClr val="404040"/>
                </a:solidFill>
                <a:effectLst/>
              </a:rPr>
              <a:t>total</a:t>
            </a:r>
            <a:r>
              <a:rPr lang="it-IT" sz="2800" b="1" i="0" u="none" strike="noStrike" dirty="0">
                <a:solidFill>
                  <a:srgbClr val="404040"/>
                </a:solidFill>
                <a:effectLst/>
              </a:rPr>
              <a:t> embedded </a:t>
            </a:r>
            <a:r>
              <a:rPr lang="it-IT" sz="2800" b="1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800" b="1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in the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goods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(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tonnes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CO</a:t>
            </a:r>
            <a:r>
              <a:rPr lang="it-IT" sz="2800" b="0" i="0" u="none" strike="noStrike" baseline="-25000" dirty="0">
                <a:solidFill>
                  <a:srgbClr val="404040"/>
                </a:solidFill>
                <a:effectLst/>
              </a:rPr>
              <a:t>2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/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mWh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for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electricity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or, for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other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goods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,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tonnes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of CO</a:t>
            </a:r>
            <a:r>
              <a:rPr lang="it-IT" sz="2800" b="0" i="0" u="none" strike="noStrike" baseline="-25000" dirty="0">
                <a:solidFill>
                  <a:srgbClr val="404040"/>
                </a:solidFill>
                <a:effectLst/>
              </a:rPr>
              <a:t>2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/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tonne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of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each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good); </a:t>
            </a:r>
          </a:p>
          <a:p>
            <a:pPr marL="342900" indent="-3429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The </a:t>
            </a:r>
            <a:r>
              <a:rPr lang="it-IT" sz="2800" b="1" i="0" u="none" strike="noStrike" dirty="0" err="1">
                <a:solidFill>
                  <a:srgbClr val="404040"/>
                </a:solidFill>
                <a:effectLst/>
              </a:rPr>
              <a:t>total</a:t>
            </a:r>
            <a:r>
              <a:rPr lang="it-IT" sz="2800" b="1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1" i="0" u="none" strike="noStrike" dirty="0" err="1">
                <a:solidFill>
                  <a:srgbClr val="404040"/>
                </a:solidFill>
                <a:effectLst/>
              </a:rPr>
              <a:t>number</a:t>
            </a:r>
            <a:r>
              <a:rPr lang="it-IT" sz="2800" b="1" i="0" u="none" strike="noStrike" dirty="0">
                <a:solidFill>
                  <a:srgbClr val="404040"/>
                </a:solidFill>
                <a:effectLst/>
              </a:rPr>
              <a:t> of CBAM certificates 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to be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surrendered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; </a:t>
            </a:r>
          </a:p>
          <a:p>
            <a:pPr marL="342900" indent="-3429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Copies of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verification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reports,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issued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by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accredited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800" b="0" i="0" u="none" strike="noStrike" dirty="0" err="1">
                <a:solidFill>
                  <a:srgbClr val="404040"/>
                </a:solidFill>
                <a:effectLst/>
              </a:rPr>
              <a:t>verifiers</a:t>
            </a:r>
            <a:r>
              <a:rPr lang="it-IT" sz="2800" b="0" i="0" u="none" strike="noStrike" dirty="0">
                <a:solidFill>
                  <a:srgbClr val="404040"/>
                </a:solidFill>
                <a:effectLst/>
              </a:rPr>
              <a:t>. </a:t>
            </a:r>
            <a:endParaRPr lang="it-IT" sz="28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2751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45EA9A6-9D7C-D944-6BEA-64E13A1BE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1" y="730329"/>
            <a:ext cx="10724259" cy="888401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CBAM reporting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regulation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(1)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6238457-635E-5B01-F84B-5E290CD08A14}"/>
              </a:ext>
            </a:extLst>
          </p:cNvPr>
          <p:cNvSpPr txBox="1"/>
          <p:nvPr/>
        </p:nvSpPr>
        <p:spPr>
          <a:xfrm>
            <a:off x="629541" y="1673792"/>
            <a:ext cx="10724259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rgbClr val="404040"/>
                </a:solidFill>
              </a:rPr>
              <a:t>On 17 August, t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he EU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has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published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its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Carbon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Border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Adjustment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Mechanism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(CBAM) reporting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regulation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for 2023-2025.</a:t>
            </a:r>
          </a:p>
          <a:p>
            <a:pPr marL="342900" indent="-342900" algn="l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This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regulation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governs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how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companies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should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report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from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imported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materials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in the </a:t>
            </a:r>
            <a:r>
              <a:rPr lang="it-IT" sz="2400" b="1" i="0" u="none" strike="noStrike" dirty="0" err="1">
                <a:solidFill>
                  <a:srgbClr val="404040"/>
                </a:solidFill>
                <a:effectLst/>
              </a:rPr>
              <a:t>transitional</a:t>
            </a: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1" i="0" u="none" strike="noStrike" dirty="0" err="1">
                <a:solidFill>
                  <a:srgbClr val="404040"/>
                </a:solidFill>
                <a:effectLst/>
              </a:rPr>
              <a:t>period</a:t>
            </a: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 from 1 </a:t>
            </a:r>
            <a:r>
              <a:rPr lang="it-IT" sz="2400" b="1" i="0" u="none" strike="noStrike" dirty="0" err="1">
                <a:solidFill>
                  <a:srgbClr val="404040"/>
                </a:solidFill>
                <a:effectLst/>
              </a:rPr>
              <a:t>October</a:t>
            </a: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 2023 to the 31 </a:t>
            </a:r>
            <a:r>
              <a:rPr lang="it-IT" sz="2400" b="1" i="0" u="none" strike="noStrike" dirty="0" err="1">
                <a:solidFill>
                  <a:srgbClr val="404040"/>
                </a:solidFill>
                <a:effectLst/>
              </a:rPr>
              <a:t>December</a:t>
            </a: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 2025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Until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the full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implementation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starts (1</a:t>
            </a:r>
            <a:r>
              <a:rPr lang="it-IT" sz="2400" b="0" i="0" u="none" strike="noStrike" baseline="30000" dirty="0">
                <a:solidFill>
                  <a:srgbClr val="404040"/>
                </a:solidFill>
                <a:effectLst/>
              </a:rPr>
              <a:t>st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January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2026),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there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will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be </a:t>
            </a: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no cost of compliance.</a:t>
            </a:r>
            <a:endParaRPr lang="it-IT" sz="2400" b="0" i="0" u="none" strike="noStrike" dirty="0">
              <a:solidFill>
                <a:srgbClr val="404040"/>
              </a:solidFill>
              <a:effectLst/>
            </a:endParaRPr>
          </a:p>
          <a:p>
            <a:pPr marL="342900" indent="-342900" algn="l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“Embedded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” in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shipments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of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imported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materials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will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be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monitored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.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Failure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to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comply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will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result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in penalties of €10-€50 per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tonne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or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higher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.</a:t>
            </a:r>
          </a:p>
          <a:p>
            <a:pPr marL="342900" indent="-342900" algn="l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Globally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imported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goods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will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be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regulated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more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closely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due to new rules from the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European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Union.</a:t>
            </a:r>
          </a:p>
        </p:txBody>
      </p:sp>
      <p:pic>
        <p:nvPicPr>
          <p:cNvPr id="1027" name="Picture 3" descr="page1image57800304">
            <a:extLst>
              <a:ext uri="{FF2B5EF4-FFF2-40B4-BE49-F238E27FC236}">
                <a16:creationId xmlns:a16="http://schemas.microsoft.com/office/drawing/2014/main" id="{E1239366-ED42-F0F4-5D1B-EB393A684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850" y="-639763"/>
            <a:ext cx="8674100" cy="27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age1image57800512">
            <a:extLst>
              <a:ext uri="{FF2B5EF4-FFF2-40B4-BE49-F238E27FC236}">
                <a16:creationId xmlns:a16="http://schemas.microsoft.com/office/drawing/2014/main" id="{78D992C7-7970-5A26-F75D-2F6C0226A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-136525"/>
            <a:ext cx="9080500" cy="27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page1image57800720">
            <a:extLst>
              <a:ext uri="{FF2B5EF4-FFF2-40B4-BE49-F238E27FC236}">
                <a16:creationId xmlns:a16="http://schemas.microsoft.com/office/drawing/2014/main" id="{FE594182-6FF9-5639-1C8F-8EA1BCD26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365125"/>
            <a:ext cx="1460500" cy="27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8305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45EA9A6-9D7C-D944-6BEA-64E13A1BE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1" y="730329"/>
            <a:ext cx="10724259" cy="888401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CBAM reporting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regulation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(2)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6238457-635E-5B01-F84B-5E290CD08A14}"/>
              </a:ext>
            </a:extLst>
          </p:cNvPr>
          <p:cNvSpPr txBox="1"/>
          <p:nvPr/>
        </p:nvSpPr>
        <p:spPr>
          <a:xfrm>
            <a:off x="629541" y="1762452"/>
            <a:ext cx="10724259" cy="4030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ts val="288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From </a:t>
            </a:r>
            <a:r>
              <a:rPr lang="it-IT" sz="2400" b="1" i="0" u="none" strike="noStrike" dirty="0" err="1">
                <a:solidFill>
                  <a:srgbClr val="404040"/>
                </a:solidFill>
                <a:effectLst/>
              </a:rPr>
              <a:t>October</a:t>
            </a: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, </a:t>
            </a:r>
            <a:r>
              <a:rPr lang="it-IT" sz="2400" b="1" i="0" u="none" strike="noStrike" dirty="0" err="1">
                <a:solidFill>
                  <a:srgbClr val="404040"/>
                </a:solidFill>
                <a:effectLst/>
              </a:rPr>
              <a:t>importers</a:t>
            </a: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 in Europe </a:t>
            </a:r>
            <a:r>
              <a:rPr lang="it-IT" sz="2400" b="1" i="0" u="none" strike="noStrike" dirty="0" err="1">
                <a:solidFill>
                  <a:srgbClr val="404040"/>
                </a:solidFill>
                <a:effectLst/>
              </a:rPr>
              <a:t>will</a:t>
            </a: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 be </a:t>
            </a:r>
            <a:r>
              <a:rPr lang="it-IT" sz="2400" b="1" i="0" u="none" strike="noStrike" dirty="0" err="1">
                <a:solidFill>
                  <a:srgbClr val="404040"/>
                </a:solidFill>
                <a:effectLst/>
              </a:rPr>
              <a:t>required</a:t>
            </a: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 to report key </a:t>
            </a:r>
            <a:r>
              <a:rPr lang="it-IT" sz="2400" b="1" i="0" u="none" strike="noStrike" dirty="0" err="1">
                <a:solidFill>
                  <a:srgbClr val="404040"/>
                </a:solidFill>
                <a:effectLst/>
              </a:rPr>
              <a:t>details</a:t>
            </a: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1" i="0" u="none" strike="noStrike" dirty="0" err="1">
                <a:solidFill>
                  <a:srgbClr val="404040"/>
                </a:solidFill>
                <a:effectLst/>
              </a:rPr>
              <a:t>every</a:t>
            </a:r>
            <a:r>
              <a:rPr lang="it-IT" sz="2400" b="1" i="0" u="none" strike="noStrike" dirty="0">
                <a:solidFill>
                  <a:srgbClr val="404040"/>
                </a:solidFill>
                <a:effectLst/>
              </a:rPr>
              <a:t> quarter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: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including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all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“embedded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” in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shipments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of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iron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and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steel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, cement,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aluminium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,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fertilisers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,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electricity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, and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hydrogen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.</a:t>
            </a:r>
          </a:p>
          <a:p>
            <a:pPr marL="342900" indent="-342900" algn="l">
              <a:lnSpc>
                <a:spcPts val="288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Details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will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include the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quantity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of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goods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imported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,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their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geographical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source –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including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the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installation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at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which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they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were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produced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– the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method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of production, and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their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specific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embedded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emissions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.</a:t>
            </a:r>
          </a:p>
          <a:p>
            <a:pPr marL="342900" indent="-342900">
              <a:lnSpc>
                <a:spcPts val="288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b="0" i="0" u="none" strike="noStrike" dirty="0">
                <a:solidFill>
                  <a:srgbClr val="4D5156"/>
                </a:solidFill>
                <a:effectLst/>
              </a:rPr>
              <a:t>A </a:t>
            </a:r>
            <a:r>
              <a:rPr lang="it-IT" sz="2400" b="1" i="0" u="none" strike="noStrike" dirty="0">
                <a:solidFill>
                  <a:srgbClr val="4D5156"/>
                </a:solidFill>
                <a:effectLst/>
              </a:rPr>
              <a:t>CBAM </a:t>
            </a:r>
            <a:r>
              <a:rPr lang="it-IT" sz="2400" b="1" i="0" u="none" strike="noStrike" dirty="0" err="1">
                <a:solidFill>
                  <a:srgbClr val="4D5156"/>
                </a:solidFill>
                <a:effectLst/>
              </a:rPr>
              <a:t>Transitional</a:t>
            </a:r>
            <a:r>
              <a:rPr lang="it-IT" sz="2400" b="1" i="0" u="none" strike="noStrike" dirty="0">
                <a:solidFill>
                  <a:srgbClr val="4D5156"/>
                </a:solidFill>
                <a:effectLst/>
              </a:rPr>
              <a:t> </a:t>
            </a:r>
            <a:r>
              <a:rPr lang="it-IT" sz="2400" b="1" i="0" u="none" strike="noStrike" dirty="0" err="1">
                <a:solidFill>
                  <a:srgbClr val="4D5156"/>
                </a:solidFill>
                <a:effectLst/>
              </a:rPr>
              <a:t>Registry</a:t>
            </a:r>
            <a:r>
              <a:rPr lang="it-IT" sz="2400" b="0" i="0" u="none" strike="noStrike" dirty="0">
                <a:solidFill>
                  <a:srgbClr val="4D5156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D5156"/>
                </a:solidFill>
                <a:effectLst/>
              </a:rPr>
              <a:t>will</a:t>
            </a:r>
            <a:r>
              <a:rPr lang="it-IT" sz="2400" b="0" i="0" u="none" strike="noStrike" dirty="0">
                <a:solidFill>
                  <a:srgbClr val="4D5156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D5156"/>
                </a:solidFill>
                <a:effectLst/>
              </a:rPr>
              <a:t>enable</a:t>
            </a:r>
            <a:r>
              <a:rPr lang="it-IT" sz="2400" b="0" i="0" u="none" strike="noStrike" dirty="0">
                <a:solidFill>
                  <a:srgbClr val="4D5156"/>
                </a:solidFill>
                <a:effectLst/>
              </a:rPr>
              <a:t> information </a:t>
            </a:r>
            <a:r>
              <a:rPr lang="it-IT" sz="2400" b="0" i="0" u="none" strike="noStrike" dirty="0" err="1">
                <a:solidFill>
                  <a:srgbClr val="4D5156"/>
                </a:solidFill>
                <a:effectLst/>
              </a:rPr>
              <a:t>exchange</a:t>
            </a:r>
            <a:r>
              <a:rPr lang="it-IT" sz="2400" b="0" i="0" u="none" strike="noStrike" dirty="0">
                <a:solidFill>
                  <a:srgbClr val="4D5156"/>
                </a:solidFill>
                <a:effectLst/>
              </a:rPr>
              <a:t> in the </a:t>
            </a:r>
            <a:r>
              <a:rPr lang="it-IT" sz="2400" b="0" i="0" u="none" strike="noStrike" dirty="0" err="1">
                <a:solidFill>
                  <a:srgbClr val="4D5156"/>
                </a:solidFill>
                <a:effectLst/>
              </a:rPr>
              <a:t>transiional</a:t>
            </a:r>
            <a:r>
              <a:rPr lang="it-IT" sz="2400" b="0" i="0" u="none" strike="noStrike" dirty="0">
                <a:solidFill>
                  <a:srgbClr val="4D5156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D5156"/>
                </a:solidFill>
                <a:effectLst/>
              </a:rPr>
              <a:t>period</a:t>
            </a:r>
            <a:r>
              <a:rPr lang="it-IT" sz="2400" b="0" i="0" u="none" strike="noStrike" dirty="0">
                <a:solidFill>
                  <a:srgbClr val="4D5156"/>
                </a:solidFill>
                <a:effectLst/>
              </a:rPr>
              <a:t>.</a:t>
            </a:r>
            <a:endParaRPr lang="it-IT" sz="2400" b="0" i="0" u="none" strike="noStrike" dirty="0">
              <a:solidFill>
                <a:srgbClr val="404040"/>
              </a:solidFill>
              <a:effectLst/>
            </a:endParaRPr>
          </a:p>
          <a:p>
            <a:pPr marL="342900" indent="-342900">
              <a:lnSpc>
                <a:spcPts val="288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While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importers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dirty="0">
                <a:solidFill>
                  <a:srgbClr val="404040"/>
                </a:solidFill>
              </a:rPr>
              <a:t>are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asked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to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collect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fourth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quarter data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as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of 1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October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2023,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their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first report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has</a:t>
            </a:r>
            <a:r>
              <a:rPr lang="it-IT" sz="2400" b="0" i="0" u="none" strike="noStrike">
                <a:solidFill>
                  <a:srgbClr val="404040"/>
                </a:solidFill>
                <a:effectLst/>
              </a:rPr>
              <a:t> to 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be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submitted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by 31 </a:t>
            </a:r>
            <a:r>
              <a:rPr lang="it-IT" sz="2400" b="0" i="0" u="none" strike="noStrike" dirty="0" err="1">
                <a:solidFill>
                  <a:srgbClr val="404040"/>
                </a:solidFill>
                <a:effectLst/>
              </a:rPr>
              <a:t>January</a:t>
            </a:r>
            <a:r>
              <a:rPr lang="it-IT" sz="2400" b="0" i="0" u="none" strike="noStrike" dirty="0">
                <a:solidFill>
                  <a:srgbClr val="404040"/>
                </a:solidFill>
                <a:effectLst/>
              </a:rPr>
              <a:t> 2024.</a:t>
            </a:r>
          </a:p>
        </p:txBody>
      </p:sp>
      <p:pic>
        <p:nvPicPr>
          <p:cNvPr id="1027" name="Picture 3" descr="page1image57800304">
            <a:extLst>
              <a:ext uri="{FF2B5EF4-FFF2-40B4-BE49-F238E27FC236}">
                <a16:creationId xmlns:a16="http://schemas.microsoft.com/office/drawing/2014/main" id="{E1239366-ED42-F0F4-5D1B-EB393A684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850" y="-639763"/>
            <a:ext cx="8674100" cy="27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age1image57800512">
            <a:extLst>
              <a:ext uri="{FF2B5EF4-FFF2-40B4-BE49-F238E27FC236}">
                <a16:creationId xmlns:a16="http://schemas.microsoft.com/office/drawing/2014/main" id="{78D992C7-7970-5A26-F75D-2F6C0226A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-136525"/>
            <a:ext cx="9080500" cy="27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page1image57800720">
            <a:extLst>
              <a:ext uri="{FF2B5EF4-FFF2-40B4-BE49-F238E27FC236}">
                <a16:creationId xmlns:a16="http://schemas.microsoft.com/office/drawing/2014/main" id="{FE594182-6FF9-5639-1C8F-8EA1BCD26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365125"/>
            <a:ext cx="1460500" cy="27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0928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5D83D7B-98F3-1295-1B94-2E83877F3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1" y="619489"/>
            <a:ext cx="10724259" cy="888401"/>
          </a:xfrm>
        </p:spPr>
        <p:txBody>
          <a:bodyPr>
            <a:noAutofit/>
          </a:bodyPr>
          <a:lstStyle/>
          <a:p>
            <a:r>
              <a:rPr lang="it-IT" sz="4000" dirty="0" err="1">
                <a:solidFill>
                  <a:schemeClr val="accent6">
                    <a:lumMod val="75000"/>
                  </a:schemeClr>
                </a:solidFill>
              </a:rPr>
              <a:t>Calculation</a:t>
            </a:r>
            <a:r>
              <a:rPr lang="it-IT" sz="4000" dirty="0">
                <a:solidFill>
                  <a:schemeClr val="accent6">
                    <a:lumMod val="75000"/>
                  </a:schemeClr>
                </a:solidFill>
              </a:rPr>
              <a:t> of </a:t>
            </a:r>
            <a:r>
              <a:rPr lang="it-IT" sz="4000" dirty="0" err="1">
                <a:solidFill>
                  <a:schemeClr val="accent6">
                    <a:lumMod val="75000"/>
                  </a:schemeClr>
                </a:solidFill>
              </a:rPr>
              <a:t>emissions</a:t>
            </a:r>
            <a:endParaRPr lang="it-IT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7A288C3-DF43-3CB7-3A7B-807C8D8EB681}"/>
              </a:ext>
            </a:extLst>
          </p:cNvPr>
          <p:cNvSpPr txBox="1"/>
          <p:nvPr/>
        </p:nvSpPr>
        <p:spPr>
          <a:xfrm>
            <a:off x="629541" y="1587887"/>
            <a:ext cx="10932918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it-IT" sz="2800" dirty="0">
                <a:solidFill>
                  <a:srgbClr val="2B2B2B"/>
                </a:solidFill>
                <a:effectLst/>
              </a:rPr>
              <a:t>The draft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implementing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regulation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provides</a:t>
            </a:r>
            <a:r>
              <a:rPr lang="it-IT" sz="2800" dirty="0">
                <a:solidFill>
                  <a:srgbClr val="2B2B2B"/>
                </a:solidFill>
                <a:effectLst/>
              </a:rPr>
              <a:t> some </a:t>
            </a:r>
            <a:r>
              <a:rPr lang="it-IT" sz="2800" b="1" dirty="0" err="1">
                <a:solidFill>
                  <a:srgbClr val="2B2B2B"/>
                </a:solidFill>
                <a:effectLst/>
              </a:rPr>
              <a:t>flexibility</a:t>
            </a:r>
            <a:r>
              <a:rPr lang="it-IT" sz="2800" dirty="0">
                <a:solidFill>
                  <a:srgbClr val="2B2B2B"/>
                </a:solidFill>
                <a:effectLst/>
              </a:rPr>
              <a:t> on the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values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used</a:t>
            </a:r>
            <a:r>
              <a:rPr lang="it-IT" sz="2800" dirty="0">
                <a:solidFill>
                  <a:srgbClr val="2B2B2B"/>
                </a:solidFill>
                <a:effectLst/>
              </a:rPr>
              <a:t> to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calculate</a:t>
            </a:r>
            <a:r>
              <a:rPr lang="it-IT" sz="2800" dirty="0">
                <a:solidFill>
                  <a:srgbClr val="2B2B2B"/>
                </a:solidFill>
                <a:effectLst/>
              </a:rPr>
              <a:t> embedded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emissions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at</a:t>
            </a:r>
            <a:r>
              <a:rPr lang="it-IT" sz="2800" dirty="0">
                <a:solidFill>
                  <a:srgbClr val="2B2B2B"/>
                </a:solidFill>
                <a:effectLst/>
              </a:rPr>
              <a:t> the point of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importation</a:t>
            </a:r>
            <a:r>
              <a:rPr lang="it-IT" sz="2800" dirty="0">
                <a:solidFill>
                  <a:srgbClr val="2B2B2B"/>
                </a:solidFill>
                <a:effectLst/>
              </a:rPr>
              <a:t>.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During</a:t>
            </a:r>
            <a:r>
              <a:rPr lang="it-IT" sz="2800" dirty="0">
                <a:solidFill>
                  <a:srgbClr val="2B2B2B"/>
                </a:solidFill>
                <a:effectLst/>
              </a:rPr>
              <a:t> the first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year</a:t>
            </a:r>
            <a:r>
              <a:rPr lang="it-IT" sz="2800" dirty="0">
                <a:solidFill>
                  <a:srgbClr val="2B2B2B"/>
                </a:solidFill>
                <a:effectLst/>
              </a:rPr>
              <a:t> of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implementation</a:t>
            </a:r>
            <a:r>
              <a:rPr lang="it-IT" sz="2800" dirty="0">
                <a:solidFill>
                  <a:srgbClr val="2B2B2B"/>
                </a:solidFill>
                <a:effectLst/>
              </a:rPr>
              <a:t>, companies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will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have</a:t>
            </a:r>
            <a:r>
              <a:rPr lang="it-IT" sz="2800" dirty="0">
                <a:solidFill>
                  <a:srgbClr val="2B2B2B"/>
                </a:solidFill>
                <a:effectLst/>
              </a:rPr>
              <a:t> the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choice</a:t>
            </a:r>
            <a:r>
              <a:rPr lang="it-IT" sz="2800" dirty="0">
                <a:solidFill>
                  <a:srgbClr val="2B2B2B"/>
                </a:solidFill>
                <a:effectLst/>
              </a:rPr>
              <a:t> of reporting embedded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emissions</a:t>
            </a:r>
            <a:r>
              <a:rPr lang="it-IT" sz="2800" dirty="0">
                <a:solidFill>
                  <a:srgbClr val="2B2B2B"/>
                </a:solidFill>
                <a:effectLst/>
              </a:rPr>
              <a:t> in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three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different</a:t>
            </a:r>
            <a:r>
              <a:rPr lang="it-IT" sz="2800" dirty="0">
                <a:solidFill>
                  <a:srgbClr val="2B2B2B"/>
                </a:solidFill>
                <a:effectLst/>
              </a:rPr>
              <a:t> ways: </a:t>
            </a:r>
            <a:endParaRPr lang="it-IT" sz="2800" dirty="0">
              <a:effectLst/>
            </a:endParaRPr>
          </a:p>
          <a:p>
            <a:pPr marL="342900" indent="-342900">
              <a:lnSpc>
                <a:spcPct val="9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it-IT" sz="2800" dirty="0">
                <a:solidFill>
                  <a:srgbClr val="2B2B2B"/>
                </a:solidFill>
                <a:effectLst/>
              </a:rPr>
              <a:t>full reporting under the new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methodology</a:t>
            </a:r>
            <a:r>
              <a:rPr lang="it-IT" sz="2800" dirty="0">
                <a:solidFill>
                  <a:srgbClr val="2B2B2B"/>
                </a:solidFill>
                <a:effectLst/>
              </a:rPr>
              <a:t> (EU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methodology</a:t>
            </a:r>
            <a:r>
              <a:rPr lang="it-IT" sz="2800" dirty="0">
                <a:solidFill>
                  <a:srgbClr val="2B2B2B"/>
                </a:solidFill>
                <a:effectLst/>
              </a:rPr>
              <a:t>: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Annex</a:t>
            </a:r>
            <a:r>
              <a:rPr lang="it-IT" sz="2800" dirty="0">
                <a:solidFill>
                  <a:srgbClr val="2B2B2B"/>
                </a:solidFill>
                <a:effectLst/>
              </a:rPr>
              <a:t> IV, CBAM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Regulation</a:t>
            </a:r>
            <a:r>
              <a:rPr lang="it-IT" sz="2800" dirty="0">
                <a:solidFill>
                  <a:srgbClr val="2B2B2B"/>
                </a:solidFill>
                <a:effectLst/>
              </a:rPr>
              <a:t>,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which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is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broadly</a:t>
            </a:r>
            <a:r>
              <a:rPr lang="it-IT" sz="2800" dirty="0">
                <a:solidFill>
                  <a:srgbClr val="2B2B2B"/>
                </a:solidFill>
                <a:effectLst/>
              </a:rPr>
              <a:t> in line with the EU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Emissions</a:t>
            </a:r>
            <a:r>
              <a:rPr lang="it-IT" sz="2800" dirty="0">
                <a:solidFill>
                  <a:srgbClr val="2B2B2B"/>
                </a:solidFill>
                <a:effectLst/>
              </a:rPr>
              <a:t> Trading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Scheme</a:t>
            </a:r>
            <a:r>
              <a:rPr lang="it-IT" sz="2800" dirty="0">
                <a:solidFill>
                  <a:srgbClr val="2B2B2B"/>
                </a:solidFill>
                <a:effectLst/>
              </a:rPr>
              <a:t>); </a:t>
            </a:r>
            <a:endParaRPr lang="it-IT" sz="2800" dirty="0">
              <a:effectLst/>
            </a:endParaRPr>
          </a:p>
          <a:p>
            <a:pPr marL="342900" indent="-342900">
              <a:lnSpc>
                <a:spcPct val="9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it-IT" sz="2800" dirty="0">
                <a:solidFill>
                  <a:srgbClr val="2B2B2B"/>
                </a:solidFill>
                <a:effectLst/>
              </a:rPr>
              <a:t>reporting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based</a:t>
            </a:r>
            <a:r>
              <a:rPr lang="it-IT" sz="2800" dirty="0">
                <a:solidFill>
                  <a:srgbClr val="2B2B2B"/>
                </a:solidFill>
                <a:effectLst/>
              </a:rPr>
              <a:t> on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equivalent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third</a:t>
            </a:r>
            <a:r>
              <a:rPr lang="it-IT" sz="2800" dirty="0">
                <a:solidFill>
                  <a:srgbClr val="2B2B2B"/>
                </a:solidFill>
                <a:effectLst/>
              </a:rPr>
              <a:t>-country (non-EU) national systems; and </a:t>
            </a:r>
            <a:endParaRPr lang="it-IT" sz="2800" dirty="0">
              <a:effectLst/>
            </a:endParaRPr>
          </a:p>
          <a:p>
            <a:pPr marL="342900" indent="-342900">
              <a:lnSpc>
                <a:spcPct val="9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it-IT" sz="2800" dirty="0">
                <a:solidFill>
                  <a:srgbClr val="2B2B2B"/>
                </a:solidFill>
                <a:effectLst/>
              </a:rPr>
              <a:t>reporting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based</a:t>
            </a:r>
            <a:r>
              <a:rPr lang="it-IT" sz="2800" dirty="0">
                <a:solidFill>
                  <a:srgbClr val="2B2B2B"/>
                </a:solidFill>
                <a:effectLst/>
              </a:rPr>
              <a:t> on default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reference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values</a:t>
            </a:r>
            <a:r>
              <a:rPr lang="it-IT" sz="2800" dirty="0">
                <a:solidFill>
                  <a:srgbClr val="2B2B2B"/>
                </a:solidFill>
                <a:effectLst/>
              </a:rPr>
              <a:t>. </a:t>
            </a:r>
            <a:endParaRPr lang="it-IT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265863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5D83D7B-98F3-1295-1B94-2E83877F3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1" y="813455"/>
            <a:ext cx="10724259" cy="888401"/>
          </a:xfrm>
        </p:spPr>
        <p:txBody>
          <a:bodyPr>
            <a:noAutofit/>
          </a:bodyPr>
          <a:lstStyle/>
          <a:p>
            <a:r>
              <a:rPr lang="it-IT" sz="4000" dirty="0">
                <a:solidFill>
                  <a:schemeClr val="accent6">
                    <a:lumMod val="75000"/>
                  </a:schemeClr>
                </a:solidFill>
              </a:rPr>
              <a:t>Default </a:t>
            </a:r>
            <a:r>
              <a:rPr lang="it-IT" sz="4000" dirty="0" err="1">
                <a:solidFill>
                  <a:schemeClr val="accent6">
                    <a:lumMod val="75000"/>
                  </a:schemeClr>
                </a:solidFill>
              </a:rPr>
              <a:t>values</a:t>
            </a:r>
            <a:r>
              <a:rPr lang="it-IT" sz="4000" dirty="0">
                <a:solidFill>
                  <a:schemeClr val="accent6">
                    <a:lumMod val="75000"/>
                  </a:schemeClr>
                </a:solidFill>
              </a:rPr>
              <a:t> for the </a:t>
            </a:r>
            <a:r>
              <a:rPr lang="it-IT" sz="4000" dirty="0" err="1">
                <a:solidFill>
                  <a:schemeClr val="accent6">
                    <a:lumMod val="75000"/>
                  </a:schemeClr>
                </a:solidFill>
              </a:rPr>
              <a:t>transitional</a:t>
            </a:r>
            <a:r>
              <a:rPr lang="it-IT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sz="4000" dirty="0" err="1">
                <a:solidFill>
                  <a:schemeClr val="accent6">
                    <a:lumMod val="75000"/>
                  </a:schemeClr>
                </a:solidFill>
              </a:rPr>
              <a:t>period</a:t>
            </a:r>
            <a:endParaRPr lang="it-IT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7A288C3-DF43-3CB7-3A7B-807C8D8EB681}"/>
              </a:ext>
            </a:extLst>
          </p:cNvPr>
          <p:cNvSpPr txBox="1"/>
          <p:nvPr/>
        </p:nvSpPr>
        <p:spPr>
          <a:xfrm>
            <a:off x="629541" y="1781853"/>
            <a:ext cx="10932918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rgbClr val="2B2B2B"/>
                </a:solidFill>
                <a:effectLst/>
              </a:rPr>
              <a:t>On 22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December</a:t>
            </a:r>
            <a:r>
              <a:rPr lang="it-IT" sz="2800" dirty="0">
                <a:solidFill>
                  <a:srgbClr val="2B2B2B"/>
                </a:solidFill>
                <a:effectLst/>
              </a:rPr>
              <a:t> 2023 the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European</a:t>
            </a:r>
            <a:r>
              <a:rPr lang="it-IT" sz="2800" dirty="0">
                <a:solidFill>
                  <a:srgbClr val="2B2B2B"/>
                </a:solidFill>
                <a:effectLst/>
              </a:rPr>
              <a:t> Commission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has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published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b="1" dirty="0">
                <a:solidFill>
                  <a:srgbClr val="2B2B2B"/>
                </a:solidFill>
                <a:effectLst/>
              </a:rPr>
              <a:t>default </a:t>
            </a:r>
            <a:r>
              <a:rPr lang="it-IT" sz="2800" b="1" dirty="0" err="1">
                <a:solidFill>
                  <a:srgbClr val="2B2B2B"/>
                </a:solidFill>
                <a:effectLst/>
              </a:rPr>
              <a:t>values</a:t>
            </a:r>
            <a:r>
              <a:rPr lang="it-IT" sz="2800" b="1" dirty="0">
                <a:solidFill>
                  <a:srgbClr val="2B2B2B"/>
                </a:solidFill>
                <a:effectLst/>
              </a:rPr>
              <a:t> to </a:t>
            </a:r>
            <a:r>
              <a:rPr lang="it-IT" sz="2800" b="1" dirty="0" err="1">
                <a:solidFill>
                  <a:srgbClr val="2B2B2B"/>
                </a:solidFill>
                <a:effectLst/>
              </a:rPr>
              <a:t>calculate</a:t>
            </a:r>
            <a:r>
              <a:rPr lang="it-IT" sz="2800" b="1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b="1" dirty="0" err="1">
                <a:solidFill>
                  <a:srgbClr val="2B2B2B"/>
                </a:solidFill>
                <a:effectLst/>
              </a:rPr>
              <a:t>direct</a:t>
            </a:r>
            <a:r>
              <a:rPr lang="it-IT" sz="2800" b="1" dirty="0">
                <a:solidFill>
                  <a:srgbClr val="2B2B2B"/>
                </a:solidFill>
                <a:effectLst/>
              </a:rPr>
              <a:t> and </a:t>
            </a:r>
            <a:r>
              <a:rPr lang="it-IT" sz="2800" b="1" dirty="0" err="1">
                <a:solidFill>
                  <a:srgbClr val="2B2B2B"/>
                </a:solidFill>
                <a:effectLst/>
              </a:rPr>
              <a:t>indirect</a:t>
            </a:r>
            <a:r>
              <a:rPr lang="it-IT" sz="2800" b="1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b="1" dirty="0" err="1">
                <a:solidFill>
                  <a:srgbClr val="2B2B2B"/>
                </a:solidFill>
                <a:effectLst/>
              </a:rPr>
              <a:t>emissions</a:t>
            </a:r>
            <a:r>
              <a:rPr lang="it-IT" sz="2800" b="1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>
                <a:solidFill>
                  <a:srgbClr val="2B2B2B"/>
                </a:solidFill>
                <a:effectLst/>
              </a:rPr>
              <a:t>from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iron</a:t>
            </a:r>
            <a:r>
              <a:rPr lang="it-IT" sz="2800" dirty="0">
                <a:solidFill>
                  <a:srgbClr val="2B2B2B"/>
                </a:solidFill>
                <a:effectLst/>
              </a:rPr>
              <a:t> and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steel</a:t>
            </a:r>
            <a:r>
              <a:rPr lang="it-IT" sz="2800" dirty="0">
                <a:solidFill>
                  <a:srgbClr val="2B2B2B"/>
                </a:solidFill>
                <a:effectLst/>
              </a:rPr>
              <a:t>, cement,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fertilisers</a:t>
            </a:r>
            <a:r>
              <a:rPr lang="it-IT" sz="2800" dirty="0">
                <a:solidFill>
                  <a:srgbClr val="2B2B2B"/>
                </a:solidFill>
                <a:effectLst/>
              </a:rPr>
              <a:t>,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aluminium</a:t>
            </a:r>
            <a:r>
              <a:rPr lang="it-IT" sz="2800" dirty="0">
                <a:solidFill>
                  <a:srgbClr val="2B2B2B"/>
                </a:solidFill>
                <a:effectLst/>
              </a:rPr>
              <a:t> and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hydrogen</a:t>
            </a:r>
            <a:r>
              <a:rPr lang="it-IT" sz="2800" dirty="0">
                <a:solidFill>
                  <a:srgbClr val="2B2B2B"/>
                </a:solidFill>
                <a:effectLst/>
              </a:rPr>
              <a:t>,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when</a:t>
            </a:r>
            <a:r>
              <a:rPr lang="it-IT" sz="2800" dirty="0">
                <a:solidFill>
                  <a:srgbClr val="2B2B2B"/>
                </a:solidFill>
                <a:effectLst/>
              </a:rPr>
              <a:t> the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declarants</a:t>
            </a:r>
            <a:r>
              <a:rPr lang="it-IT" sz="2800" dirty="0">
                <a:solidFill>
                  <a:srgbClr val="2B2B2B"/>
                </a:solidFill>
                <a:effectLst/>
              </a:rPr>
              <a:t> do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not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have</a:t>
            </a:r>
            <a:r>
              <a:rPr lang="it-IT" sz="2800" dirty="0">
                <a:solidFill>
                  <a:srgbClr val="2B2B2B"/>
                </a:solidFill>
                <a:effectLst/>
              </a:rPr>
              <a:t> or are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not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able</a:t>
            </a:r>
            <a:r>
              <a:rPr lang="it-IT" sz="2800" dirty="0">
                <a:solidFill>
                  <a:srgbClr val="2B2B2B"/>
                </a:solidFill>
                <a:effectLst/>
              </a:rPr>
              <a:t> to report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actual</a:t>
            </a:r>
            <a:r>
              <a:rPr lang="it-IT" sz="2800" dirty="0">
                <a:solidFill>
                  <a:srgbClr val="2B2B2B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B2B2B"/>
                </a:solidFill>
                <a:effectLst/>
              </a:rPr>
              <a:t>emissions</a:t>
            </a:r>
            <a:r>
              <a:rPr lang="it-IT" sz="2800" dirty="0">
                <a:solidFill>
                  <a:srgbClr val="2B2B2B"/>
                </a:solidFill>
                <a:effectLst/>
              </a:rPr>
              <a:t>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800" dirty="0">
                <a:effectLst/>
              </a:rPr>
              <a:t>The general </a:t>
            </a:r>
            <a:r>
              <a:rPr lang="it-IT" sz="2800" dirty="0" err="1">
                <a:effectLst/>
              </a:rPr>
              <a:t>approach</a:t>
            </a:r>
            <a:r>
              <a:rPr lang="it-IT" sz="2800" dirty="0">
                <a:effectLst/>
              </a:rPr>
              <a:t> for </a:t>
            </a:r>
            <a:r>
              <a:rPr lang="it-IT" sz="2800" dirty="0" err="1">
                <a:effectLst/>
              </a:rPr>
              <a:t>determining</a:t>
            </a:r>
            <a:r>
              <a:rPr lang="it-IT" sz="2800" dirty="0">
                <a:effectLst/>
              </a:rPr>
              <a:t> embedded </a:t>
            </a:r>
            <a:r>
              <a:rPr lang="it-IT" sz="2800" dirty="0" err="1">
                <a:effectLst/>
              </a:rPr>
              <a:t>direct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emissions</a:t>
            </a:r>
            <a:r>
              <a:rPr lang="it-IT" sz="2800" dirty="0">
                <a:effectLst/>
              </a:rPr>
              <a:t> for </a:t>
            </a:r>
            <a:r>
              <a:rPr lang="it-IT" sz="2800" b="1" dirty="0" err="1">
                <a:effectLst/>
              </a:rPr>
              <a:t>electricity</a:t>
            </a:r>
            <a:r>
              <a:rPr lang="it-IT" sz="2800" b="1" dirty="0">
                <a:effectLst/>
              </a:rPr>
              <a:t> </a:t>
            </a:r>
            <a:r>
              <a:rPr lang="it-IT" sz="2800" b="1" dirty="0" err="1">
                <a:effectLst/>
              </a:rPr>
              <a:t>as</a:t>
            </a:r>
            <a:r>
              <a:rPr lang="it-IT" sz="2800" b="1" dirty="0">
                <a:effectLst/>
              </a:rPr>
              <a:t> CBAM good </a:t>
            </a:r>
            <a:r>
              <a:rPr lang="it-IT" sz="2800" dirty="0" err="1">
                <a:effectLst/>
              </a:rPr>
              <a:t>is</a:t>
            </a:r>
            <a:r>
              <a:rPr lang="it-IT" sz="2800" dirty="0">
                <a:effectLst/>
              </a:rPr>
              <a:t> to use default </a:t>
            </a:r>
            <a:r>
              <a:rPr lang="it-IT" sz="2800" dirty="0" err="1">
                <a:effectLst/>
              </a:rPr>
              <a:t>values</a:t>
            </a:r>
            <a:r>
              <a:rPr lang="it-IT" sz="2800" dirty="0">
                <a:effectLst/>
              </a:rPr>
              <a:t> for the CO</a:t>
            </a:r>
            <a:r>
              <a:rPr lang="it-IT" sz="2800" baseline="-25000" dirty="0">
                <a:effectLst/>
              </a:rPr>
              <a:t>2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emission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factors</a:t>
            </a:r>
            <a:r>
              <a:rPr lang="it-IT" sz="2800" dirty="0">
                <a:effectLst/>
              </a:rPr>
              <a:t>, </a:t>
            </a:r>
            <a:r>
              <a:rPr lang="it-IT" sz="2800" dirty="0" err="1">
                <a:effectLst/>
              </a:rPr>
              <a:t>which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represent</a:t>
            </a:r>
            <a:r>
              <a:rPr lang="it-IT" sz="2800" dirty="0">
                <a:effectLst/>
              </a:rPr>
              <a:t> the </a:t>
            </a:r>
            <a:r>
              <a:rPr lang="it-IT" sz="2800" b="1" dirty="0" err="1">
                <a:effectLst/>
              </a:rPr>
              <a:t>average</a:t>
            </a:r>
            <a:r>
              <a:rPr lang="it-IT" sz="2800" b="1" dirty="0">
                <a:effectLst/>
              </a:rPr>
              <a:t> </a:t>
            </a:r>
            <a:r>
              <a:rPr lang="it-IT" sz="2800" b="1" dirty="0" err="1">
                <a:effectLst/>
              </a:rPr>
              <a:t>emission</a:t>
            </a:r>
            <a:r>
              <a:rPr lang="it-IT" sz="2800" b="1" dirty="0">
                <a:effectLst/>
              </a:rPr>
              <a:t> </a:t>
            </a:r>
            <a:r>
              <a:rPr lang="it-IT" sz="2800" b="1" dirty="0" err="1">
                <a:effectLst/>
              </a:rPr>
              <a:t>factors</a:t>
            </a:r>
            <a:r>
              <a:rPr lang="it-IT" sz="2800" b="1" dirty="0">
                <a:effectLst/>
              </a:rPr>
              <a:t> of the </a:t>
            </a:r>
            <a:r>
              <a:rPr lang="it-IT" sz="2800" b="1" dirty="0" err="1">
                <a:effectLst/>
              </a:rPr>
              <a:t>electricity</a:t>
            </a:r>
            <a:r>
              <a:rPr lang="it-IT" sz="2800" b="1" dirty="0">
                <a:effectLst/>
              </a:rPr>
              <a:t> </a:t>
            </a:r>
            <a:r>
              <a:rPr lang="it-IT" sz="2800" b="1" dirty="0" err="1">
                <a:effectLst/>
              </a:rPr>
              <a:t>produced</a:t>
            </a:r>
            <a:r>
              <a:rPr lang="it-IT" sz="2800" b="1" dirty="0">
                <a:effectLst/>
              </a:rPr>
              <a:t> from </a:t>
            </a:r>
            <a:r>
              <a:rPr lang="it-IT" sz="2800" b="1" dirty="0" err="1">
                <a:effectLst/>
              </a:rPr>
              <a:t>fossil</a:t>
            </a:r>
            <a:r>
              <a:rPr lang="it-IT" sz="2800" b="1" dirty="0">
                <a:effectLst/>
              </a:rPr>
              <a:t> </a:t>
            </a:r>
            <a:r>
              <a:rPr lang="it-IT" sz="2800" b="1" dirty="0" err="1">
                <a:effectLst/>
              </a:rPr>
              <a:t>fuel</a:t>
            </a:r>
            <a:r>
              <a:rPr lang="it-IT" sz="2800" dirty="0" err="1">
                <a:effectLst/>
              </a:rPr>
              <a:t>s</a:t>
            </a:r>
            <a:r>
              <a:rPr lang="it-IT" sz="2800" dirty="0">
                <a:effectLst/>
              </a:rPr>
              <a:t> in the country of </a:t>
            </a:r>
            <a:r>
              <a:rPr lang="it-IT" sz="2800" dirty="0" err="1">
                <a:effectLst/>
              </a:rPr>
              <a:t>origin</a:t>
            </a:r>
            <a:r>
              <a:rPr lang="it-IT" sz="2800" dirty="0">
                <a:effectLst/>
              </a:rPr>
              <a:t>, </a:t>
            </a:r>
            <a:r>
              <a:rPr lang="it-IT" sz="2800" dirty="0" err="1">
                <a:effectLst/>
              </a:rPr>
              <a:t>based</a:t>
            </a:r>
            <a:r>
              <a:rPr lang="it-IT" sz="2800" dirty="0">
                <a:effectLst/>
              </a:rPr>
              <a:t> on data from the International Energy Agency (IEA).</a:t>
            </a:r>
          </a:p>
        </p:txBody>
      </p:sp>
    </p:spTree>
    <p:extLst>
      <p:ext uri="{BB962C8B-B14F-4D97-AF65-F5344CB8AC3E}">
        <p14:creationId xmlns:p14="http://schemas.microsoft.com/office/powerpoint/2010/main" val="8669429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8077FF3-CCE4-8349-94D1-C2F0F2E3D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1" y="871841"/>
            <a:ext cx="10724259" cy="888401"/>
          </a:xfrm>
        </p:spPr>
        <p:txBody>
          <a:bodyPr>
            <a:no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Verification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of embedded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emissions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70630B8-1AB7-EC44-E456-3C524EA0D89F}"/>
              </a:ext>
            </a:extLst>
          </p:cNvPr>
          <p:cNvSpPr txBox="1"/>
          <p:nvPr/>
        </p:nvSpPr>
        <p:spPr>
          <a:xfrm>
            <a:off x="629541" y="1898737"/>
            <a:ext cx="10932918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95000"/>
              </a:lnSpc>
              <a:spcBef>
                <a:spcPts val="9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800" b="1" dirty="0" err="1">
                <a:solidFill>
                  <a:srgbClr val="2D3049"/>
                </a:solidFill>
                <a:effectLst/>
              </a:rPr>
              <a:t>Declared</a:t>
            </a:r>
            <a:r>
              <a:rPr lang="it-IT" sz="2800" b="1" dirty="0">
                <a:solidFill>
                  <a:srgbClr val="2D3049"/>
                </a:solidFill>
                <a:effectLst/>
              </a:rPr>
              <a:t> embedded </a:t>
            </a:r>
            <a:r>
              <a:rPr lang="it-IT" sz="2800" b="1" dirty="0" err="1">
                <a:solidFill>
                  <a:srgbClr val="2D3049"/>
                </a:solidFill>
                <a:effectLst/>
              </a:rPr>
              <a:t>emissions</a:t>
            </a:r>
            <a:r>
              <a:rPr lang="it-IT" sz="2800" b="1" dirty="0">
                <a:solidFill>
                  <a:srgbClr val="2D3049"/>
                </a:solidFill>
                <a:effectLst/>
              </a:rPr>
              <a:t> must be </a:t>
            </a:r>
            <a:r>
              <a:rPr lang="it-IT" sz="2800" b="1" dirty="0" err="1">
                <a:solidFill>
                  <a:srgbClr val="2D3049"/>
                </a:solidFill>
                <a:effectLst/>
              </a:rPr>
              <a:t>verified</a:t>
            </a:r>
            <a:r>
              <a:rPr lang="it-IT" sz="2800" dirty="0">
                <a:solidFill>
                  <a:srgbClr val="2D3049"/>
                </a:solidFill>
                <a:effectLst/>
              </a:rPr>
              <a:t> by an </a:t>
            </a:r>
            <a:r>
              <a:rPr lang="it-IT" sz="2800" dirty="0" err="1">
                <a:solidFill>
                  <a:srgbClr val="2D3049"/>
                </a:solidFill>
                <a:effectLst/>
              </a:rPr>
              <a:t>independent</a:t>
            </a:r>
            <a:r>
              <a:rPr lang="it-IT" sz="2800" dirty="0">
                <a:solidFill>
                  <a:srgbClr val="2D3049"/>
                </a:solidFill>
                <a:effectLst/>
              </a:rPr>
              <a:t>, </a:t>
            </a:r>
            <a:r>
              <a:rPr lang="it-IT" sz="2800" dirty="0" err="1">
                <a:solidFill>
                  <a:srgbClr val="2D3049"/>
                </a:solidFill>
                <a:effectLst/>
              </a:rPr>
              <a:t>accredited</a:t>
            </a:r>
            <a:r>
              <a:rPr lang="it-IT" sz="2800" dirty="0">
                <a:solidFill>
                  <a:srgbClr val="2D3049"/>
                </a:solidFill>
                <a:effectLst/>
              </a:rPr>
              <a:t> </a:t>
            </a:r>
            <a:r>
              <a:rPr lang="it-IT" sz="2800" dirty="0" err="1">
                <a:solidFill>
                  <a:srgbClr val="2D3049"/>
                </a:solidFill>
                <a:effectLst/>
              </a:rPr>
              <a:t>verifier</a:t>
            </a:r>
            <a:r>
              <a:rPr lang="it-IT" sz="2800" dirty="0">
                <a:solidFill>
                  <a:srgbClr val="2D3049"/>
                </a:solidFill>
                <a:effectLst/>
              </a:rPr>
              <a:t>, </a:t>
            </a:r>
            <a:r>
              <a:rPr lang="it-IT" sz="2800" dirty="0" err="1">
                <a:solidFill>
                  <a:srgbClr val="2D3049"/>
                </a:solidFill>
                <a:effectLst/>
              </a:rPr>
              <a:t>according</a:t>
            </a:r>
            <a:r>
              <a:rPr lang="it-IT" sz="2800" dirty="0">
                <a:solidFill>
                  <a:srgbClr val="2D3049"/>
                </a:solidFill>
                <a:effectLst/>
              </a:rPr>
              <a:t> to </a:t>
            </a:r>
            <a:r>
              <a:rPr lang="it-IT" sz="2800" dirty="0" err="1">
                <a:solidFill>
                  <a:srgbClr val="2D3049"/>
                </a:solidFill>
                <a:effectLst/>
              </a:rPr>
              <a:t>articles</a:t>
            </a:r>
            <a:r>
              <a:rPr lang="it-IT" sz="2800" dirty="0">
                <a:solidFill>
                  <a:srgbClr val="2D3049"/>
                </a:solidFill>
                <a:effectLst/>
              </a:rPr>
              <a:t> 8(1) and 18(1). </a:t>
            </a:r>
            <a:endParaRPr lang="it-IT" sz="2800" dirty="0">
              <a:effectLst/>
            </a:endParaRPr>
          </a:p>
          <a:p>
            <a:pPr marL="342900" indent="-342900">
              <a:lnSpc>
                <a:spcPct val="95000"/>
              </a:lnSpc>
              <a:spcBef>
                <a:spcPts val="9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800" dirty="0" err="1">
                <a:effectLst/>
              </a:rPr>
              <a:t>Any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person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accredited</a:t>
            </a:r>
            <a:r>
              <a:rPr lang="it-IT" sz="2800" dirty="0">
                <a:effectLst/>
              </a:rPr>
              <a:t> in </a:t>
            </a:r>
            <a:r>
              <a:rPr lang="it-IT" sz="2800" dirty="0" err="1">
                <a:effectLst/>
              </a:rPr>
              <a:t>accordance</a:t>
            </a:r>
            <a:r>
              <a:rPr lang="it-IT" sz="2800" dirty="0">
                <a:effectLst/>
              </a:rPr>
              <a:t> with </a:t>
            </a:r>
            <a:r>
              <a:rPr lang="it-IT" sz="2800" dirty="0" err="1"/>
              <a:t>r</a:t>
            </a:r>
            <a:r>
              <a:rPr lang="it-IT" sz="2800" dirty="0" err="1">
                <a:effectLst/>
              </a:rPr>
              <a:t>egulation</a:t>
            </a:r>
            <a:r>
              <a:rPr lang="it-IT" sz="2800" dirty="0">
                <a:effectLst/>
              </a:rPr>
              <a:t> (EU) </a:t>
            </a:r>
            <a:r>
              <a:rPr lang="it-IT" sz="2800" b="1" dirty="0">
                <a:effectLst/>
              </a:rPr>
              <a:t>2018/2067 (</a:t>
            </a:r>
            <a:r>
              <a:rPr lang="it-IT" sz="2800" b="1" dirty="0" err="1">
                <a:effectLst/>
              </a:rPr>
              <a:t>implementing</a:t>
            </a:r>
            <a:r>
              <a:rPr lang="it-IT" sz="2800" b="1" dirty="0">
                <a:effectLst/>
              </a:rPr>
              <a:t> </a:t>
            </a:r>
            <a:r>
              <a:rPr lang="it-IT" sz="2800" b="1" dirty="0" err="1">
                <a:effectLst/>
              </a:rPr>
              <a:t>regulation</a:t>
            </a:r>
            <a:r>
              <a:rPr lang="it-IT" sz="2800" b="1" dirty="0">
                <a:effectLst/>
              </a:rPr>
              <a:t> on the </a:t>
            </a:r>
            <a:r>
              <a:rPr lang="it-IT" sz="2800" b="1" dirty="0" err="1">
                <a:effectLst/>
              </a:rPr>
              <a:t>verification</a:t>
            </a:r>
            <a:r>
              <a:rPr lang="it-IT" sz="2800" b="1" dirty="0">
                <a:effectLst/>
              </a:rPr>
              <a:t> of data</a:t>
            </a:r>
            <a:r>
              <a:rPr lang="it-IT" sz="2800" dirty="0">
                <a:effectLst/>
              </a:rPr>
              <a:t>) for a </a:t>
            </a:r>
            <a:r>
              <a:rPr lang="it-IT" sz="2800" dirty="0" err="1">
                <a:effectLst/>
              </a:rPr>
              <a:t>relevant</a:t>
            </a:r>
            <a:r>
              <a:rPr lang="it-IT" sz="2800" dirty="0">
                <a:effectLst/>
              </a:rPr>
              <a:t> group of activities </a:t>
            </a:r>
            <a:r>
              <a:rPr lang="it-IT" sz="2800" dirty="0" err="1">
                <a:effectLst/>
              </a:rPr>
              <a:t>shall</a:t>
            </a:r>
            <a:r>
              <a:rPr lang="it-IT" sz="2800" dirty="0">
                <a:effectLst/>
              </a:rPr>
              <a:t> be an </a:t>
            </a:r>
            <a:r>
              <a:rPr lang="it-IT" sz="2800" dirty="0" err="1">
                <a:effectLst/>
              </a:rPr>
              <a:t>accredited</a:t>
            </a:r>
            <a:r>
              <a:rPr lang="it-IT" sz="2800" dirty="0">
                <a:effectLst/>
              </a:rPr>
              <a:t> CBAM </a:t>
            </a:r>
            <a:r>
              <a:rPr lang="it-IT" sz="2800" dirty="0" err="1">
                <a:effectLst/>
              </a:rPr>
              <a:t>verifier</a:t>
            </a:r>
            <a:r>
              <a:rPr lang="it-IT" sz="2800" dirty="0">
                <a:effectLst/>
              </a:rPr>
              <a:t>. </a:t>
            </a:r>
          </a:p>
          <a:p>
            <a:pPr marL="342900" indent="-342900">
              <a:lnSpc>
                <a:spcPct val="95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2800" dirty="0">
                <a:effectLst/>
              </a:rPr>
              <a:t>A national </a:t>
            </a:r>
            <a:r>
              <a:rPr lang="it-IT" sz="2800" dirty="0" err="1">
                <a:effectLst/>
              </a:rPr>
              <a:t>accreditation</a:t>
            </a:r>
            <a:r>
              <a:rPr lang="it-IT" sz="2800" dirty="0">
                <a:effectLst/>
              </a:rPr>
              <a:t> body </a:t>
            </a:r>
            <a:r>
              <a:rPr lang="it-IT" sz="2800" dirty="0" err="1">
                <a:effectLst/>
              </a:rPr>
              <a:t>may</a:t>
            </a:r>
            <a:r>
              <a:rPr lang="it-IT" sz="2800" dirty="0">
                <a:effectLst/>
              </a:rPr>
              <a:t>, on </a:t>
            </a:r>
            <a:r>
              <a:rPr lang="it-IT" sz="2800" dirty="0" err="1">
                <a:effectLst/>
              </a:rPr>
              <a:t>request</a:t>
            </a:r>
            <a:r>
              <a:rPr lang="it-IT" sz="2800" dirty="0">
                <a:effectLst/>
              </a:rPr>
              <a:t>, </a:t>
            </a:r>
            <a:r>
              <a:rPr lang="it-IT" sz="2800" dirty="0" err="1">
                <a:effectLst/>
              </a:rPr>
              <a:t>accredit</a:t>
            </a:r>
            <a:r>
              <a:rPr lang="it-IT" sz="2800" dirty="0">
                <a:effectLst/>
              </a:rPr>
              <a:t> a </a:t>
            </a:r>
            <a:r>
              <a:rPr lang="it-IT" sz="2800" dirty="0" err="1">
                <a:effectLst/>
              </a:rPr>
              <a:t>person</a:t>
            </a:r>
            <a:r>
              <a:rPr lang="it-IT" sz="2800" dirty="0">
                <a:effectLst/>
              </a:rPr>
              <a:t> to be a </a:t>
            </a:r>
            <a:r>
              <a:rPr lang="it-IT" sz="2800" dirty="0" err="1">
                <a:effectLst/>
              </a:rPr>
              <a:t>verifier</a:t>
            </a:r>
            <a:r>
              <a:rPr lang="it-IT" sz="2800" dirty="0">
                <a:effectLst/>
              </a:rPr>
              <a:t> for the </a:t>
            </a:r>
            <a:r>
              <a:rPr lang="it-IT" sz="2800" dirty="0" err="1">
                <a:effectLst/>
              </a:rPr>
              <a:t>purpose</a:t>
            </a:r>
            <a:r>
              <a:rPr lang="it-IT" sz="2800" dirty="0">
                <a:effectLst/>
              </a:rPr>
              <a:t> of </a:t>
            </a:r>
            <a:r>
              <a:rPr lang="it-IT" sz="2800" dirty="0" err="1">
                <a:effectLst/>
              </a:rPr>
              <a:t>this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Regulation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where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it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considers</a:t>
            </a:r>
            <a:r>
              <a:rPr lang="it-IT" sz="2800" dirty="0">
                <a:effectLst/>
              </a:rPr>
              <a:t>, on the </a:t>
            </a:r>
            <a:r>
              <a:rPr lang="it-IT" sz="2800" dirty="0" err="1">
                <a:effectLst/>
              </a:rPr>
              <a:t>basis</a:t>
            </a:r>
            <a:r>
              <a:rPr lang="it-IT" sz="2800" dirty="0">
                <a:effectLst/>
              </a:rPr>
              <a:t> of the </a:t>
            </a:r>
            <a:r>
              <a:rPr lang="it-IT" sz="2800" dirty="0" err="1">
                <a:effectLst/>
              </a:rPr>
              <a:t>documentation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submitted</a:t>
            </a:r>
            <a:r>
              <a:rPr lang="it-IT" sz="2800" dirty="0">
                <a:effectLst/>
              </a:rPr>
              <a:t> to </a:t>
            </a:r>
            <a:r>
              <a:rPr lang="it-IT" sz="2800" dirty="0" err="1">
                <a:effectLst/>
              </a:rPr>
              <a:t>it</a:t>
            </a:r>
            <a:r>
              <a:rPr lang="it-IT" sz="2800" dirty="0">
                <a:effectLst/>
              </a:rPr>
              <a:t>, </a:t>
            </a:r>
            <a:r>
              <a:rPr lang="it-IT" sz="2800" dirty="0" err="1">
                <a:effectLst/>
              </a:rPr>
              <a:t>that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such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person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has</a:t>
            </a:r>
            <a:r>
              <a:rPr lang="it-IT" sz="2800" dirty="0">
                <a:effectLst/>
              </a:rPr>
              <a:t> the </a:t>
            </a:r>
            <a:r>
              <a:rPr lang="it-IT" sz="2800" dirty="0" err="1">
                <a:effectLst/>
              </a:rPr>
              <a:t>capacity</a:t>
            </a:r>
            <a:r>
              <a:rPr lang="it-IT" sz="2800" dirty="0">
                <a:effectLst/>
              </a:rPr>
              <a:t> to </a:t>
            </a:r>
            <a:r>
              <a:rPr lang="it-IT" sz="2800" dirty="0" err="1">
                <a:effectLst/>
              </a:rPr>
              <a:t>apply</a:t>
            </a:r>
            <a:r>
              <a:rPr lang="it-IT" sz="2800" dirty="0">
                <a:effectLst/>
              </a:rPr>
              <a:t> the </a:t>
            </a:r>
            <a:r>
              <a:rPr lang="it-IT" sz="2800" dirty="0" err="1">
                <a:effectLst/>
              </a:rPr>
              <a:t>verification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principles</a:t>
            </a:r>
            <a:r>
              <a:rPr lang="it-IT" sz="2800" dirty="0">
                <a:effectLst/>
              </a:rPr>
              <a:t> </a:t>
            </a:r>
            <a:r>
              <a:rPr lang="it-IT" sz="2800" dirty="0" err="1">
                <a:effectLst/>
              </a:rPr>
              <a:t>referred</a:t>
            </a:r>
            <a:r>
              <a:rPr lang="it-IT" sz="2800" dirty="0">
                <a:effectLst/>
              </a:rPr>
              <a:t> to in </a:t>
            </a:r>
            <a:r>
              <a:rPr lang="it-IT" sz="2800" dirty="0" err="1">
                <a:effectLst/>
              </a:rPr>
              <a:t>Annex</a:t>
            </a:r>
            <a:r>
              <a:rPr lang="it-IT" sz="2800" dirty="0">
                <a:effectLst/>
              </a:rPr>
              <a:t> VI.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845550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0F9D7E9E-4500-5139-7F1C-5CF5D4EF0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92" y="729890"/>
            <a:ext cx="10832508" cy="874643"/>
          </a:xfrm>
        </p:spPr>
        <p:txBody>
          <a:bodyPr>
            <a:norm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What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is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an MRV system?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4E06B1C-25D1-CA3A-A415-49023A7DA8D3}"/>
              </a:ext>
            </a:extLst>
          </p:cNvPr>
          <p:cNvSpPr txBox="1"/>
          <p:nvPr/>
        </p:nvSpPr>
        <p:spPr>
          <a:xfrm>
            <a:off x="645987" y="1573338"/>
            <a:ext cx="1064200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20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 domestic MRV system directed to monitor both greenhouse gas (GHG) emissions and GHG mitigation actions allows:</a:t>
            </a:r>
            <a:endParaRPr lang="it-IT" sz="2000" dirty="0">
              <a:effectLst/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6510C558-A20D-A0EF-41A8-0F857DE1CF4D}"/>
              </a:ext>
            </a:extLst>
          </p:cNvPr>
          <p:cNvSpPr/>
          <p:nvPr/>
        </p:nvSpPr>
        <p:spPr>
          <a:xfrm>
            <a:off x="645988" y="2302314"/>
            <a:ext cx="10642004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dirty="0">
                <a:solidFill>
                  <a:schemeClr val="tx1"/>
                </a:solidFill>
              </a:rPr>
              <a:t>Accounting</a:t>
            </a:r>
            <a:r>
              <a:rPr lang="it-IT" sz="2000" dirty="0">
                <a:solidFill>
                  <a:schemeClr val="accent6">
                    <a:lumMod val="75000"/>
                  </a:schemeClr>
                </a:solidFill>
              </a:rPr>
              <a:t> of GHG </a:t>
            </a:r>
            <a:r>
              <a:rPr lang="it-IT" sz="2000" dirty="0" err="1">
                <a:solidFill>
                  <a:schemeClr val="accent6">
                    <a:lumMod val="75000"/>
                  </a:schemeClr>
                </a:solidFill>
              </a:rPr>
              <a:t>emissions</a:t>
            </a:r>
            <a:r>
              <a:rPr lang="it-IT" sz="2000" dirty="0">
                <a:solidFill>
                  <a:schemeClr val="accent6">
                    <a:lumMod val="75000"/>
                  </a:schemeClr>
                </a:solidFill>
              </a:rPr>
              <a:t> over time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9C41FC8B-6624-FC26-3BAF-1C8774C174FD}"/>
              </a:ext>
            </a:extLst>
          </p:cNvPr>
          <p:cNvSpPr/>
          <p:nvPr/>
        </p:nvSpPr>
        <p:spPr>
          <a:xfrm>
            <a:off x="645987" y="2812539"/>
            <a:ext cx="10642005" cy="4876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</a:rPr>
              <a:t>Publication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</a:rPr>
              <a:t> of </a:t>
            </a:r>
            <a:r>
              <a:rPr lang="it-IT" sz="2000" dirty="0" err="1">
                <a:solidFill>
                  <a:schemeClr val="tx1"/>
                </a:solidFill>
              </a:rPr>
              <a:t>Emissions</a:t>
            </a:r>
            <a:r>
              <a:rPr lang="it-IT" sz="2000" dirty="0">
                <a:solidFill>
                  <a:schemeClr val="tx1"/>
                </a:solidFill>
              </a:rPr>
              <a:t> </a:t>
            </a:r>
            <a:r>
              <a:rPr lang="it-IT" sz="2000" dirty="0" err="1">
                <a:solidFill>
                  <a:schemeClr val="tx1"/>
                </a:solidFill>
              </a:rPr>
              <a:t>Inventories</a:t>
            </a:r>
            <a:endParaRPr lang="it-IT" sz="2000" dirty="0">
              <a:solidFill>
                <a:schemeClr val="tx1"/>
              </a:solidFill>
            </a:endParaRP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713DEDCE-8B23-E50A-4B13-F2EFA4F0002A}"/>
              </a:ext>
            </a:extLst>
          </p:cNvPr>
          <p:cNvSpPr/>
          <p:nvPr/>
        </p:nvSpPr>
        <p:spPr>
          <a:xfrm>
            <a:off x="645988" y="3361553"/>
            <a:ext cx="10642006" cy="5064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dirty="0" err="1">
                <a:solidFill>
                  <a:schemeClr val="tx1"/>
                </a:solidFill>
              </a:rPr>
              <a:t>Verification</a:t>
            </a:r>
            <a:r>
              <a:rPr lang="it-IT" sz="2000" dirty="0">
                <a:solidFill>
                  <a:schemeClr val="accent4">
                    <a:lumMod val="75000"/>
                  </a:schemeClr>
                </a:solidFill>
              </a:rPr>
              <a:t> of </a:t>
            </a:r>
            <a:r>
              <a:rPr lang="it-IT" sz="2000" dirty="0" err="1">
                <a:solidFill>
                  <a:schemeClr val="accent4">
                    <a:lumMod val="75000"/>
                  </a:schemeClr>
                </a:solidFill>
              </a:rPr>
              <a:t>emissions</a:t>
            </a:r>
            <a:r>
              <a:rPr lang="it-IT" sz="2000" dirty="0">
                <a:solidFill>
                  <a:schemeClr val="accent4">
                    <a:lumMod val="75000"/>
                  </a:schemeClr>
                </a:solidFill>
              </a:rPr>
              <a:t> data </a:t>
            </a:r>
            <a:r>
              <a:rPr lang="it-IT" sz="2000" dirty="0" err="1">
                <a:solidFill>
                  <a:schemeClr val="accent4">
                    <a:lumMod val="75000"/>
                  </a:schemeClr>
                </a:solidFill>
              </a:rPr>
              <a:t>accuracy</a:t>
            </a:r>
            <a:endParaRPr lang="it-IT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892A0AE-4B2C-F36C-0E6C-F34A246D74D9}"/>
              </a:ext>
            </a:extLst>
          </p:cNvPr>
          <p:cNvSpPr/>
          <p:nvPr/>
        </p:nvSpPr>
        <p:spPr>
          <a:xfrm>
            <a:off x="645987" y="3943170"/>
            <a:ext cx="10642007" cy="4876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dirty="0" err="1">
                <a:solidFill>
                  <a:schemeClr val="tx1"/>
                </a:solidFill>
              </a:rPr>
              <a:t>Estimation</a:t>
            </a:r>
            <a:r>
              <a:rPr lang="it-IT" sz="2000" dirty="0">
                <a:solidFill>
                  <a:schemeClr val="accent2">
                    <a:lumMod val="75000"/>
                  </a:schemeClr>
                </a:solidFill>
              </a:rPr>
              <a:t> of the impact/</a:t>
            </a:r>
            <a:r>
              <a:rPr lang="it-IT" sz="2000" dirty="0" err="1">
                <a:solidFill>
                  <a:schemeClr val="accent2">
                    <a:lumMod val="75000"/>
                  </a:schemeClr>
                </a:solidFill>
              </a:rPr>
              <a:t>result</a:t>
            </a:r>
            <a:r>
              <a:rPr lang="it-IT" sz="2000" dirty="0">
                <a:solidFill>
                  <a:schemeClr val="accent2">
                    <a:lumMod val="75000"/>
                  </a:schemeClr>
                </a:solidFill>
              </a:rPr>
              <a:t> of </a:t>
            </a:r>
            <a:r>
              <a:rPr lang="it-IT" sz="2000" dirty="0" err="1">
                <a:solidFill>
                  <a:schemeClr val="accent2">
                    <a:lumMod val="75000"/>
                  </a:schemeClr>
                </a:solidFill>
              </a:rPr>
              <a:t>planned</a:t>
            </a:r>
            <a:r>
              <a:rPr lang="it-IT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sz="2000" dirty="0" err="1">
                <a:solidFill>
                  <a:schemeClr val="accent2">
                    <a:lumMod val="75000"/>
                  </a:schemeClr>
                </a:solidFill>
              </a:rPr>
              <a:t>mitigation</a:t>
            </a:r>
            <a:r>
              <a:rPr lang="it-IT" sz="2000" dirty="0">
                <a:solidFill>
                  <a:schemeClr val="accent2">
                    <a:lumMod val="75000"/>
                  </a:schemeClr>
                </a:solidFill>
              </a:rPr>
              <a:t> actions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50A9AB01-1993-314D-A290-47E02680459C}"/>
              </a:ext>
            </a:extLst>
          </p:cNvPr>
          <p:cNvSpPr/>
          <p:nvPr/>
        </p:nvSpPr>
        <p:spPr>
          <a:xfrm>
            <a:off x="645988" y="4516643"/>
            <a:ext cx="10628146" cy="487680"/>
          </a:xfrm>
          <a:prstGeom prst="rect">
            <a:avLst/>
          </a:prstGeom>
          <a:solidFill>
            <a:srgbClr val="A0E5B4"/>
          </a:solidFill>
          <a:ln>
            <a:solidFill>
              <a:srgbClr val="A0E5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dirty="0" err="1">
                <a:solidFill>
                  <a:srgbClr val="00A371"/>
                </a:solidFill>
              </a:rPr>
              <a:t>Publication</a:t>
            </a:r>
            <a:r>
              <a:rPr lang="it-IT" sz="2000" dirty="0">
                <a:solidFill>
                  <a:srgbClr val="00A371"/>
                </a:solidFill>
              </a:rPr>
              <a:t> of </a:t>
            </a:r>
            <a:r>
              <a:rPr lang="it-IT" sz="2000" dirty="0" err="1">
                <a:solidFill>
                  <a:srgbClr val="00A371"/>
                </a:solidFill>
              </a:rPr>
              <a:t>documents</a:t>
            </a:r>
            <a:r>
              <a:rPr lang="it-IT" sz="2000" dirty="0">
                <a:solidFill>
                  <a:srgbClr val="00A371"/>
                </a:solidFill>
              </a:rPr>
              <a:t> </a:t>
            </a:r>
            <a:r>
              <a:rPr lang="it-IT" sz="2000" dirty="0" err="1">
                <a:solidFill>
                  <a:srgbClr val="00A371"/>
                </a:solidFill>
              </a:rPr>
              <a:t>that</a:t>
            </a:r>
            <a:r>
              <a:rPr lang="it-IT" sz="2000" dirty="0">
                <a:solidFill>
                  <a:srgbClr val="00A371"/>
                </a:solidFill>
              </a:rPr>
              <a:t> report </a:t>
            </a:r>
            <a:r>
              <a:rPr lang="it-IT" sz="2000" dirty="0" err="1">
                <a:solidFill>
                  <a:schemeClr val="tx1"/>
                </a:solidFill>
              </a:rPr>
              <a:t>mitigation</a:t>
            </a:r>
            <a:r>
              <a:rPr lang="it-IT" sz="2000" dirty="0">
                <a:solidFill>
                  <a:schemeClr val="tx1"/>
                </a:solidFill>
              </a:rPr>
              <a:t> </a:t>
            </a:r>
            <a:r>
              <a:rPr lang="it-IT" sz="2000" dirty="0" err="1">
                <a:solidFill>
                  <a:schemeClr val="tx1"/>
                </a:solidFill>
              </a:rPr>
              <a:t>efforts</a:t>
            </a:r>
            <a:r>
              <a:rPr lang="it-IT" sz="2000" dirty="0">
                <a:solidFill>
                  <a:schemeClr val="tx1"/>
                </a:solidFill>
              </a:rPr>
              <a:t> </a:t>
            </a:r>
            <a:r>
              <a:rPr lang="it-IT" sz="2000" dirty="0">
                <a:solidFill>
                  <a:srgbClr val="00A371"/>
                </a:solidFill>
              </a:rPr>
              <a:t>in </a:t>
            </a:r>
            <a:r>
              <a:rPr lang="it-IT" sz="2000" dirty="0" err="1">
                <a:solidFill>
                  <a:srgbClr val="00A371"/>
                </a:solidFill>
              </a:rPr>
              <a:t>climate</a:t>
            </a:r>
            <a:r>
              <a:rPr lang="it-IT" sz="2000" dirty="0">
                <a:solidFill>
                  <a:srgbClr val="00A371"/>
                </a:solidFill>
              </a:rPr>
              <a:t> </a:t>
            </a:r>
            <a:r>
              <a:rPr lang="it-IT" sz="2000" dirty="0" err="1">
                <a:solidFill>
                  <a:srgbClr val="00A371"/>
                </a:solidFill>
              </a:rPr>
              <a:t>change</a:t>
            </a:r>
            <a:endParaRPr lang="it-IT" sz="2000" dirty="0">
              <a:solidFill>
                <a:srgbClr val="00A371"/>
              </a:solidFill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3DD211D6-8E0C-96DB-B427-E8257A81EDB5}"/>
              </a:ext>
            </a:extLst>
          </p:cNvPr>
          <p:cNvSpPr/>
          <p:nvPr/>
        </p:nvSpPr>
        <p:spPr>
          <a:xfrm>
            <a:off x="645987" y="5107222"/>
            <a:ext cx="10628147" cy="506475"/>
          </a:xfrm>
          <a:prstGeom prst="rect">
            <a:avLst/>
          </a:prstGeom>
          <a:solidFill>
            <a:srgbClr val="FFD313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dirty="0" err="1">
                <a:solidFill>
                  <a:srgbClr val="00A371"/>
                </a:solidFill>
              </a:rPr>
              <a:t>Verification</a:t>
            </a:r>
            <a:r>
              <a:rPr lang="it-IT" sz="2000" dirty="0">
                <a:solidFill>
                  <a:srgbClr val="00A371"/>
                </a:solidFill>
              </a:rPr>
              <a:t> of </a:t>
            </a:r>
            <a:r>
              <a:rPr lang="it-IT" sz="2000" dirty="0" err="1">
                <a:solidFill>
                  <a:srgbClr val="00A371"/>
                </a:solidFill>
              </a:rPr>
              <a:t>mitigation</a:t>
            </a:r>
            <a:r>
              <a:rPr lang="it-IT" sz="2000" dirty="0">
                <a:solidFill>
                  <a:srgbClr val="00A371"/>
                </a:solidFill>
              </a:rPr>
              <a:t> policies’ </a:t>
            </a:r>
            <a:r>
              <a:rPr lang="it-IT" sz="2000" dirty="0">
                <a:solidFill>
                  <a:schemeClr val="tx1"/>
                </a:solidFill>
              </a:rPr>
              <a:t>performance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F59A25AA-020F-0FFC-30C1-D017054C393D}"/>
              </a:ext>
            </a:extLst>
          </p:cNvPr>
          <p:cNvSpPr/>
          <p:nvPr/>
        </p:nvSpPr>
        <p:spPr>
          <a:xfrm>
            <a:off x="645988" y="5688839"/>
            <a:ext cx="10628148" cy="487680"/>
          </a:xfrm>
          <a:prstGeom prst="rect">
            <a:avLst/>
          </a:prstGeom>
          <a:solidFill>
            <a:srgbClr val="FEB4FF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dirty="0">
                <a:solidFill>
                  <a:schemeClr val="tx1"/>
                </a:solidFill>
              </a:rPr>
              <a:t>Support and </a:t>
            </a:r>
            <a:r>
              <a:rPr lang="it-IT" sz="2000" dirty="0" err="1">
                <a:solidFill>
                  <a:schemeClr val="tx1"/>
                </a:solidFill>
              </a:rPr>
              <a:t>justification</a:t>
            </a:r>
            <a:r>
              <a:rPr lang="it-IT" sz="2000" dirty="0">
                <a:solidFill>
                  <a:schemeClr val="tx1"/>
                </a:solidFill>
              </a:rPr>
              <a:t> </a:t>
            </a:r>
            <a:r>
              <a:rPr lang="it-IT" sz="2000" dirty="0">
                <a:solidFill>
                  <a:schemeClr val="accent2">
                    <a:lumMod val="75000"/>
                  </a:schemeClr>
                </a:solidFill>
              </a:rPr>
              <a:t>of </a:t>
            </a:r>
            <a:r>
              <a:rPr lang="it-IT" sz="2000" dirty="0" err="1">
                <a:solidFill>
                  <a:schemeClr val="accent2">
                    <a:lumMod val="75000"/>
                  </a:schemeClr>
                </a:solidFill>
              </a:rPr>
              <a:t>internal</a:t>
            </a:r>
            <a:r>
              <a:rPr lang="it-IT" sz="2000" dirty="0">
                <a:solidFill>
                  <a:schemeClr val="accent2">
                    <a:lumMod val="75000"/>
                  </a:schemeClr>
                </a:solidFill>
              </a:rPr>
              <a:t> and </a:t>
            </a:r>
            <a:r>
              <a:rPr lang="it-IT" sz="2000" dirty="0" err="1">
                <a:solidFill>
                  <a:schemeClr val="accent2">
                    <a:lumMod val="75000"/>
                  </a:schemeClr>
                </a:solidFill>
              </a:rPr>
              <a:t>external</a:t>
            </a:r>
            <a:r>
              <a:rPr lang="it-IT" sz="2000" dirty="0">
                <a:solidFill>
                  <a:schemeClr val="accent2">
                    <a:lumMod val="75000"/>
                  </a:schemeClr>
                </a:solidFill>
              </a:rPr>
              <a:t> policies</a:t>
            </a:r>
          </a:p>
        </p:txBody>
      </p:sp>
    </p:spTree>
    <p:extLst>
      <p:ext uri="{BB962C8B-B14F-4D97-AF65-F5344CB8AC3E}">
        <p14:creationId xmlns:p14="http://schemas.microsoft.com/office/powerpoint/2010/main" val="9726119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8077FF3-CCE4-8349-94D1-C2F0F2E3D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1" y="871841"/>
            <a:ext cx="10724259" cy="745017"/>
          </a:xfrm>
        </p:spPr>
        <p:txBody>
          <a:bodyPr>
            <a:no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What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are the immediate tasks for companies?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70630B8-1AB7-EC44-E456-3C524EA0D89F}"/>
              </a:ext>
            </a:extLst>
          </p:cNvPr>
          <p:cNvSpPr txBox="1"/>
          <p:nvPr/>
        </p:nvSpPr>
        <p:spPr>
          <a:xfrm>
            <a:off x="629541" y="1704767"/>
            <a:ext cx="10932918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Identify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which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your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imports are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subject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to CBAM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regulations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.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Engage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with suppliers and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manufacturers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to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gather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data for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imported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goods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.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Collect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information on carbon pricing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schemes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in countries of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origin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for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your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CBAM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goods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.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Get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registered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a CBAM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declarant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or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have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your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indirect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customs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representative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registered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.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Get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access to the </a:t>
            </a:r>
            <a:r>
              <a:rPr lang="it-IT" sz="2000" b="1" i="0" u="none" strike="noStrike" dirty="0" err="1">
                <a:solidFill>
                  <a:srgbClr val="333333"/>
                </a:solidFill>
                <a:effectLst/>
              </a:rPr>
              <a:t>transitional</a:t>
            </a:r>
            <a:r>
              <a:rPr lang="it-IT" sz="2000" b="1" i="0" u="none" strike="noStrike" dirty="0">
                <a:solidFill>
                  <a:srgbClr val="333333"/>
                </a:solidFill>
                <a:effectLst/>
              </a:rPr>
              <a:t> CBAM </a:t>
            </a:r>
            <a:r>
              <a:rPr lang="it-IT" sz="2000" b="1" i="0" u="none" strike="noStrike" dirty="0" err="1">
                <a:solidFill>
                  <a:srgbClr val="333333"/>
                </a:solidFill>
                <a:effectLst/>
              </a:rPr>
              <a:t>registry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.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This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the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interface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for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regulators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and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regulated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entities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for the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transitional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period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.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Learn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how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to handle the </a:t>
            </a:r>
            <a:r>
              <a:rPr lang="it-IT" sz="2000" b="1" i="0" u="none" strike="noStrike" dirty="0">
                <a:solidFill>
                  <a:srgbClr val="333333"/>
                </a:solidFill>
                <a:effectLst/>
              </a:rPr>
              <a:t>CBAM reporting template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published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by the EU.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Establish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processes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to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collect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data and set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aside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personnel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capacities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to handle CBAM duties.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Make use of EU ETS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allowance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price forecast and embedded carbon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projections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to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assess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the medium-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term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economic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implications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CBAM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regulations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on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your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supply chain and business.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Understand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the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implications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of CBAM on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your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supply chain and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assess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your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price and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regulatory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risk in </a:t>
            </a:r>
            <a:r>
              <a:rPr lang="it-IT" sz="2000" b="0" i="0" u="none" strike="noStrike" dirty="0" err="1">
                <a:solidFill>
                  <a:srgbClr val="333333"/>
                </a:solidFill>
                <a:effectLst/>
              </a:rPr>
              <a:t>different</a:t>
            </a:r>
            <a:r>
              <a:rPr lang="it-IT" sz="2000" b="0" i="0" u="none" strike="noStrike" dirty="0">
                <a:solidFill>
                  <a:srgbClr val="333333"/>
                </a:solidFill>
                <a:effectLst/>
              </a:rPr>
              <a:t> countries.</a:t>
            </a:r>
          </a:p>
        </p:txBody>
      </p:sp>
    </p:spTree>
    <p:extLst>
      <p:ext uri="{BB962C8B-B14F-4D97-AF65-F5344CB8AC3E}">
        <p14:creationId xmlns:p14="http://schemas.microsoft.com/office/powerpoint/2010/main" val="39467489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4075" y="997513"/>
            <a:ext cx="10515600" cy="1325563"/>
          </a:xfrm>
        </p:spPr>
        <p:txBody>
          <a:bodyPr/>
          <a:lstStyle/>
          <a:p>
            <a:pPr algn="ctr"/>
            <a:r>
              <a:rPr lang="it-IT" dirty="0"/>
              <a:t>Thanks for </a:t>
            </a:r>
            <a:r>
              <a:rPr lang="it-IT" dirty="0" err="1"/>
              <a:t>your</a:t>
            </a:r>
            <a:r>
              <a:rPr lang="it-IT" dirty="0"/>
              <a:t> </a:t>
            </a:r>
            <a:r>
              <a:rPr lang="it-IT"/>
              <a:t>attention</a:t>
            </a:r>
            <a:r>
              <a:rPr lang="it-IT" dirty="0"/>
              <a:t>!</a:t>
            </a:r>
          </a:p>
        </p:txBody>
      </p:sp>
      <p:pic>
        <p:nvPicPr>
          <p:cNvPr id="4" name="Immagine 3" descr="omino al traguard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274" y="2824445"/>
            <a:ext cx="2595843" cy="2075493"/>
          </a:xfrm>
          <a:prstGeom prst="rect">
            <a:avLst/>
          </a:prstGeom>
        </p:spPr>
      </p:pic>
      <p:graphicFrame>
        <p:nvGraphicFramePr>
          <p:cNvPr id="12" name="Tabella 11"/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Türkiye</a:t>
                      </a:r>
                      <a:r>
                        <a:rPr lang="en-GB" sz="1400" dirty="0">
                          <a:effectLst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</a:rPr>
                        <a:t>Türkiye</a:t>
                      </a:r>
                      <a:r>
                        <a:rPr lang="en-GB" sz="1400" dirty="0">
                          <a:effectLst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</a:rPr>
                        <a:t>EU Climate Dialogues (EUCD)” Project8</a:t>
                      </a:r>
                      <a:endParaRPr lang="it-IT" sz="1400" b="1" i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13" name="Immagine 16" descr="ISPRA - Istituto Superiore per la Protezione e la Ricerca Ambienta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magine 14" descr="GHGMI_logo_color_800x1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magine 39" descr="ekodenge18-logo-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pic>
        <p:nvPicPr>
          <p:cNvPr id="18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242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624289"/>
              </p:ext>
            </p:extLst>
          </p:nvPr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ACCB69F-947D-FFDA-D58B-21CCD3A7C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92" y="863530"/>
            <a:ext cx="10832508" cy="714131"/>
          </a:xfrm>
        </p:spPr>
        <p:txBody>
          <a:bodyPr>
            <a:normAutofit/>
          </a:bodyPr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What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are the features of a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robust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MRV system?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0B05533-A6AC-D34E-E94D-7D833A8D1DA2}"/>
              </a:ext>
            </a:extLst>
          </p:cNvPr>
          <p:cNvSpPr txBox="1"/>
          <p:nvPr/>
        </p:nvSpPr>
        <p:spPr>
          <a:xfrm>
            <a:off x="521292" y="1626199"/>
            <a:ext cx="11041167" cy="4544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400"/>
              </a:spcAft>
            </a:pPr>
            <a:r>
              <a:rPr lang="en-GB" sz="24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 robust MRV system should be:</a:t>
            </a:r>
            <a:endParaRPr lang="it-IT" sz="2400" dirty="0">
              <a:effectLst/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80000"/>
              </a:lnSpc>
              <a:spcAft>
                <a:spcPts val="400"/>
              </a:spcAft>
              <a:buFont typeface="+mj-lt"/>
              <a:buAutoNum type="arabicPeriod"/>
            </a:pPr>
            <a:r>
              <a:rPr lang="en-GB" sz="2400" b="1" dirty="0">
                <a:solidFill>
                  <a:srgbClr val="4F81BD"/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Transparent</a:t>
            </a:r>
            <a:r>
              <a:rPr lang="en-GB" sz="2400" dirty="0">
                <a:solidFill>
                  <a:srgbClr val="4F81BD"/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: </a:t>
            </a:r>
            <a:r>
              <a:rPr lang="en-GB" sz="24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The process is open, accessible and clear to various types of audiences. Transparent MRV systems are more credible.</a:t>
            </a:r>
            <a:endParaRPr lang="it-IT" sz="2400" dirty="0">
              <a:effectLst/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80000"/>
              </a:lnSpc>
              <a:spcAft>
                <a:spcPts val="400"/>
              </a:spcAft>
              <a:buFont typeface="+mj-lt"/>
              <a:buAutoNum type="arabicPeriod"/>
            </a:pPr>
            <a:r>
              <a:rPr lang="en-GB" sz="2400" b="1" dirty="0">
                <a:solidFill>
                  <a:srgbClr val="4F81BD"/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Comparable</a:t>
            </a:r>
            <a:r>
              <a:rPr lang="en-GB" sz="2400" dirty="0">
                <a:solidFill>
                  <a:srgbClr val="4F81BD"/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: </a:t>
            </a:r>
            <a:r>
              <a:rPr lang="en-GB" sz="24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The information is comparable over time, between different institutions and different levels of government. Evaluation in comparable MRV systems, allows an evolution and continuous improvement evaluation.</a:t>
            </a:r>
            <a:endParaRPr lang="it-IT" sz="2400" dirty="0">
              <a:effectLst/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80000"/>
              </a:lnSpc>
              <a:spcAft>
                <a:spcPts val="400"/>
              </a:spcAft>
              <a:buFont typeface="+mj-lt"/>
              <a:buAutoNum type="arabicPeriod"/>
            </a:pPr>
            <a:r>
              <a:rPr lang="en-GB" sz="2400" b="1" dirty="0">
                <a:solidFill>
                  <a:srgbClr val="4F81BD"/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Reliable</a:t>
            </a:r>
            <a:r>
              <a:rPr lang="en-GB" sz="2400" dirty="0">
                <a:solidFill>
                  <a:srgbClr val="4F81BD"/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: </a:t>
            </a:r>
            <a:r>
              <a:rPr lang="en-GB" sz="24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The information is accurate. The methodologies are properly applied by skilled and properly trained professionals. The results are verified by independent entities.</a:t>
            </a:r>
            <a:endParaRPr lang="it-IT" sz="2400" dirty="0">
              <a:effectLst/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80000"/>
              </a:lnSpc>
              <a:spcAft>
                <a:spcPts val="400"/>
              </a:spcAft>
              <a:buFont typeface="+mj-lt"/>
              <a:buAutoNum type="arabicPeriod"/>
            </a:pPr>
            <a:r>
              <a:rPr lang="en-GB" sz="2400" b="1" dirty="0">
                <a:solidFill>
                  <a:srgbClr val="4F81BD"/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Complete</a:t>
            </a:r>
            <a:r>
              <a:rPr lang="en-GB" sz="2400" b="1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: </a:t>
            </a:r>
            <a:r>
              <a:rPr lang="en-GB" sz="24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The information covers all required determinants (emission types of interest), installations, emission sources and source streams.</a:t>
            </a:r>
            <a:endParaRPr lang="it-IT" sz="2400" dirty="0">
              <a:effectLst/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80000"/>
              </a:lnSpc>
              <a:spcAft>
                <a:spcPts val="400"/>
              </a:spcAft>
              <a:buFont typeface="+mj-lt"/>
              <a:buAutoNum type="arabicPeriod"/>
            </a:pPr>
            <a:r>
              <a:rPr lang="en-GB" sz="2400" b="1" dirty="0">
                <a:solidFill>
                  <a:srgbClr val="4F81BD"/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Helpful: </a:t>
            </a:r>
            <a:r>
              <a:rPr lang="en-GB" sz="24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The MRV system is linked to the process of public policy formulation. </a:t>
            </a:r>
            <a:endParaRPr lang="it-IT" sz="2400" dirty="0">
              <a:effectLst/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80000"/>
              </a:lnSpc>
              <a:spcAft>
                <a:spcPts val="400"/>
              </a:spcAft>
              <a:buFont typeface="+mj-lt"/>
              <a:buAutoNum type="arabicPeriod"/>
            </a:pPr>
            <a:r>
              <a:rPr lang="en-GB" sz="2400" b="1" dirty="0">
                <a:solidFill>
                  <a:srgbClr val="4F81BD"/>
                </a:solidFill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Integral: </a:t>
            </a:r>
            <a:r>
              <a:rPr lang="en-GB" sz="24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The output is channelled to support decision-making of current and future policies.</a:t>
            </a:r>
            <a:endParaRPr lang="it-IT" sz="2400" dirty="0">
              <a:effectLst/>
              <a:latin typeface="Calibri" panose="020F050202020403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996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D9D6BBF-6F51-6377-69B0-0070E4A4D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96219"/>
            <a:ext cx="10515600" cy="757619"/>
          </a:xfrm>
        </p:spPr>
        <p:txBody>
          <a:bodyPr/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MRV in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Emission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Trading Systems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896559A-C22B-3874-52B1-563DB86135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9661"/>
            <a:ext cx="10515600" cy="4432246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05000"/>
              </a:lnSpc>
              <a:spcBef>
                <a:spcPts val="300"/>
              </a:spcBef>
            </a:pPr>
            <a:r>
              <a:rPr lang="it-IT" sz="3100" b="1" dirty="0" err="1">
                <a:solidFill>
                  <a:srgbClr val="333333"/>
                </a:solidFill>
                <a:effectLst/>
              </a:rPr>
              <a:t>Effective</a:t>
            </a:r>
            <a:r>
              <a:rPr lang="it-IT" sz="3100" b="1" dirty="0">
                <a:solidFill>
                  <a:srgbClr val="333333"/>
                </a:solidFill>
                <a:effectLst/>
              </a:rPr>
              <a:t> MRV </a:t>
            </a:r>
            <a:r>
              <a:rPr lang="it-IT" sz="3100" dirty="0">
                <a:solidFill>
                  <a:srgbClr val="333333"/>
                </a:solidFill>
                <a:effectLst/>
              </a:rPr>
              <a:t>systems for monitoring, reporting, and </a:t>
            </a:r>
            <a:r>
              <a:rPr lang="it-IT" sz="3100" dirty="0" err="1">
                <a:solidFill>
                  <a:srgbClr val="333333"/>
                </a:solidFill>
                <a:effectLst/>
              </a:rPr>
              <a:t>verification</a:t>
            </a:r>
            <a:r>
              <a:rPr lang="it-IT" sz="3100" dirty="0">
                <a:solidFill>
                  <a:srgbClr val="333333"/>
                </a:solidFill>
                <a:effectLst/>
              </a:rPr>
              <a:t> of </a:t>
            </a:r>
            <a:r>
              <a:rPr lang="it-IT" sz="3100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3100" dirty="0">
                <a:solidFill>
                  <a:srgbClr val="333333"/>
                </a:solidFill>
                <a:effectLst/>
              </a:rPr>
              <a:t> and </a:t>
            </a:r>
            <a:r>
              <a:rPr lang="it-IT" sz="3100" dirty="0" err="1">
                <a:solidFill>
                  <a:srgbClr val="333333"/>
                </a:solidFill>
                <a:effectLst/>
              </a:rPr>
              <a:t>other</a:t>
            </a:r>
            <a:r>
              <a:rPr lang="it-IT" sz="3100" dirty="0">
                <a:solidFill>
                  <a:srgbClr val="333333"/>
                </a:solidFill>
                <a:effectLst/>
              </a:rPr>
              <a:t> </a:t>
            </a:r>
            <a:r>
              <a:rPr lang="it-IT" sz="3100" dirty="0" err="1">
                <a:solidFill>
                  <a:srgbClr val="333333"/>
                </a:solidFill>
                <a:effectLst/>
              </a:rPr>
              <a:t>necessary</a:t>
            </a:r>
            <a:r>
              <a:rPr lang="it-IT" sz="3100" dirty="0">
                <a:solidFill>
                  <a:srgbClr val="333333"/>
                </a:solidFill>
                <a:effectLst/>
              </a:rPr>
              <a:t> data </a:t>
            </a:r>
            <a:r>
              <a:rPr lang="it-IT" sz="3100" b="1" dirty="0">
                <a:solidFill>
                  <a:srgbClr val="333333"/>
                </a:solidFill>
                <a:effectLst/>
              </a:rPr>
              <a:t>are </a:t>
            </a:r>
            <a:r>
              <a:rPr lang="it-IT" sz="3100" b="1" dirty="0" err="1">
                <a:solidFill>
                  <a:srgbClr val="333333"/>
                </a:solidFill>
                <a:effectLst/>
              </a:rPr>
              <a:t>at</a:t>
            </a:r>
            <a:r>
              <a:rPr lang="it-IT" sz="3100" b="1" dirty="0">
                <a:solidFill>
                  <a:srgbClr val="333333"/>
                </a:solidFill>
                <a:effectLst/>
              </a:rPr>
              <a:t> the </a:t>
            </a:r>
            <a:r>
              <a:rPr lang="it-IT" sz="3100" b="1" dirty="0" err="1">
                <a:solidFill>
                  <a:srgbClr val="333333"/>
                </a:solidFill>
                <a:effectLst/>
              </a:rPr>
              <a:t>heart</a:t>
            </a:r>
            <a:r>
              <a:rPr lang="it-IT" sz="3100" b="1" dirty="0">
                <a:solidFill>
                  <a:srgbClr val="333333"/>
                </a:solidFill>
                <a:effectLst/>
              </a:rPr>
              <a:t> of </a:t>
            </a:r>
            <a:r>
              <a:rPr lang="it-IT" sz="3100" b="1" dirty="0" err="1">
                <a:solidFill>
                  <a:srgbClr val="333333"/>
                </a:solidFill>
                <a:effectLst/>
              </a:rPr>
              <a:t>ensuring</a:t>
            </a:r>
            <a:r>
              <a:rPr lang="it-IT" sz="3100" b="1" dirty="0">
                <a:solidFill>
                  <a:srgbClr val="333333"/>
                </a:solidFill>
                <a:effectLst/>
              </a:rPr>
              <a:t> the </a:t>
            </a:r>
            <a:r>
              <a:rPr lang="it-IT" sz="3100" b="1" dirty="0" err="1">
                <a:solidFill>
                  <a:srgbClr val="333333"/>
                </a:solidFill>
                <a:effectLst/>
              </a:rPr>
              <a:t>environmental</a:t>
            </a:r>
            <a:r>
              <a:rPr lang="it-IT" sz="3100" b="1" dirty="0">
                <a:solidFill>
                  <a:srgbClr val="333333"/>
                </a:solidFill>
                <a:effectLst/>
              </a:rPr>
              <a:t> </a:t>
            </a:r>
            <a:r>
              <a:rPr lang="it-IT" sz="3100" b="1" dirty="0" err="1">
                <a:solidFill>
                  <a:srgbClr val="333333"/>
                </a:solidFill>
                <a:effectLst/>
              </a:rPr>
              <a:t>integrity</a:t>
            </a:r>
            <a:r>
              <a:rPr lang="it-IT" sz="3100" b="1" dirty="0">
                <a:solidFill>
                  <a:srgbClr val="333333"/>
                </a:solidFill>
                <a:effectLst/>
              </a:rPr>
              <a:t> of an ETS</a:t>
            </a:r>
            <a:r>
              <a:rPr lang="it-IT" sz="3100" dirty="0">
                <a:solidFill>
                  <a:srgbClr val="333333"/>
                </a:solidFill>
                <a:effectLst/>
              </a:rPr>
              <a:t>. </a:t>
            </a:r>
            <a:endParaRPr lang="it-IT" sz="3100" dirty="0">
              <a:effectLst/>
            </a:endParaRPr>
          </a:p>
          <a:p>
            <a:pPr>
              <a:lnSpc>
                <a:spcPct val="105000"/>
              </a:lnSpc>
              <a:spcBef>
                <a:spcPts val="300"/>
              </a:spcBef>
            </a:pPr>
            <a:r>
              <a:rPr lang="en-GB" dirty="0"/>
              <a:t>These systems include, inter alia: </a:t>
            </a:r>
          </a:p>
          <a:p>
            <a:pPr lvl="1">
              <a:lnSpc>
                <a:spcPct val="105000"/>
              </a:lnSpc>
              <a:spcBef>
                <a:spcPts val="300"/>
              </a:spcBef>
              <a:buFont typeface="Wingdings" pitchFamily="2" charset="2"/>
              <a:buChar char="ü"/>
            </a:pPr>
            <a:r>
              <a:rPr lang="en-GB" sz="2800" dirty="0"/>
              <a:t>methodologies for monitoring emissions from regulated entities;</a:t>
            </a:r>
          </a:p>
          <a:p>
            <a:pPr lvl="1">
              <a:lnSpc>
                <a:spcPct val="105000"/>
              </a:lnSpc>
              <a:spcBef>
                <a:spcPts val="300"/>
              </a:spcBef>
              <a:buFont typeface="Wingdings" pitchFamily="2" charset="2"/>
              <a:buChar char="ü"/>
            </a:pPr>
            <a:r>
              <a:rPr lang="en-GB" sz="2800" dirty="0"/>
              <a:t>reporting arrangements for regulated entities;</a:t>
            </a:r>
          </a:p>
          <a:p>
            <a:pPr lvl="1">
              <a:lnSpc>
                <a:spcPct val="105000"/>
              </a:lnSpc>
              <a:spcBef>
                <a:spcPts val="300"/>
              </a:spcBef>
              <a:buFont typeface="Wingdings" pitchFamily="2" charset="2"/>
              <a:buChar char="ü"/>
            </a:pPr>
            <a:r>
              <a:rPr lang="en-GB" sz="2800" dirty="0"/>
              <a:t>verification of reported data (either through independent verifiers or by auditing and self-regulation schemes);</a:t>
            </a:r>
          </a:p>
          <a:p>
            <a:pPr lvl="1">
              <a:lnSpc>
                <a:spcPct val="105000"/>
              </a:lnSpc>
              <a:spcBef>
                <a:spcPts val="300"/>
              </a:spcBef>
              <a:buFont typeface="Wingdings" pitchFamily="2" charset="2"/>
              <a:buChar char="ü"/>
            </a:pPr>
            <a:r>
              <a:rPr lang="en-GB" sz="2800" dirty="0"/>
              <a:t>establishment of registries — systems that record, monitor, and facilitate the creation, trading, and surrender of all allowances within an ETS system;</a:t>
            </a:r>
          </a:p>
          <a:p>
            <a:pPr lvl="1">
              <a:lnSpc>
                <a:spcPct val="105000"/>
              </a:lnSpc>
              <a:spcBef>
                <a:spcPts val="300"/>
              </a:spcBef>
              <a:buFont typeface="Wingdings" pitchFamily="2" charset="2"/>
              <a:buChar char="ü"/>
            </a:pPr>
            <a:r>
              <a:rPr lang="en-US" sz="2800" dirty="0"/>
              <a:t>approaches to oversee both the primary and secondary allowance markets.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2399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85265A8-CFA2-5285-A4D7-6BCEEC782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6162"/>
            <a:ext cx="10515600" cy="838642"/>
          </a:xfrm>
        </p:spPr>
        <p:txBody>
          <a:bodyPr/>
          <a:lstStyle/>
          <a:p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Elements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of a MRV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infrastructure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60C091B-A7D9-593E-D0E7-B5CBBEE1E3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4990"/>
            <a:ext cx="10515600" cy="490761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5000"/>
              </a:lnSpc>
            </a:pPr>
            <a:r>
              <a:rPr lang="it-IT" sz="3100" dirty="0">
                <a:solidFill>
                  <a:srgbClr val="333333"/>
                </a:solidFill>
                <a:effectLst/>
              </a:rPr>
              <a:t>MRV rules and </a:t>
            </a:r>
            <a:r>
              <a:rPr lang="it-IT" sz="3100" dirty="0" err="1">
                <a:solidFill>
                  <a:srgbClr val="333333"/>
                </a:solidFill>
                <a:effectLst/>
              </a:rPr>
              <a:t>procedures</a:t>
            </a:r>
            <a:r>
              <a:rPr lang="it-IT" sz="3100" dirty="0">
                <a:solidFill>
                  <a:srgbClr val="333333"/>
                </a:solidFill>
                <a:effectLst/>
              </a:rPr>
              <a:t>:</a:t>
            </a:r>
          </a:p>
          <a:p>
            <a:pPr lvl="1">
              <a:lnSpc>
                <a:spcPct val="85000"/>
              </a:lnSpc>
              <a:buFont typeface="Wingdings" pitchFamily="2" charset="2"/>
              <a:buChar char="ü"/>
            </a:pPr>
            <a:r>
              <a:rPr lang="it-IT" sz="2700" dirty="0" err="1">
                <a:solidFill>
                  <a:srgbClr val="333333"/>
                </a:solidFill>
                <a:effectLst/>
              </a:rPr>
              <a:t>Measurement</a:t>
            </a:r>
            <a:r>
              <a:rPr lang="it-IT" sz="2700" dirty="0">
                <a:solidFill>
                  <a:srgbClr val="333333"/>
                </a:solidFill>
                <a:effectLst/>
              </a:rPr>
              <a:t> –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emissions</a:t>
            </a:r>
            <a:r>
              <a:rPr lang="it-IT" sz="2700" dirty="0">
                <a:solidFill>
                  <a:srgbClr val="333333"/>
                </a:solidFill>
                <a:effectLst/>
              </a:rPr>
              <a:t> data</a:t>
            </a:r>
          </a:p>
          <a:p>
            <a:pPr lvl="1">
              <a:lnSpc>
                <a:spcPct val="85000"/>
              </a:lnSpc>
              <a:buFont typeface="Wingdings" pitchFamily="2" charset="2"/>
              <a:buChar char="ü"/>
            </a:pPr>
            <a:r>
              <a:rPr lang="it-IT" sz="2700" dirty="0">
                <a:solidFill>
                  <a:srgbClr val="333333"/>
                </a:solidFill>
                <a:effectLst/>
              </a:rPr>
              <a:t>Reporting –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communication</a:t>
            </a:r>
            <a:r>
              <a:rPr lang="it-IT" sz="2700" dirty="0">
                <a:solidFill>
                  <a:srgbClr val="333333"/>
                </a:solidFill>
                <a:effectLst/>
              </a:rPr>
              <a:t> of data to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relevant</a:t>
            </a:r>
            <a:r>
              <a:rPr lang="it-IT" sz="2700" dirty="0">
                <a:solidFill>
                  <a:srgbClr val="333333"/>
                </a:solidFill>
                <a:effectLst/>
              </a:rPr>
              <a:t> stakeholders</a:t>
            </a:r>
          </a:p>
          <a:p>
            <a:pPr lvl="1">
              <a:lnSpc>
                <a:spcPct val="85000"/>
              </a:lnSpc>
              <a:buFont typeface="Wingdings" pitchFamily="2" charset="2"/>
              <a:buChar char="ü"/>
            </a:pPr>
            <a:r>
              <a:rPr lang="it-IT" sz="2700" dirty="0" err="1">
                <a:solidFill>
                  <a:srgbClr val="333333"/>
                </a:solidFill>
                <a:effectLst/>
              </a:rPr>
              <a:t>Verification</a:t>
            </a:r>
            <a:r>
              <a:rPr lang="it-IT" sz="2700" dirty="0">
                <a:solidFill>
                  <a:srgbClr val="333333"/>
                </a:solidFill>
                <a:effectLst/>
              </a:rPr>
              <a:t> – data review to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ensure</a:t>
            </a:r>
            <a:r>
              <a:rPr lang="it-IT" sz="2700" dirty="0">
                <a:solidFill>
                  <a:srgbClr val="333333"/>
                </a:solidFill>
                <a:effectLst/>
              </a:rPr>
              <a:t>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quality</a:t>
            </a:r>
            <a:endParaRPr lang="it-IT" sz="2700" dirty="0">
              <a:solidFill>
                <a:srgbClr val="333333"/>
              </a:solidFill>
              <a:effectLst/>
            </a:endParaRPr>
          </a:p>
          <a:p>
            <a:pPr>
              <a:lnSpc>
                <a:spcPct val="85000"/>
              </a:lnSpc>
            </a:pPr>
            <a:r>
              <a:rPr lang="it-IT" sz="3100" dirty="0">
                <a:solidFill>
                  <a:srgbClr val="333333"/>
                </a:solidFill>
                <a:effectLst/>
              </a:rPr>
              <a:t>System </a:t>
            </a:r>
            <a:r>
              <a:rPr lang="it-IT" sz="3100" dirty="0" err="1">
                <a:solidFill>
                  <a:srgbClr val="333333"/>
                </a:solidFill>
                <a:effectLst/>
              </a:rPr>
              <a:t>architecture</a:t>
            </a:r>
            <a:r>
              <a:rPr lang="it-IT" sz="3100" dirty="0">
                <a:solidFill>
                  <a:srgbClr val="333333"/>
                </a:solidFill>
                <a:effectLst/>
              </a:rPr>
              <a:t>:</a:t>
            </a:r>
          </a:p>
          <a:p>
            <a:pPr lvl="1">
              <a:lnSpc>
                <a:spcPct val="85000"/>
              </a:lnSpc>
              <a:buFont typeface="Wingdings" pitchFamily="2" charset="2"/>
              <a:buChar char="ü"/>
            </a:pPr>
            <a:r>
              <a:rPr lang="it-IT" sz="2700" dirty="0">
                <a:solidFill>
                  <a:srgbClr val="333333"/>
                </a:solidFill>
                <a:effectLst/>
              </a:rPr>
              <a:t>reporting system</a:t>
            </a:r>
          </a:p>
          <a:p>
            <a:pPr lvl="1">
              <a:lnSpc>
                <a:spcPct val="85000"/>
              </a:lnSpc>
              <a:buFont typeface="Wingdings" pitchFamily="2" charset="2"/>
              <a:buChar char="ü"/>
            </a:pPr>
            <a:r>
              <a:rPr lang="it-IT" sz="2700" dirty="0">
                <a:solidFill>
                  <a:srgbClr val="333333"/>
                </a:solidFill>
              </a:rPr>
              <a:t>t</a:t>
            </a:r>
            <a:r>
              <a:rPr lang="it-IT" sz="2700" dirty="0">
                <a:solidFill>
                  <a:srgbClr val="333333"/>
                </a:solidFill>
                <a:effectLst/>
              </a:rPr>
              <a:t>rading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registry</a:t>
            </a:r>
            <a:endParaRPr lang="it-IT" sz="2700" dirty="0">
              <a:solidFill>
                <a:srgbClr val="333333"/>
              </a:solidFill>
              <a:effectLst/>
            </a:endParaRPr>
          </a:p>
          <a:p>
            <a:pPr lvl="1">
              <a:lnSpc>
                <a:spcPct val="85000"/>
              </a:lnSpc>
              <a:buFont typeface="Wingdings" pitchFamily="2" charset="2"/>
              <a:buChar char="ü"/>
            </a:pPr>
            <a:r>
              <a:rPr lang="it-IT" sz="2700" dirty="0">
                <a:solidFill>
                  <a:srgbClr val="333333"/>
                </a:solidFill>
              </a:rPr>
              <a:t>t</a:t>
            </a:r>
            <a:r>
              <a:rPr lang="it-IT" sz="2700" dirty="0">
                <a:solidFill>
                  <a:srgbClr val="333333"/>
                </a:solidFill>
                <a:effectLst/>
              </a:rPr>
              <a:t>rading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platform</a:t>
            </a:r>
            <a:endParaRPr lang="it-IT" sz="2700" dirty="0">
              <a:solidFill>
                <a:srgbClr val="333333"/>
              </a:solidFill>
              <a:effectLst/>
            </a:endParaRPr>
          </a:p>
          <a:p>
            <a:pPr>
              <a:lnSpc>
                <a:spcPct val="85000"/>
              </a:lnSpc>
            </a:pPr>
            <a:r>
              <a:rPr lang="it-IT" sz="3100" dirty="0" err="1">
                <a:solidFill>
                  <a:srgbClr val="333333"/>
                </a:solidFill>
                <a:effectLst/>
              </a:rPr>
              <a:t>Institutional</a:t>
            </a:r>
            <a:r>
              <a:rPr lang="it-IT" sz="3100" dirty="0">
                <a:solidFill>
                  <a:srgbClr val="333333"/>
                </a:solidFill>
                <a:effectLst/>
              </a:rPr>
              <a:t> </a:t>
            </a:r>
            <a:r>
              <a:rPr lang="it-IT" sz="3100" dirty="0" err="1">
                <a:solidFill>
                  <a:srgbClr val="333333"/>
                </a:solidFill>
                <a:effectLst/>
              </a:rPr>
              <a:t>structures</a:t>
            </a:r>
            <a:r>
              <a:rPr lang="it-IT" sz="3100" dirty="0">
                <a:solidFill>
                  <a:srgbClr val="333333"/>
                </a:solidFill>
                <a:effectLst/>
              </a:rPr>
              <a:t>:</a:t>
            </a:r>
          </a:p>
          <a:p>
            <a:pPr lvl="1">
              <a:lnSpc>
                <a:spcPct val="85000"/>
              </a:lnSpc>
              <a:buFont typeface="Wingdings" pitchFamily="2" charset="2"/>
              <a:buChar char="ü"/>
            </a:pPr>
            <a:r>
              <a:rPr lang="it-IT" sz="2700" dirty="0" err="1">
                <a:solidFill>
                  <a:srgbClr val="333333"/>
                </a:solidFill>
              </a:rPr>
              <a:t>r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esponsibilities</a:t>
            </a:r>
            <a:r>
              <a:rPr lang="it-IT" sz="2700" dirty="0">
                <a:solidFill>
                  <a:srgbClr val="333333"/>
                </a:solidFill>
                <a:effectLst/>
              </a:rPr>
              <a:t> for setting,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enforcing</a:t>
            </a:r>
            <a:r>
              <a:rPr lang="it-IT" sz="2700" dirty="0">
                <a:solidFill>
                  <a:srgbClr val="333333"/>
                </a:solidFill>
                <a:effectLst/>
              </a:rPr>
              <a:t> and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updating</a:t>
            </a:r>
            <a:r>
              <a:rPr lang="it-IT" sz="2700" dirty="0">
                <a:solidFill>
                  <a:srgbClr val="333333"/>
                </a:solidFill>
                <a:effectLst/>
              </a:rPr>
              <a:t> MRV tasks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allocated</a:t>
            </a:r>
            <a:r>
              <a:rPr lang="it-IT" sz="2700" dirty="0">
                <a:solidFill>
                  <a:srgbClr val="333333"/>
                </a:solidFill>
                <a:effectLst/>
              </a:rPr>
              <a:t> to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Ministries</a:t>
            </a:r>
            <a:r>
              <a:rPr lang="it-IT" sz="2700" dirty="0">
                <a:solidFill>
                  <a:srgbClr val="333333"/>
                </a:solidFill>
                <a:effectLst/>
              </a:rPr>
              <a:t>,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departments</a:t>
            </a:r>
            <a:r>
              <a:rPr lang="it-IT" sz="2700" dirty="0">
                <a:solidFill>
                  <a:srgbClr val="333333"/>
                </a:solidFill>
                <a:effectLst/>
              </a:rPr>
              <a:t>,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agencies</a:t>
            </a:r>
            <a:endParaRPr lang="it-IT" sz="2700" dirty="0">
              <a:solidFill>
                <a:srgbClr val="333333"/>
              </a:solidFill>
              <a:effectLst/>
            </a:endParaRPr>
          </a:p>
          <a:p>
            <a:pPr lvl="1">
              <a:lnSpc>
                <a:spcPct val="85000"/>
              </a:lnSpc>
              <a:buFont typeface="Wingdings" pitchFamily="2" charset="2"/>
              <a:buChar char="ü"/>
            </a:pPr>
            <a:r>
              <a:rPr lang="it-IT" sz="2700" dirty="0" err="1">
                <a:solidFill>
                  <a:srgbClr val="333333"/>
                </a:solidFill>
              </a:rPr>
              <a:t>s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pecified</a:t>
            </a:r>
            <a:r>
              <a:rPr lang="it-IT" sz="2700" dirty="0">
                <a:solidFill>
                  <a:srgbClr val="333333"/>
                </a:solidFill>
                <a:effectLst/>
              </a:rPr>
              <a:t>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roles</a:t>
            </a:r>
            <a:r>
              <a:rPr lang="it-IT" sz="2700" dirty="0">
                <a:solidFill>
                  <a:srgbClr val="333333"/>
                </a:solidFill>
                <a:effectLst/>
              </a:rPr>
              <a:t> for MRV and compliance enforcement</a:t>
            </a:r>
          </a:p>
          <a:p>
            <a:pPr lvl="1">
              <a:lnSpc>
                <a:spcPct val="85000"/>
              </a:lnSpc>
              <a:buFont typeface="Wingdings" pitchFamily="2" charset="2"/>
              <a:buChar char="ü"/>
            </a:pPr>
            <a:r>
              <a:rPr lang="it-IT" sz="2700" dirty="0" err="1">
                <a:solidFill>
                  <a:srgbClr val="333333"/>
                </a:solidFill>
              </a:rPr>
              <a:t>assigned</a:t>
            </a:r>
            <a:r>
              <a:rPr lang="it-IT" sz="2700" dirty="0">
                <a:solidFill>
                  <a:srgbClr val="333333"/>
                </a:solidFill>
              </a:rPr>
              <a:t> </a:t>
            </a:r>
            <a:r>
              <a:rPr lang="it-IT" sz="2700" dirty="0" err="1">
                <a:solidFill>
                  <a:srgbClr val="333333"/>
                </a:solidFill>
              </a:rPr>
              <a:t>responsibilities</a:t>
            </a:r>
            <a:r>
              <a:rPr lang="it-IT" sz="2700" dirty="0">
                <a:solidFill>
                  <a:srgbClr val="333333"/>
                </a:solidFill>
              </a:rPr>
              <a:t> for </a:t>
            </a:r>
            <a:r>
              <a:rPr lang="it-IT" sz="2700" dirty="0" err="1">
                <a:solidFill>
                  <a:srgbClr val="333333"/>
                </a:solidFill>
              </a:rPr>
              <a:t>developing</a:t>
            </a:r>
            <a:r>
              <a:rPr lang="it-IT" sz="2700" dirty="0">
                <a:solidFill>
                  <a:srgbClr val="333333"/>
                </a:solidFill>
              </a:rPr>
              <a:t>, </a:t>
            </a:r>
            <a:r>
              <a:rPr lang="it-IT" sz="2700" dirty="0" err="1">
                <a:solidFill>
                  <a:srgbClr val="333333"/>
                </a:solidFill>
              </a:rPr>
              <a:t>operating</a:t>
            </a:r>
            <a:r>
              <a:rPr lang="it-IT" sz="2700" dirty="0">
                <a:solidFill>
                  <a:srgbClr val="333333"/>
                </a:solidFill>
              </a:rPr>
              <a:t> and </a:t>
            </a:r>
            <a:r>
              <a:rPr lang="it-IT" sz="2700" dirty="0" err="1">
                <a:solidFill>
                  <a:srgbClr val="333333"/>
                </a:solidFill>
              </a:rPr>
              <a:t>maintaining</a:t>
            </a:r>
            <a:r>
              <a:rPr lang="it-IT" sz="2700" dirty="0">
                <a:solidFill>
                  <a:srgbClr val="333333"/>
                </a:solidFill>
              </a:rPr>
              <a:t> system </a:t>
            </a:r>
            <a:r>
              <a:rPr lang="it-IT" sz="2700" dirty="0" err="1">
                <a:solidFill>
                  <a:srgbClr val="333333"/>
                </a:solidFill>
              </a:rPr>
              <a:t>architecture</a:t>
            </a:r>
            <a:endParaRPr lang="it-IT" sz="2700" dirty="0">
              <a:solidFill>
                <a:srgbClr val="333333"/>
              </a:solidFill>
              <a:effectLst/>
            </a:endParaRPr>
          </a:p>
          <a:p>
            <a:pPr lvl="1">
              <a:lnSpc>
                <a:spcPct val="85000"/>
              </a:lnSpc>
              <a:buFont typeface="Wingdings" pitchFamily="2" charset="2"/>
              <a:buChar char="ü"/>
            </a:pPr>
            <a:r>
              <a:rPr lang="it-IT" sz="2700" dirty="0" err="1">
                <a:solidFill>
                  <a:srgbClr val="333333"/>
                </a:solidFill>
              </a:rPr>
              <a:t>c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oordination</a:t>
            </a:r>
            <a:r>
              <a:rPr lang="it-IT" sz="2700" dirty="0">
                <a:solidFill>
                  <a:srgbClr val="333333"/>
                </a:solidFill>
                <a:effectLst/>
              </a:rPr>
              <a:t>/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communication</a:t>
            </a:r>
            <a:r>
              <a:rPr lang="it-IT" sz="2700" dirty="0">
                <a:solidFill>
                  <a:srgbClr val="333333"/>
                </a:solidFill>
                <a:effectLst/>
              </a:rPr>
              <a:t>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among</a:t>
            </a:r>
            <a:r>
              <a:rPr lang="it-IT" sz="2700" dirty="0">
                <a:solidFill>
                  <a:srgbClr val="333333"/>
                </a:solidFill>
                <a:effectLst/>
              </a:rPr>
              <a:t> </a:t>
            </a:r>
            <a:r>
              <a:rPr lang="it-IT" sz="2700" dirty="0" err="1">
                <a:solidFill>
                  <a:srgbClr val="333333"/>
                </a:solidFill>
                <a:effectLst/>
              </a:rPr>
              <a:t>responsible</a:t>
            </a:r>
            <a:r>
              <a:rPr lang="it-IT" sz="2700" dirty="0">
                <a:solidFill>
                  <a:srgbClr val="333333"/>
                </a:solidFill>
                <a:effectLst/>
              </a:rPr>
              <a:t> institutions and stakeholders</a:t>
            </a:r>
          </a:p>
          <a:p>
            <a:pPr>
              <a:lnSpc>
                <a:spcPct val="85000"/>
              </a:lnSpc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3541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/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B66F3BA2-4B83-6C28-10F0-AB754A003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332" y="735618"/>
            <a:ext cx="11616614" cy="520364"/>
          </a:xfrm>
        </p:spPr>
        <p:txBody>
          <a:bodyPr>
            <a:no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MRV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  <a:latin typeface="+mn-lt"/>
              </a:rPr>
              <a:t>approaches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 by ETS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E495276-6FD1-63CA-5C58-B9721AACAA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0652" y="1302326"/>
            <a:ext cx="9961421" cy="452126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B9936F52-99C6-5EC3-3F9C-4DED3F917104}"/>
              </a:ext>
            </a:extLst>
          </p:cNvPr>
          <p:cNvSpPr txBox="1"/>
          <p:nvPr/>
        </p:nvSpPr>
        <p:spPr>
          <a:xfrm>
            <a:off x="1036944" y="5832387"/>
            <a:ext cx="7663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Source: PMR-ICAP, </a:t>
            </a:r>
            <a:r>
              <a:rPr lang="it-IT" sz="1400" dirty="0" err="1"/>
              <a:t>Emissions</a:t>
            </a:r>
            <a:r>
              <a:rPr lang="it-IT" sz="1400" dirty="0"/>
              <a:t> Trading in </a:t>
            </a:r>
            <a:r>
              <a:rPr lang="it-IT" sz="1400" dirty="0" err="1"/>
              <a:t>Practice</a:t>
            </a:r>
            <a:r>
              <a:rPr lang="it-IT" sz="1400" dirty="0"/>
              <a:t>: A </a:t>
            </a:r>
            <a:r>
              <a:rPr lang="it-IT" sz="1400" dirty="0" err="1"/>
              <a:t>Handbook</a:t>
            </a:r>
            <a:r>
              <a:rPr lang="it-IT" sz="1400" dirty="0"/>
              <a:t> on Design and </a:t>
            </a:r>
            <a:r>
              <a:rPr lang="it-IT" sz="1400" dirty="0" err="1"/>
              <a:t>Implementation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576373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8FA7C5A-8E57-4492-B92F-4D6F7251060C}"/>
              </a:ext>
            </a:extLst>
          </p:cNvPr>
          <p:cNvSpPr txBox="1">
            <a:spLocks/>
          </p:cNvSpPr>
          <p:nvPr/>
        </p:nvSpPr>
        <p:spPr bwMode="gray">
          <a:xfrm>
            <a:off x="502920" y="274026"/>
            <a:ext cx="11252200" cy="397196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n-lt"/>
                <a:ea typeface="+mj-ea"/>
                <a:cs typeface="Calibri Light" panose="020F0302020204030204" pitchFamily="34" charset="0"/>
              </a:defRPr>
            </a:lvl1pPr>
          </a:lstStyle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&lt;</a:t>
            </a:r>
            <a:r>
              <a:rPr lang="it-IT" b="1" noProof="0" dirty="0" err="1">
                <a:solidFill>
                  <a:sysClr val="windowText" lastClr="000000"/>
                </a:solidFill>
                <a:latin typeface="Calibri Light"/>
              </a:rPr>
              <a:t>title</a:t>
            </a:r>
            <a:r>
              <a:rPr lang="it-IT" b="1" noProof="0" dirty="0">
                <a:solidFill>
                  <a:sysClr val="windowText" lastClr="000000"/>
                </a:solidFill>
                <a:latin typeface="Calibri Light"/>
              </a:rPr>
              <a:t> of the slide&gt;</a:t>
            </a:r>
            <a:endParaRPr kumimoji="0" lang="en-GB" sz="2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 Light"/>
              <a:ea typeface="+mj-ea"/>
              <a:cs typeface="Calibri Light" panose="020F0302020204030204" pitchFamily="34" charset="0"/>
            </a:endParaRPr>
          </a:p>
        </p:txBody>
      </p:sp>
      <p:pic>
        <p:nvPicPr>
          <p:cNvPr id="5" name="Immagine 8">
            <a:extLst>
              <a:ext uri="{FF2B5EF4-FFF2-40B4-BE49-F238E27FC236}">
                <a16:creationId xmlns:a16="http://schemas.microsoft.com/office/drawing/2014/main" id="{341DD170-3625-4376-839E-699C78A5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420" y="169641"/>
            <a:ext cx="1874578" cy="589490"/>
          </a:xfrm>
          <a:prstGeom prst="rect">
            <a:avLst/>
          </a:prstGeom>
        </p:spPr>
      </p:pic>
      <p:graphicFrame>
        <p:nvGraphicFramePr>
          <p:cNvPr id="7" name="Tabella 14">
            <a:extLst>
              <a:ext uri="{FF2B5EF4-FFF2-40B4-BE49-F238E27FC236}">
                <a16:creationId xmlns:a16="http://schemas.microsoft.com/office/drawing/2014/main" id="{3123D0E3-2266-4423-9A70-C4BDE4349A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624289"/>
              </p:ext>
            </p:extLst>
          </p:nvPr>
        </p:nvGraphicFramePr>
        <p:xfrm>
          <a:off x="205100" y="6244968"/>
          <a:ext cx="11357360" cy="452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5617">
                  <a:extLst>
                    <a:ext uri="{9D8B030D-6E8A-4147-A177-3AD203B41FA5}">
                      <a16:colId xmlns:a16="http://schemas.microsoft.com/office/drawing/2014/main" val="3393896639"/>
                    </a:ext>
                  </a:extLst>
                </a:gridCol>
                <a:gridCol w="4701743">
                  <a:extLst>
                    <a:ext uri="{9D8B030D-6E8A-4147-A177-3AD203B41FA5}">
                      <a16:colId xmlns:a16="http://schemas.microsoft.com/office/drawing/2014/main" val="488590038"/>
                    </a:ext>
                  </a:extLst>
                </a:gridCol>
              </a:tblGrid>
              <a:tr h="452120">
                <a:tc>
                  <a:txBody>
                    <a:bodyPr/>
                    <a:lstStyle/>
                    <a:p>
                      <a:pPr marR="7175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: Advancing EU-</a:t>
                      </a:r>
                      <a:r>
                        <a:rPr lang="en-GB" sz="1400" dirty="0" err="1">
                          <a:effectLst/>
                          <a:latin typeface="+mj-lt"/>
                        </a:rPr>
                        <a:t>Türkiye</a:t>
                      </a:r>
                      <a:r>
                        <a:rPr lang="en-GB" sz="1400" dirty="0">
                          <a:effectLst/>
                          <a:latin typeface="+mj-lt"/>
                        </a:rPr>
                        <a:t> high-level dialogue on climate action including technical exchanges and trainings on EU ETS  - </a:t>
                      </a:r>
                      <a:r>
                        <a:rPr lang="en-GB" sz="1400" i="1" dirty="0">
                          <a:effectLst/>
                          <a:latin typeface="+mj-lt"/>
                        </a:rPr>
                        <a:t>An “</a:t>
                      </a:r>
                      <a:r>
                        <a:rPr lang="en-GB" sz="1400" i="1" baseline="0" dirty="0">
                          <a:effectLst/>
                          <a:latin typeface="+mj-lt"/>
                        </a:rPr>
                        <a:t>EU Climate Dialogues (EUCD)” Project</a:t>
                      </a:r>
                      <a:endParaRPr lang="it-IT" sz="1400" b="1" i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</a:rPr>
                        <a:t> </a:t>
                      </a:r>
                      <a:endParaRPr lang="it-IT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38798"/>
                  </a:ext>
                </a:extLst>
              </a:tr>
            </a:tbl>
          </a:graphicData>
        </a:graphic>
      </p:graphicFrame>
      <p:pic>
        <p:nvPicPr>
          <p:cNvPr id="8" name="Immagine 16" descr="ISPRA - Istituto Superiore per la Protezione e la Ricerca Ambientale">
            <a:extLst>
              <a:ext uri="{FF2B5EF4-FFF2-40B4-BE49-F238E27FC236}">
                <a16:creationId xmlns:a16="http://schemas.microsoft.com/office/drawing/2014/main" id="{6D406F41-94AB-40B7-85EB-49EE975BC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903" y="6179388"/>
            <a:ext cx="1099861" cy="50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4" descr="GHGMI_logo_color_800x157">
            <a:extLst>
              <a:ext uri="{FF2B5EF4-FFF2-40B4-BE49-F238E27FC236}">
                <a16:creationId xmlns:a16="http://schemas.microsoft.com/office/drawing/2014/main" id="{DC820A50-3194-471B-BBD9-DD4E96C94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88" y="6267799"/>
            <a:ext cx="1871588" cy="36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39" descr="ekodenge18-logo-01">
            <a:extLst>
              <a:ext uri="{FF2B5EF4-FFF2-40B4-BE49-F238E27FC236}">
                <a16:creationId xmlns:a16="http://schemas.microsoft.com/office/drawing/2014/main" id="{F6B900D6-1247-407A-AC9E-618B8557F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2690" y="6283005"/>
            <a:ext cx="1409769" cy="4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03B96EA-1D4F-B214-215D-9EFD0AC153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00" y="119899"/>
            <a:ext cx="2560320" cy="6889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B689D88F-393D-1DCB-38C0-CAE8BA507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50" y="783535"/>
            <a:ext cx="10515600" cy="723240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MRV reporting </a:t>
            </a:r>
            <a:r>
              <a:rPr lang="it-IT" dirty="0" err="1">
                <a:solidFill>
                  <a:schemeClr val="accent6">
                    <a:lumMod val="75000"/>
                  </a:schemeClr>
                </a:solidFill>
              </a:rPr>
              <a:t>cycle</a:t>
            </a:r>
            <a:r>
              <a:rPr lang="it-IT" dirty="0">
                <a:solidFill>
                  <a:schemeClr val="accent6">
                    <a:lumMod val="75000"/>
                  </a:schemeClr>
                </a:solidFill>
              </a:rPr>
              <a:t> in the EU ETS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B401649-E5C5-34FE-1691-B516077814B5}"/>
              </a:ext>
            </a:extLst>
          </p:cNvPr>
          <p:cNvSpPr txBox="1"/>
          <p:nvPr/>
        </p:nvSpPr>
        <p:spPr>
          <a:xfrm>
            <a:off x="872836" y="1551707"/>
            <a:ext cx="9809019" cy="4670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The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annual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procedure for monitoring, reporting and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verifying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(MRV),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together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with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all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the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associated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processes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is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known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as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the </a:t>
            </a:r>
            <a:r>
              <a:rPr lang="it-IT" sz="2000" b="1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ETS compliance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cycle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Industrial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installations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and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aircraft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operators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(+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maritime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operators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since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1</a:t>
            </a:r>
            <a:r>
              <a:rPr lang="it-IT" sz="2000" b="0" i="0" baseline="3000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st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January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2024)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covered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by the EU ETS are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required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to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have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an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approved</a:t>
            </a:r>
            <a:r>
              <a:rPr lang="it-IT" sz="2000" b="1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monitoring plan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for monitoring and reporting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annual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emissions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This</a:t>
            </a:r>
            <a:r>
              <a:rPr lang="it-IT" sz="2000" b="1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plan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is</a:t>
            </a:r>
            <a:r>
              <a:rPr lang="it-IT" sz="2000" b="1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also</a:t>
            </a:r>
            <a:r>
              <a:rPr lang="it-IT" sz="2000" b="1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part of the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permit</a:t>
            </a:r>
            <a:r>
              <a:rPr lang="it-IT" sz="2000" b="1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to operate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required</a:t>
            </a:r>
            <a:r>
              <a:rPr lang="it-IT" sz="2000" b="1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for industrial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installations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Every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year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operators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must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submit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an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emissions</a:t>
            </a:r>
            <a:r>
              <a:rPr lang="it-IT" sz="2000" b="1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report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. The data for a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given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year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must be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verified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by an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accredited</a:t>
            </a:r>
            <a:r>
              <a:rPr lang="it-IT" sz="2000" b="1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verifier</a:t>
            </a:r>
            <a:r>
              <a:rPr lang="it-IT" sz="2000" b="1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by 31 March of the following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year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. Once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verified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operators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must </a:t>
            </a:r>
            <a:r>
              <a:rPr lang="it-IT" sz="2000" b="1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surrender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the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equivalent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number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of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allowances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by 30 April of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that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year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The rules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related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to the compliance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cycle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are set out in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two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regulations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marL="800100" lvl="1" indent="-342900">
              <a:spcAft>
                <a:spcPts val="300"/>
              </a:spcAft>
              <a:buFont typeface="Wingdings" pitchFamily="2" charset="2"/>
              <a:buChar char="ü"/>
            </a:pP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Monitoring and Reporting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Regulation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(MRR)</a:t>
            </a:r>
          </a:p>
          <a:p>
            <a:pPr marL="800100" lvl="1" indent="-342900">
              <a:spcAft>
                <a:spcPts val="300"/>
              </a:spcAft>
              <a:buFont typeface="Wingdings" pitchFamily="2" charset="2"/>
              <a:buChar char="ü"/>
            </a:pP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Accreditation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and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Verification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000" b="0" i="0" dirty="0" err="1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Regulation</a:t>
            </a:r>
            <a:r>
              <a:rPr lang="it-IT" sz="2000" b="0" i="0" dirty="0">
                <a:solidFill>
                  <a:srgbClr val="404040"/>
                </a:solidFill>
                <a:effectLst/>
                <a:latin typeface="arial" panose="020B0604020202020204" pitchFamily="34" charset="0"/>
              </a:rPr>
              <a:t> (AVR)</a:t>
            </a:r>
          </a:p>
        </p:txBody>
      </p:sp>
    </p:spTree>
    <p:extLst>
      <p:ext uri="{BB962C8B-B14F-4D97-AF65-F5344CB8AC3E}">
        <p14:creationId xmlns:p14="http://schemas.microsoft.com/office/powerpoint/2010/main" val="27516093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6618</TotalTime>
  <Words>5670</Words>
  <Application>Microsoft Macintosh PowerPoint</Application>
  <PresentationFormat>Widescreen</PresentationFormat>
  <Paragraphs>418</Paragraphs>
  <Slides>41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51" baseType="lpstr">
      <vt:lpstr>Arial</vt:lpstr>
      <vt:lpstr>Arial</vt:lpstr>
      <vt:lpstr>Calibri</vt:lpstr>
      <vt:lpstr>Calibri Light</vt:lpstr>
      <vt:lpstr>ECSquareSansPro</vt:lpstr>
      <vt:lpstr>Helvetica Neue</vt:lpstr>
      <vt:lpstr>HelveticaNeue</vt:lpstr>
      <vt:lpstr>Symbol</vt:lpstr>
      <vt:lpstr>Wingdings</vt:lpstr>
      <vt:lpstr>Tema di Office</vt:lpstr>
      <vt:lpstr>Presentazione standard di PowerPoint</vt:lpstr>
      <vt:lpstr>Outline</vt:lpstr>
      <vt:lpstr>MRV stands for…</vt:lpstr>
      <vt:lpstr>What is an MRV system?</vt:lpstr>
      <vt:lpstr>What are the features of a robust MRV system?</vt:lpstr>
      <vt:lpstr>MRV in Emission Trading Systems</vt:lpstr>
      <vt:lpstr>Elements of a MRV infrastructure</vt:lpstr>
      <vt:lpstr>MRV approaches by ETS</vt:lpstr>
      <vt:lpstr>MRV reporting cycle in the EU ETS</vt:lpstr>
      <vt:lpstr>MRV compliance cycle in the EU ETS</vt:lpstr>
      <vt:lpstr>The four phases of the EU ETS 2005-2030</vt:lpstr>
      <vt:lpstr>Presentazione standard di PowerPoint</vt:lpstr>
      <vt:lpstr>Extension of the EU ETS to new sectors in Phase IV</vt:lpstr>
      <vt:lpstr>Monitoring emissions</vt:lpstr>
      <vt:lpstr>Content of a monitoring plan</vt:lpstr>
      <vt:lpstr>Monitoring in an ETS Calculation vs. Measurement</vt:lpstr>
      <vt:lpstr>Monitoring in an ETS – Calculation approach</vt:lpstr>
      <vt:lpstr>Monitoring emissions in the EU ETS</vt:lpstr>
      <vt:lpstr>Use of default values for calculation factors</vt:lpstr>
      <vt:lpstr>Reporting emissions</vt:lpstr>
      <vt:lpstr>Designing an efficient reporting process</vt:lpstr>
      <vt:lpstr>Reporting emissions in the EU ETS</vt:lpstr>
      <vt:lpstr>Verifying emission reports</vt:lpstr>
      <vt:lpstr>Criteria to choose among verification schemes</vt:lpstr>
      <vt:lpstr>Verification process</vt:lpstr>
      <vt:lpstr>Verifying emission reports in the EU ETS</vt:lpstr>
      <vt:lpstr>Accreditation of verifiers</vt:lpstr>
      <vt:lpstr>Carbon Border Adjustment Mechanism (CBAM)</vt:lpstr>
      <vt:lpstr>How will the CBAM work?</vt:lpstr>
      <vt:lpstr>Covered goods</vt:lpstr>
      <vt:lpstr>What are embedded emissions?</vt:lpstr>
      <vt:lpstr>Scopes in product footprints vs. CBAM</vt:lpstr>
      <vt:lpstr>Governance of CBAM</vt:lpstr>
      <vt:lpstr>CBAM declaration</vt:lpstr>
      <vt:lpstr>CBAM reporting regulation (1)</vt:lpstr>
      <vt:lpstr>CBAM reporting regulation (2)</vt:lpstr>
      <vt:lpstr>Calculation of emissions</vt:lpstr>
      <vt:lpstr>Default values for the transitional period</vt:lpstr>
      <vt:lpstr>Verification of embedded emissions</vt:lpstr>
      <vt:lpstr>What are the immediate tasks for companies?</vt:lpstr>
      <vt:lpstr>Thanks for your attention!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Kick-off</dc:title>
  <dc:creator>Andrea Porta</dc:creator>
  <cp:lastModifiedBy>Alessandra Barreca</cp:lastModifiedBy>
  <cp:revision>80</cp:revision>
  <dcterms:created xsi:type="dcterms:W3CDTF">2023-02-21T16:03:20Z</dcterms:created>
  <dcterms:modified xsi:type="dcterms:W3CDTF">2024-02-25T20:09:41Z</dcterms:modified>
</cp:coreProperties>
</file>