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5051" r:id="rId2"/>
  </p:sldMasterIdLst>
  <p:notesMasterIdLst>
    <p:notesMasterId r:id="rId69"/>
  </p:notesMasterIdLst>
  <p:handoutMasterIdLst>
    <p:handoutMasterId r:id="rId70"/>
  </p:handoutMasterIdLst>
  <p:sldIdLst>
    <p:sldId id="1395" r:id="rId3"/>
    <p:sldId id="731" r:id="rId4"/>
    <p:sldId id="722" r:id="rId5"/>
    <p:sldId id="723" r:id="rId6"/>
    <p:sldId id="724" r:id="rId7"/>
    <p:sldId id="725" r:id="rId8"/>
    <p:sldId id="726" r:id="rId9"/>
    <p:sldId id="727" r:id="rId10"/>
    <p:sldId id="684" r:id="rId11"/>
    <p:sldId id="688" r:id="rId12"/>
    <p:sldId id="715" r:id="rId13"/>
    <p:sldId id="719" r:id="rId14"/>
    <p:sldId id="720" r:id="rId15"/>
    <p:sldId id="721" r:id="rId16"/>
    <p:sldId id="716" r:id="rId17"/>
    <p:sldId id="728" r:id="rId18"/>
    <p:sldId id="1440" r:id="rId19"/>
    <p:sldId id="1454" r:id="rId20"/>
    <p:sldId id="1444" r:id="rId21"/>
    <p:sldId id="1450" r:id="rId22"/>
    <p:sldId id="1452" r:id="rId23"/>
    <p:sldId id="1453" r:id="rId24"/>
    <p:sldId id="695" r:id="rId25"/>
    <p:sldId id="712" r:id="rId26"/>
    <p:sldId id="713" r:id="rId27"/>
    <p:sldId id="714" r:id="rId28"/>
    <p:sldId id="273" r:id="rId29"/>
    <p:sldId id="729" r:id="rId30"/>
    <p:sldId id="275" r:id="rId31"/>
    <p:sldId id="276" r:id="rId32"/>
    <p:sldId id="277" r:id="rId33"/>
    <p:sldId id="278" r:id="rId34"/>
    <p:sldId id="279" r:id="rId35"/>
    <p:sldId id="730" r:id="rId36"/>
    <p:sldId id="1438" r:id="rId37"/>
    <p:sldId id="1439" r:id="rId38"/>
    <p:sldId id="1401" r:id="rId39"/>
    <p:sldId id="1402" r:id="rId40"/>
    <p:sldId id="1406" r:id="rId41"/>
    <p:sldId id="1425" r:id="rId42"/>
    <p:sldId id="1398" r:id="rId43"/>
    <p:sldId id="1399" r:id="rId44"/>
    <p:sldId id="1426" r:id="rId45"/>
    <p:sldId id="1400" r:id="rId46"/>
    <p:sldId id="1410" r:id="rId47"/>
    <p:sldId id="1408" r:id="rId48"/>
    <p:sldId id="1411" r:id="rId49"/>
    <p:sldId id="1424" r:id="rId50"/>
    <p:sldId id="1427" r:id="rId51"/>
    <p:sldId id="1428" r:id="rId52"/>
    <p:sldId id="1429" r:id="rId53"/>
    <p:sldId id="1430" r:id="rId54"/>
    <p:sldId id="1436" r:id="rId55"/>
    <p:sldId id="1431" r:id="rId56"/>
    <p:sldId id="1433" r:id="rId57"/>
    <p:sldId id="1432" r:id="rId58"/>
    <p:sldId id="1434" r:id="rId59"/>
    <p:sldId id="1412" r:id="rId60"/>
    <p:sldId id="1407" r:id="rId61"/>
    <p:sldId id="1416" r:id="rId62"/>
    <p:sldId id="1415" r:id="rId63"/>
    <p:sldId id="1417" r:id="rId64"/>
    <p:sldId id="1414" r:id="rId65"/>
    <p:sldId id="1418" r:id="rId66"/>
    <p:sldId id="1419" r:id="rId67"/>
    <p:sldId id="1423" r:id="rId68"/>
  </p:sldIdLst>
  <p:sldSz cx="9144000" cy="6858000" type="screen4x3"/>
  <p:notesSz cx="6669088" cy="9867900"/>
  <p:defaultTextStyle>
    <a:defPPr>
      <a:defRPr lang="it-IT"/>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8">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9900"/>
    <a:srgbClr val="FF3700"/>
    <a:srgbClr val="FF5700"/>
    <a:srgbClr val="006600"/>
    <a:srgbClr val="FFF0CB"/>
    <a:srgbClr val="8D5C0A"/>
    <a:srgbClr val="CD8600"/>
    <a:srgbClr val="FFFFD9"/>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93D81CF-94F2-401A-BA57-92F5A7B2D0C5}" styleName="Stile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17292A2E-F333-43FB-9621-5CBBE7FDCDCB}" styleName="Stile chiaro 2 - Colore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969" autoAdjust="0"/>
    <p:restoredTop sz="88199" autoAdjust="0"/>
  </p:normalViewPr>
  <p:slideViewPr>
    <p:cSldViewPr>
      <p:cViewPr varScale="1">
        <p:scale>
          <a:sx n="97" d="100"/>
          <a:sy n="97" d="100"/>
        </p:scale>
        <p:origin x="1432" y="200"/>
      </p:cViewPr>
      <p:guideLst>
        <p:guide orient="horz" pos="2160"/>
        <p:guide pos="2880"/>
      </p:guideLst>
    </p:cSldViewPr>
  </p:slideViewPr>
  <p:outlineViewPr>
    <p:cViewPr>
      <p:scale>
        <a:sx n="33" d="100"/>
        <a:sy n="33" d="100"/>
      </p:scale>
      <p:origin x="0" y="5970"/>
    </p:cViewPr>
  </p:outlineViewPr>
  <p:notesTextViewPr>
    <p:cViewPr>
      <p:scale>
        <a:sx n="100" d="100"/>
        <a:sy n="100" d="100"/>
      </p:scale>
      <p:origin x="0" y="0"/>
    </p:cViewPr>
  </p:notesTextViewPr>
  <p:notesViewPr>
    <p:cSldViewPr>
      <p:cViewPr varScale="1">
        <p:scale>
          <a:sx n="50" d="100"/>
          <a:sy n="50" d="100"/>
        </p:scale>
        <p:origin x="-1944" y="-90"/>
      </p:cViewPr>
      <p:guideLst>
        <p:guide orient="horz" pos="3108"/>
        <p:guide pos="210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7A8BA9-5807-4206-A4B9-C7CB39B6101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98CE5CE-289E-4E54-9BE3-75A3471AB52A}">
      <dgm:prSet/>
      <dgm:spPr>
        <a:solidFill>
          <a:srgbClr val="CE843C"/>
        </a:solidFill>
      </dgm:spPr>
      <dgm:t>
        <a:bodyPr/>
        <a:lstStyle/>
        <a:p>
          <a:pPr algn="ctr"/>
          <a:r>
            <a:rPr lang="it-IT" b="0" i="0" dirty="0">
              <a:latin typeface="Book Antiqua" panose="02040602050305030304" pitchFamily="18" charset="0"/>
            </a:rPr>
            <a:t>Milestones</a:t>
          </a:r>
          <a:endParaRPr lang="en-US" dirty="0">
            <a:latin typeface="Book Antiqua" panose="02040602050305030304" pitchFamily="18" charset="0"/>
          </a:endParaRPr>
        </a:p>
      </dgm:t>
    </dgm:pt>
    <dgm:pt modelId="{044DEA34-D184-44E1-8FEA-47A7CFF41C8F}" type="parTrans" cxnId="{31E34AA5-5E11-4D93-8E06-C4DAF6854535}">
      <dgm:prSet/>
      <dgm:spPr/>
      <dgm:t>
        <a:bodyPr/>
        <a:lstStyle/>
        <a:p>
          <a:endParaRPr lang="en-US">
            <a:latin typeface="Book Antiqua" panose="02040602050305030304" pitchFamily="18" charset="0"/>
          </a:endParaRPr>
        </a:p>
      </dgm:t>
    </dgm:pt>
    <dgm:pt modelId="{AF06C8C6-D099-43DE-92C4-9CE107E6717F}" type="sibTrans" cxnId="{31E34AA5-5E11-4D93-8E06-C4DAF6854535}">
      <dgm:prSet/>
      <dgm:spPr/>
      <dgm:t>
        <a:bodyPr/>
        <a:lstStyle/>
        <a:p>
          <a:endParaRPr lang="en-US">
            <a:latin typeface="Book Antiqua" panose="02040602050305030304" pitchFamily="18" charset="0"/>
          </a:endParaRPr>
        </a:p>
      </dgm:t>
    </dgm:pt>
    <dgm:pt modelId="{8E751EF2-97B8-473F-A003-4F0C218A71E5}">
      <dgm:prSet/>
      <dgm:spPr/>
      <dgm:t>
        <a:bodyPr/>
        <a:lstStyle/>
        <a:p>
          <a:r>
            <a:rPr lang="it-IT" b="0" i="0" dirty="0" err="1">
              <a:latin typeface="Book Antiqua" panose="02040602050305030304" pitchFamily="18" charset="0"/>
            </a:rPr>
            <a:t>Bilateral</a:t>
          </a:r>
          <a:r>
            <a:rPr lang="it-IT" b="0" i="0" dirty="0">
              <a:latin typeface="Book Antiqua" panose="02040602050305030304" pitchFamily="18" charset="0"/>
            </a:rPr>
            <a:t> agreement </a:t>
          </a:r>
          <a:r>
            <a:rPr lang="it-IT" b="0" i="0" dirty="0" err="1">
              <a:latin typeface="Book Antiqua" panose="02040602050305030304" pitchFamily="18" charset="0"/>
            </a:rPr>
            <a:t>signed</a:t>
          </a:r>
          <a:endParaRPr lang="en-US" dirty="0">
            <a:latin typeface="Book Antiqua" panose="02040602050305030304" pitchFamily="18" charset="0"/>
          </a:endParaRPr>
        </a:p>
      </dgm:t>
    </dgm:pt>
    <dgm:pt modelId="{8CBBB787-2AB0-43FF-ABD8-AAFC608B9737}" type="parTrans" cxnId="{368CF398-490A-4D29-B8A9-2A2960FED941}">
      <dgm:prSet/>
      <dgm:spPr/>
      <dgm:t>
        <a:bodyPr/>
        <a:lstStyle/>
        <a:p>
          <a:endParaRPr lang="en-US">
            <a:latin typeface="Book Antiqua" panose="02040602050305030304" pitchFamily="18" charset="0"/>
          </a:endParaRPr>
        </a:p>
      </dgm:t>
    </dgm:pt>
    <dgm:pt modelId="{B559E439-5878-4158-B81F-C73AE390A451}" type="sibTrans" cxnId="{368CF398-490A-4D29-B8A9-2A2960FED941}">
      <dgm:prSet/>
      <dgm:spPr/>
      <dgm:t>
        <a:bodyPr/>
        <a:lstStyle/>
        <a:p>
          <a:endParaRPr lang="en-US">
            <a:latin typeface="Book Antiqua" panose="02040602050305030304" pitchFamily="18" charset="0"/>
          </a:endParaRPr>
        </a:p>
      </dgm:t>
    </dgm:pt>
    <dgm:pt modelId="{4EEF06EF-1D5A-47DD-B981-F6E4EC732339}">
      <dgm:prSet/>
      <dgm:spPr/>
      <dgm:t>
        <a:bodyPr/>
        <a:lstStyle/>
        <a:p>
          <a:r>
            <a:rPr lang="it-IT" b="0" i="0" dirty="0">
              <a:latin typeface="Book Antiqua" panose="02040602050305030304" pitchFamily="18" charset="0"/>
            </a:rPr>
            <a:t>Adoption of roadmap for </a:t>
          </a:r>
          <a:r>
            <a:rPr lang="it-IT" b="0" i="0" dirty="0" err="1">
              <a:latin typeface="Book Antiqua" panose="02040602050305030304" pitchFamily="18" charset="0"/>
            </a:rPr>
            <a:t>implementing</a:t>
          </a:r>
          <a:r>
            <a:rPr lang="it-IT" b="0" i="0" dirty="0">
              <a:latin typeface="Book Antiqua" panose="02040602050305030304" pitchFamily="18" charset="0"/>
            </a:rPr>
            <a:t> the </a:t>
          </a:r>
          <a:r>
            <a:rPr lang="it-IT" b="0" i="0" dirty="0" err="1">
              <a:latin typeface="Book Antiqua" panose="02040602050305030304" pitchFamily="18" charset="0"/>
            </a:rPr>
            <a:t>bilateral</a:t>
          </a:r>
          <a:r>
            <a:rPr lang="it-IT" b="0" i="0" dirty="0">
              <a:latin typeface="Book Antiqua" panose="02040602050305030304" pitchFamily="18" charset="0"/>
            </a:rPr>
            <a:t> agreement</a:t>
          </a:r>
          <a:endParaRPr lang="en-US" dirty="0">
            <a:latin typeface="Book Antiqua" panose="02040602050305030304" pitchFamily="18" charset="0"/>
          </a:endParaRPr>
        </a:p>
      </dgm:t>
    </dgm:pt>
    <dgm:pt modelId="{4A91C6D3-85C1-4742-8F66-315EE8CF8A41}" type="parTrans" cxnId="{C38E22F2-3F16-40F8-8CC3-D370706C7527}">
      <dgm:prSet/>
      <dgm:spPr/>
      <dgm:t>
        <a:bodyPr/>
        <a:lstStyle/>
        <a:p>
          <a:endParaRPr lang="en-US">
            <a:latin typeface="Book Antiqua" panose="02040602050305030304" pitchFamily="18" charset="0"/>
          </a:endParaRPr>
        </a:p>
      </dgm:t>
    </dgm:pt>
    <dgm:pt modelId="{E8ED3F7E-CF1F-4D4C-8FF4-B85A3C3582E0}" type="sibTrans" cxnId="{C38E22F2-3F16-40F8-8CC3-D370706C7527}">
      <dgm:prSet/>
      <dgm:spPr/>
      <dgm:t>
        <a:bodyPr/>
        <a:lstStyle/>
        <a:p>
          <a:endParaRPr lang="en-US">
            <a:latin typeface="Book Antiqua" panose="02040602050305030304" pitchFamily="18" charset="0"/>
          </a:endParaRPr>
        </a:p>
      </dgm:t>
    </dgm:pt>
    <dgm:pt modelId="{4A16E649-B73D-4E57-A0FC-8D00FCAD9F75}">
      <dgm:prSet/>
      <dgm:spPr/>
      <dgm:t>
        <a:bodyPr/>
        <a:lstStyle/>
        <a:p>
          <a:r>
            <a:rPr lang="it-IT" b="0" i="0" dirty="0">
              <a:latin typeface="Book Antiqua" panose="02040602050305030304" pitchFamily="18" charset="0"/>
            </a:rPr>
            <a:t>Technical committee</a:t>
          </a:r>
          <a:endParaRPr lang="en-US" dirty="0">
            <a:latin typeface="Book Antiqua" panose="02040602050305030304" pitchFamily="18" charset="0"/>
          </a:endParaRPr>
        </a:p>
      </dgm:t>
    </dgm:pt>
    <dgm:pt modelId="{589E1BC0-FAAF-49DD-9C10-DC5A0DD82CF7}" type="parTrans" cxnId="{13FB7A6F-BF79-47CB-AC18-86674B96EBD5}">
      <dgm:prSet/>
      <dgm:spPr/>
      <dgm:t>
        <a:bodyPr/>
        <a:lstStyle/>
        <a:p>
          <a:endParaRPr lang="en-US">
            <a:latin typeface="Book Antiqua" panose="02040602050305030304" pitchFamily="18" charset="0"/>
          </a:endParaRPr>
        </a:p>
      </dgm:t>
    </dgm:pt>
    <dgm:pt modelId="{8949E18B-C172-4D96-8C1B-CC79183261A8}" type="sibTrans" cxnId="{13FB7A6F-BF79-47CB-AC18-86674B96EBD5}">
      <dgm:prSet/>
      <dgm:spPr/>
      <dgm:t>
        <a:bodyPr/>
        <a:lstStyle/>
        <a:p>
          <a:endParaRPr lang="en-US">
            <a:latin typeface="Book Antiqua" panose="02040602050305030304" pitchFamily="18" charset="0"/>
          </a:endParaRPr>
        </a:p>
      </dgm:t>
    </dgm:pt>
    <dgm:pt modelId="{99C32AFB-4520-E247-8215-63963328391B}">
      <dgm:prSet/>
      <dgm:spPr/>
      <dgm:t>
        <a:bodyPr/>
        <a:lstStyle/>
        <a:p>
          <a:r>
            <a:rPr lang="it-IT" b="0" i="0" u="none" dirty="0" err="1"/>
            <a:t>ITMOs</a:t>
          </a:r>
          <a:r>
            <a:rPr lang="it-IT" b="0" i="0" u="none" dirty="0"/>
            <a:t>’ </a:t>
          </a:r>
          <a:r>
            <a:rPr lang="it-IT" b="0" i="0" u="none" dirty="0" err="1"/>
            <a:t>Authorization</a:t>
          </a:r>
          <a:r>
            <a:rPr lang="it-IT" b="0" i="0" u="none" dirty="0"/>
            <a:t> </a:t>
          </a:r>
          <a:endParaRPr lang="it-IT" dirty="0"/>
        </a:p>
      </dgm:t>
    </dgm:pt>
    <dgm:pt modelId="{4A2E2A35-22B5-6C4D-8586-52B8C52BF2A4}" type="parTrans" cxnId="{F7C76CBA-783E-ED44-8284-20273E15ADF1}">
      <dgm:prSet/>
      <dgm:spPr/>
    </dgm:pt>
    <dgm:pt modelId="{4420E043-F977-EC44-A3D3-75817A908F9D}" type="sibTrans" cxnId="{F7C76CBA-783E-ED44-8284-20273E15ADF1}">
      <dgm:prSet/>
      <dgm:spPr/>
    </dgm:pt>
    <dgm:pt modelId="{E102C108-A1E0-0C4A-ABD9-C146DB1E4AB9}" type="pres">
      <dgm:prSet presAssocID="{A47A8BA9-5807-4206-A4B9-C7CB39B61010}" presName="linear" presStyleCnt="0">
        <dgm:presLayoutVars>
          <dgm:animLvl val="lvl"/>
          <dgm:resizeHandles val="exact"/>
        </dgm:presLayoutVars>
      </dgm:prSet>
      <dgm:spPr/>
    </dgm:pt>
    <dgm:pt modelId="{B657FC1E-95EB-5443-8599-BA5966D84BD4}" type="pres">
      <dgm:prSet presAssocID="{C98CE5CE-289E-4E54-9BE3-75A3471AB52A}" presName="parentText" presStyleLbl="node1" presStyleIdx="0" presStyleCnt="5">
        <dgm:presLayoutVars>
          <dgm:chMax val="0"/>
          <dgm:bulletEnabled val="1"/>
        </dgm:presLayoutVars>
      </dgm:prSet>
      <dgm:spPr/>
    </dgm:pt>
    <dgm:pt modelId="{AFB86BEC-B5CC-DD48-8AFB-9AE25DF0E63F}" type="pres">
      <dgm:prSet presAssocID="{AF06C8C6-D099-43DE-92C4-9CE107E6717F}" presName="spacer" presStyleCnt="0"/>
      <dgm:spPr/>
    </dgm:pt>
    <dgm:pt modelId="{6243EF4D-9502-774D-94D1-5825D244091B}" type="pres">
      <dgm:prSet presAssocID="{8E751EF2-97B8-473F-A003-4F0C218A71E5}" presName="parentText" presStyleLbl="node1" presStyleIdx="1" presStyleCnt="5">
        <dgm:presLayoutVars>
          <dgm:chMax val="0"/>
          <dgm:bulletEnabled val="1"/>
        </dgm:presLayoutVars>
      </dgm:prSet>
      <dgm:spPr/>
    </dgm:pt>
    <dgm:pt modelId="{5D7D76C2-18C5-A84E-B653-CC70120EE478}" type="pres">
      <dgm:prSet presAssocID="{B559E439-5878-4158-B81F-C73AE390A451}" presName="spacer" presStyleCnt="0"/>
      <dgm:spPr/>
    </dgm:pt>
    <dgm:pt modelId="{C34DA6D6-DE37-C54B-AE5E-5E0A955B797E}" type="pres">
      <dgm:prSet presAssocID="{4EEF06EF-1D5A-47DD-B981-F6E4EC732339}" presName="parentText" presStyleLbl="node1" presStyleIdx="2" presStyleCnt="5">
        <dgm:presLayoutVars>
          <dgm:chMax val="0"/>
          <dgm:bulletEnabled val="1"/>
        </dgm:presLayoutVars>
      </dgm:prSet>
      <dgm:spPr/>
    </dgm:pt>
    <dgm:pt modelId="{09956A47-1267-2A4D-BC92-4AF1320126BD}" type="pres">
      <dgm:prSet presAssocID="{E8ED3F7E-CF1F-4D4C-8FF4-B85A3C3582E0}" presName="spacer" presStyleCnt="0"/>
      <dgm:spPr/>
    </dgm:pt>
    <dgm:pt modelId="{EA94D158-A1F3-E642-8774-A5836C366016}" type="pres">
      <dgm:prSet presAssocID="{4A16E649-B73D-4E57-A0FC-8D00FCAD9F75}" presName="parentText" presStyleLbl="node1" presStyleIdx="3" presStyleCnt="5">
        <dgm:presLayoutVars>
          <dgm:chMax val="0"/>
          <dgm:bulletEnabled val="1"/>
        </dgm:presLayoutVars>
      </dgm:prSet>
      <dgm:spPr/>
    </dgm:pt>
    <dgm:pt modelId="{676B3A9C-9D67-0745-8136-B4B073D2CD4B}" type="pres">
      <dgm:prSet presAssocID="{8949E18B-C172-4D96-8C1B-CC79183261A8}" presName="spacer" presStyleCnt="0"/>
      <dgm:spPr/>
    </dgm:pt>
    <dgm:pt modelId="{D788920D-8BFD-3542-BD59-D02BEF1213C1}" type="pres">
      <dgm:prSet presAssocID="{99C32AFB-4520-E247-8215-63963328391B}" presName="parentText" presStyleLbl="node1" presStyleIdx="4" presStyleCnt="5">
        <dgm:presLayoutVars>
          <dgm:chMax val="0"/>
          <dgm:bulletEnabled val="1"/>
        </dgm:presLayoutVars>
      </dgm:prSet>
      <dgm:spPr/>
    </dgm:pt>
  </dgm:ptLst>
  <dgm:cxnLst>
    <dgm:cxn modelId="{84340614-4AEB-3F4F-8457-038FFFE9C868}" type="presOf" srcId="{99C32AFB-4520-E247-8215-63963328391B}" destId="{D788920D-8BFD-3542-BD59-D02BEF1213C1}" srcOrd="0" destOrd="0" presId="urn:microsoft.com/office/officeart/2005/8/layout/vList2"/>
    <dgm:cxn modelId="{C0CB6625-FB0B-8F44-A36C-B9535BB5869D}" type="presOf" srcId="{4EEF06EF-1D5A-47DD-B981-F6E4EC732339}" destId="{C34DA6D6-DE37-C54B-AE5E-5E0A955B797E}" srcOrd="0" destOrd="0" presId="urn:microsoft.com/office/officeart/2005/8/layout/vList2"/>
    <dgm:cxn modelId="{A2536A3A-B9F0-754E-8DCA-1D9D0A6602D3}" type="presOf" srcId="{A47A8BA9-5807-4206-A4B9-C7CB39B61010}" destId="{E102C108-A1E0-0C4A-ABD9-C146DB1E4AB9}" srcOrd="0" destOrd="0" presId="urn:microsoft.com/office/officeart/2005/8/layout/vList2"/>
    <dgm:cxn modelId="{FBB4CD5D-E2BC-8C4F-8E81-B5B4E080399F}" type="presOf" srcId="{8E751EF2-97B8-473F-A003-4F0C218A71E5}" destId="{6243EF4D-9502-774D-94D1-5825D244091B}" srcOrd="0" destOrd="0" presId="urn:microsoft.com/office/officeart/2005/8/layout/vList2"/>
    <dgm:cxn modelId="{13FB7A6F-BF79-47CB-AC18-86674B96EBD5}" srcId="{A47A8BA9-5807-4206-A4B9-C7CB39B61010}" destId="{4A16E649-B73D-4E57-A0FC-8D00FCAD9F75}" srcOrd="3" destOrd="0" parTransId="{589E1BC0-FAAF-49DD-9C10-DC5A0DD82CF7}" sibTransId="{8949E18B-C172-4D96-8C1B-CC79183261A8}"/>
    <dgm:cxn modelId="{368CF398-490A-4D29-B8A9-2A2960FED941}" srcId="{A47A8BA9-5807-4206-A4B9-C7CB39B61010}" destId="{8E751EF2-97B8-473F-A003-4F0C218A71E5}" srcOrd="1" destOrd="0" parTransId="{8CBBB787-2AB0-43FF-ABD8-AAFC608B9737}" sibTransId="{B559E439-5878-4158-B81F-C73AE390A451}"/>
    <dgm:cxn modelId="{31E34AA5-5E11-4D93-8E06-C4DAF6854535}" srcId="{A47A8BA9-5807-4206-A4B9-C7CB39B61010}" destId="{C98CE5CE-289E-4E54-9BE3-75A3471AB52A}" srcOrd="0" destOrd="0" parTransId="{044DEA34-D184-44E1-8FEA-47A7CFF41C8F}" sibTransId="{AF06C8C6-D099-43DE-92C4-9CE107E6717F}"/>
    <dgm:cxn modelId="{F7C76CBA-783E-ED44-8284-20273E15ADF1}" srcId="{A47A8BA9-5807-4206-A4B9-C7CB39B61010}" destId="{99C32AFB-4520-E247-8215-63963328391B}" srcOrd="4" destOrd="0" parTransId="{4A2E2A35-22B5-6C4D-8586-52B8C52BF2A4}" sibTransId="{4420E043-F977-EC44-A3D3-75817A908F9D}"/>
    <dgm:cxn modelId="{D0F35DD5-691F-8041-AF44-86FAAD01C394}" type="presOf" srcId="{C98CE5CE-289E-4E54-9BE3-75A3471AB52A}" destId="{B657FC1E-95EB-5443-8599-BA5966D84BD4}" srcOrd="0" destOrd="0" presId="urn:microsoft.com/office/officeart/2005/8/layout/vList2"/>
    <dgm:cxn modelId="{2A339BD7-62AF-4D48-A983-3F9584444E9A}" type="presOf" srcId="{4A16E649-B73D-4E57-A0FC-8D00FCAD9F75}" destId="{EA94D158-A1F3-E642-8774-A5836C366016}" srcOrd="0" destOrd="0" presId="urn:microsoft.com/office/officeart/2005/8/layout/vList2"/>
    <dgm:cxn modelId="{C38E22F2-3F16-40F8-8CC3-D370706C7527}" srcId="{A47A8BA9-5807-4206-A4B9-C7CB39B61010}" destId="{4EEF06EF-1D5A-47DD-B981-F6E4EC732339}" srcOrd="2" destOrd="0" parTransId="{4A91C6D3-85C1-4742-8F66-315EE8CF8A41}" sibTransId="{E8ED3F7E-CF1F-4D4C-8FF4-B85A3C3582E0}"/>
    <dgm:cxn modelId="{9070305A-9328-8C45-97EA-4A9E372F4B08}" type="presParOf" srcId="{E102C108-A1E0-0C4A-ABD9-C146DB1E4AB9}" destId="{B657FC1E-95EB-5443-8599-BA5966D84BD4}" srcOrd="0" destOrd="0" presId="urn:microsoft.com/office/officeart/2005/8/layout/vList2"/>
    <dgm:cxn modelId="{B810F0C9-63B1-4840-8959-8F955863BA74}" type="presParOf" srcId="{E102C108-A1E0-0C4A-ABD9-C146DB1E4AB9}" destId="{AFB86BEC-B5CC-DD48-8AFB-9AE25DF0E63F}" srcOrd="1" destOrd="0" presId="urn:microsoft.com/office/officeart/2005/8/layout/vList2"/>
    <dgm:cxn modelId="{BF44DA1D-FF72-F748-B067-B9EB2C784A5B}" type="presParOf" srcId="{E102C108-A1E0-0C4A-ABD9-C146DB1E4AB9}" destId="{6243EF4D-9502-774D-94D1-5825D244091B}" srcOrd="2" destOrd="0" presId="urn:microsoft.com/office/officeart/2005/8/layout/vList2"/>
    <dgm:cxn modelId="{D951C9A4-1583-F34F-A44F-318E23E38BB1}" type="presParOf" srcId="{E102C108-A1E0-0C4A-ABD9-C146DB1E4AB9}" destId="{5D7D76C2-18C5-A84E-B653-CC70120EE478}" srcOrd="3" destOrd="0" presId="urn:microsoft.com/office/officeart/2005/8/layout/vList2"/>
    <dgm:cxn modelId="{31683E28-3540-3D4B-B890-36BC55F26856}" type="presParOf" srcId="{E102C108-A1E0-0C4A-ABD9-C146DB1E4AB9}" destId="{C34DA6D6-DE37-C54B-AE5E-5E0A955B797E}" srcOrd="4" destOrd="0" presId="urn:microsoft.com/office/officeart/2005/8/layout/vList2"/>
    <dgm:cxn modelId="{1300CC89-4C6C-C943-AF26-1DEF9286F800}" type="presParOf" srcId="{E102C108-A1E0-0C4A-ABD9-C146DB1E4AB9}" destId="{09956A47-1267-2A4D-BC92-4AF1320126BD}" srcOrd="5" destOrd="0" presId="urn:microsoft.com/office/officeart/2005/8/layout/vList2"/>
    <dgm:cxn modelId="{F5436774-109A-E74B-8BB9-FC5246EB6017}" type="presParOf" srcId="{E102C108-A1E0-0C4A-ABD9-C146DB1E4AB9}" destId="{EA94D158-A1F3-E642-8774-A5836C366016}" srcOrd="6" destOrd="0" presId="urn:microsoft.com/office/officeart/2005/8/layout/vList2"/>
    <dgm:cxn modelId="{262B643E-B1C5-5F42-B3B9-2937C6BEB56F}" type="presParOf" srcId="{E102C108-A1E0-0C4A-ABD9-C146DB1E4AB9}" destId="{676B3A9C-9D67-0745-8136-B4B073D2CD4B}" srcOrd="7" destOrd="0" presId="urn:microsoft.com/office/officeart/2005/8/layout/vList2"/>
    <dgm:cxn modelId="{A9C49A1C-364B-3D4C-8101-F5D44B2524CE}" type="presParOf" srcId="{E102C108-A1E0-0C4A-ABD9-C146DB1E4AB9}" destId="{D788920D-8BFD-3542-BD59-D02BEF1213C1}"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57FC1E-95EB-5443-8599-BA5966D84BD4}">
      <dsp:nvSpPr>
        <dsp:cNvPr id="0" name=""/>
        <dsp:cNvSpPr/>
      </dsp:nvSpPr>
      <dsp:spPr>
        <a:xfrm>
          <a:off x="0" y="187548"/>
          <a:ext cx="8134350" cy="540540"/>
        </a:xfrm>
        <a:prstGeom prst="roundRect">
          <a:avLst/>
        </a:prstGeom>
        <a:solidFill>
          <a:srgbClr val="CE843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0" i="0" kern="1200" dirty="0">
              <a:latin typeface="Book Antiqua" panose="02040602050305030304" pitchFamily="18" charset="0"/>
            </a:rPr>
            <a:t>Milestones</a:t>
          </a:r>
          <a:endParaRPr lang="en-US" sz="2200" kern="1200" dirty="0">
            <a:latin typeface="Book Antiqua" panose="02040602050305030304" pitchFamily="18" charset="0"/>
          </a:endParaRPr>
        </a:p>
      </dsp:txBody>
      <dsp:txXfrm>
        <a:off x="26387" y="213935"/>
        <a:ext cx="8081576" cy="487766"/>
      </dsp:txXfrm>
    </dsp:sp>
    <dsp:sp modelId="{6243EF4D-9502-774D-94D1-5825D244091B}">
      <dsp:nvSpPr>
        <dsp:cNvPr id="0" name=""/>
        <dsp:cNvSpPr/>
      </dsp:nvSpPr>
      <dsp:spPr>
        <a:xfrm>
          <a:off x="0" y="791448"/>
          <a:ext cx="8134350" cy="5405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it-IT" sz="2200" b="0" i="0" kern="1200" dirty="0" err="1">
              <a:latin typeface="Book Antiqua" panose="02040602050305030304" pitchFamily="18" charset="0"/>
            </a:rPr>
            <a:t>Bilateral</a:t>
          </a:r>
          <a:r>
            <a:rPr lang="it-IT" sz="2200" b="0" i="0" kern="1200" dirty="0">
              <a:latin typeface="Book Antiqua" panose="02040602050305030304" pitchFamily="18" charset="0"/>
            </a:rPr>
            <a:t> agreement </a:t>
          </a:r>
          <a:r>
            <a:rPr lang="it-IT" sz="2200" b="0" i="0" kern="1200" dirty="0" err="1">
              <a:latin typeface="Book Antiqua" panose="02040602050305030304" pitchFamily="18" charset="0"/>
            </a:rPr>
            <a:t>signed</a:t>
          </a:r>
          <a:endParaRPr lang="en-US" sz="2200" kern="1200" dirty="0">
            <a:latin typeface="Book Antiqua" panose="02040602050305030304" pitchFamily="18" charset="0"/>
          </a:endParaRPr>
        </a:p>
      </dsp:txBody>
      <dsp:txXfrm>
        <a:off x="26387" y="817835"/>
        <a:ext cx="8081576" cy="487766"/>
      </dsp:txXfrm>
    </dsp:sp>
    <dsp:sp modelId="{C34DA6D6-DE37-C54B-AE5E-5E0A955B797E}">
      <dsp:nvSpPr>
        <dsp:cNvPr id="0" name=""/>
        <dsp:cNvSpPr/>
      </dsp:nvSpPr>
      <dsp:spPr>
        <a:xfrm>
          <a:off x="0" y="1395348"/>
          <a:ext cx="8134350" cy="5405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it-IT" sz="2200" b="0" i="0" kern="1200" dirty="0">
              <a:latin typeface="Book Antiqua" panose="02040602050305030304" pitchFamily="18" charset="0"/>
            </a:rPr>
            <a:t>Adoption of roadmap for </a:t>
          </a:r>
          <a:r>
            <a:rPr lang="it-IT" sz="2200" b="0" i="0" kern="1200" dirty="0" err="1">
              <a:latin typeface="Book Antiqua" panose="02040602050305030304" pitchFamily="18" charset="0"/>
            </a:rPr>
            <a:t>implementing</a:t>
          </a:r>
          <a:r>
            <a:rPr lang="it-IT" sz="2200" b="0" i="0" kern="1200" dirty="0">
              <a:latin typeface="Book Antiqua" panose="02040602050305030304" pitchFamily="18" charset="0"/>
            </a:rPr>
            <a:t> the </a:t>
          </a:r>
          <a:r>
            <a:rPr lang="it-IT" sz="2200" b="0" i="0" kern="1200" dirty="0" err="1">
              <a:latin typeface="Book Antiqua" panose="02040602050305030304" pitchFamily="18" charset="0"/>
            </a:rPr>
            <a:t>bilateral</a:t>
          </a:r>
          <a:r>
            <a:rPr lang="it-IT" sz="2200" b="0" i="0" kern="1200" dirty="0">
              <a:latin typeface="Book Antiqua" panose="02040602050305030304" pitchFamily="18" charset="0"/>
            </a:rPr>
            <a:t> agreement</a:t>
          </a:r>
          <a:endParaRPr lang="en-US" sz="2200" kern="1200" dirty="0">
            <a:latin typeface="Book Antiqua" panose="02040602050305030304" pitchFamily="18" charset="0"/>
          </a:endParaRPr>
        </a:p>
      </dsp:txBody>
      <dsp:txXfrm>
        <a:off x="26387" y="1421735"/>
        <a:ext cx="8081576" cy="487766"/>
      </dsp:txXfrm>
    </dsp:sp>
    <dsp:sp modelId="{EA94D158-A1F3-E642-8774-A5836C366016}">
      <dsp:nvSpPr>
        <dsp:cNvPr id="0" name=""/>
        <dsp:cNvSpPr/>
      </dsp:nvSpPr>
      <dsp:spPr>
        <a:xfrm>
          <a:off x="0" y="1999249"/>
          <a:ext cx="8134350" cy="5405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it-IT" sz="2200" b="0" i="0" kern="1200" dirty="0">
              <a:latin typeface="Book Antiqua" panose="02040602050305030304" pitchFamily="18" charset="0"/>
            </a:rPr>
            <a:t>Technical committee</a:t>
          </a:r>
          <a:endParaRPr lang="en-US" sz="2200" kern="1200" dirty="0">
            <a:latin typeface="Book Antiqua" panose="02040602050305030304" pitchFamily="18" charset="0"/>
          </a:endParaRPr>
        </a:p>
      </dsp:txBody>
      <dsp:txXfrm>
        <a:off x="26387" y="2025636"/>
        <a:ext cx="8081576" cy="487766"/>
      </dsp:txXfrm>
    </dsp:sp>
    <dsp:sp modelId="{D788920D-8BFD-3542-BD59-D02BEF1213C1}">
      <dsp:nvSpPr>
        <dsp:cNvPr id="0" name=""/>
        <dsp:cNvSpPr/>
      </dsp:nvSpPr>
      <dsp:spPr>
        <a:xfrm>
          <a:off x="0" y="2603149"/>
          <a:ext cx="8134350" cy="5405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it-IT" sz="2200" b="0" i="0" u="none" kern="1200" dirty="0" err="1"/>
            <a:t>ITMOs</a:t>
          </a:r>
          <a:r>
            <a:rPr lang="it-IT" sz="2200" b="0" i="0" u="none" kern="1200" dirty="0"/>
            <a:t>’ </a:t>
          </a:r>
          <a:r>
            <a:rPr lang="it-IT" sz="2200" b="0" i="0" u="none" kern="1200" dirty="0" err="1"/>
            <a:t>Authorization</a:t>
          </a:r>
          <a:r>
            <a:rPr lang="it-IT" sz="2200" b="0" i="0" u="none" kern="1200" dirty="0"/>
            <a:t> </a:t>
          </a:r>
          <a:endParaRPr lang="it-IT" sz="2200" kern="1200" dirty="0"/>
        </a:p>
      </dsp:txBody>
      <dsp:txXfrm>
        <a:off x="26387" y="2629536"/>
        <a:ext cx="8081576" cy="48776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bwMode="auto">
          <a:xfrm>
            <a:off x="0" y="0"/>
            <a:ext cx="2890151" cy="493396"/>
          </a:xfrm>
          <a:prstGeom prst="rect">
            <a:avLst/>
          </a:prstGeom>
          <a:noFill/>
          <a:ln w="9525">
            <a:noFill/>
            <a:miter lim="800000"/>
            <a:headEnd/>
            <a:tailEnd/>
          </a:ln>
          <a:effectLst/>
        </p:spPr>
        <p:txBody>
          <a:bodyPr vert="horz" wrap="square" lIns="92007" tIns="46003" rIns="92007" bIns="46003" numCol="1" anchor="t" anchorCtr="0" compatLnSpc="1">
            <a:prstTxWarp prst="textNoShape">
              <a:avLst/>
            </a:prstTxWarp>
          </a:bodyPr>
          <a:lstStyle>
            <a:lvl1pPr>
              <a:defRPr sz="1200">
                <a:latin typeface="Arial" charset="0"/>
                <a:ea typeface="+mn-ea"/>
                <a:cs typeface="Arial" charset="0"/>
              </a:defRPr>
            </a:lvl1pPr>
          </a:lstStyle>
          <a:p>
            <a:pPr>
              <a:defRPr/>
            </a:pPr>
            <a:endParaRPr lang="it-IT"/>
          </a:p>
        </p:txBody>
      </p:sp>
      <p:sp>
        <p:nvSpPr>
          <p:cNvPr id="51203" name="Rectangle 3"/>
          <p:cNvSpPr>
            <a:spLocks noGrp="1" noChangeArrowheads="1"/>
          </p:cNvSpPr>
          <p:nvPr>
            <p:ph type="dt" sz="quarter" idx="1"/>
          </p:nvPr>
        </p:nvSpPr>
        <p:spPr bwMode="auto">
          <a:xfrm>
            <a:off x="3777339" y="0"/>
            <a:ext cx="2890151" cy="493396"/>
          </a:xfrm>
          <a:prstGeom prst="rect">
            <a:avLst/>
          </a:prstGeom>
          <a:noFill/>
          <a:ln w="9525">
            <a:noFill/>
            <a:miter lim="800000"/>
            <a:headEnd/>
            <a:tailEnd/>
          </a:ln>
          <a:effectLst/>
        </p:spPr>
        <p:txBody>
          <a:bodyPr vert="horz" wrap="square" lIns="92007" tIns="46003" rIns="92007" bIns="46003" numCol="1" anchor="t" anchorCtr="0" compatLnSpc="1">
            <a:prstTxWarp prst="textNoShape">
              <a:avLst/>
            </a:prstTxWarp>
          </a:bodyPr>
          <a:lstStyle>
            <a:lvl1pPr algn="r">
              <a:defRPr sz="1200">
                <a:latin typeface="Arial" charset="0"/>
                <a:ea typeface="+mn-ea"/>
                <a:cs typeface="Arial" charset="0"/>
              </a:defRPr>
            </a:lvl1pPr>
          </a:lstStyle>
          <a:p>
            <a:pPr>
              <a:defRPr/>
            </a:pPr>
            <a:endParaRPr lang="it-IT"/>
          </a:p>
        </p:txBody>
      </p:sp>
      <p:sp>
        <p:nvSpPr>
          <p:cNvPr id="51204" name="Rectangle 4"/>
          <p:cNvSpPr>
            <a:spLocks noGrp="1" noChangeArrowheads="1"/>
          </p:cNvSpPr>
          <p:nvPr>
            <p:ph type="ftr" sz="quarter" idx="2"/>
          </p:nvPr>
        </p:nvSpPr>
        <p:spPr bwMode="auto">
          <a:xfrm>
            <a:off x="0" y="9372908"/>
            <a:ext cx="2890151" cy="493396"/>
          </a:xfrm>
          <a:prstGeom prst="rect">
            <a:avLst/>
          </a:prstGeom>
          <a:noFill/>
          <a:ln w="9525">
            <a:noFill/>
            <a:miter lim="800000"/>
            <a:headEnd/>
            <a:tailEnd/>
          </a:ln>
          <a:effectLst/>
        </p:spPr>
        <p:txBody>
          <a:bodyPr vert="horz" wrap="square" lIns="92007" tIns="46003" rIns="92007" bIns="46003" numCol="1" anchor="b" anchorCtr="0" compatLnSpc="1">
            <a:prstTxWarp prst="textNoShape">
              <a:avLst/>
            </a:prstTxWarp>
          </a:bodyPr>
          <a:lstStyle>
            <a:lvl1pPr>
              <a:defRPr sz="1200">
                <a:latin typeface="Arial" charset="0"/>
                <a:ea typeface="+mn-ea"/>
                <a:cs typeface="Arial" charset="0"/>
              </a:defRPr>
            </a:lvl1pPr>
          </a:lstStyle>
          <a:p>
            <a:pPr>
              <a:defRPr/>
            </a:pPr>
            <a:endParaRPr lang="it-IT"/>
          </a:p>
        </p:txBody>
      </p:sp>
      <p:sp>
        <p:nvSpPr>
          <p:cNvPr id="51205" name="Rectangle 5"/>
          <p:cNvSpPr>
            <a:spLocks noGrp="1" noChangeArrowheads="1"/>
          </p:cNvSpPr>
          <p:nvPr>
            <p:ph type="sldNum" sz="quarter" idx="3"/>
          </p:nvPr>
        </p:nvSpPr>
        <p:spPr bwMode="auto">
          <a:xfrm>
            <a:off x="3777339" y="9372908"/>
            <a:ext cx="2890151" cy="493396"/>
          </a:xfrm>
          <a:prstGeom prst="rect">
            <a:avLst/>
          </a:prstGeom>
          <a:noFill/>
          <a:ln w="9525">
            <a:noFill/>
            <a:miter lim="800000"/>
            <a:headEnd/>
            <a:tailEnd/>
          </a:ln>
          <a:effectLst/>
        </p:spPr>
        <p:txBody>
          <a:bodyPr vert="horz" wrap="square" lIns="92007" tIns="46003" rIns="92007" bIns="46003" numCol="1" anchor="b" anchorCtr="0" compatLnSpc="1">
            <a:prstTxWarp prst="textNoShape">
              <a:avLst/>
            </a:prstTxWarp>
          </a:bodyPr>
          <a:lstStyle>
            <a:lvl1pPr algn="r">
              <a:defRPr sz="1200">
                <a:cs typeface="Arial" pitchFamily="34" charset="0"/>
              </a:defRPr>
            </a:lvl1pPr>
          </a:lstStyle>
          <a:p>
            <a:fld id="{A811FDFD-4E68-4674-B8C3-853BAB141104}" type="slidenum">
              <a:rPr lang="it-IT"/>
              <a:pPr/>
              <a:t>‹N›</a:t>
            </a:fld>
            <a:endParaRPr lang="it-IT"/>
          </a:p>
        </p:txBody>
      </p:sp>
    </p:spTree>
    <p:extLst>
      <p:ext uri="{BB962C8B-B14F-4D97-AF65-F5344CB8AC3E}">
        <p14:creationId xmlns:p14="http://schemas.microsoft.com/office/powerpoint/2010/main" val="29953066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890151" cy="493396"/>
          </a:xfrm>
          <a:prstGeom prst="rect">
            <a:avLst/>
          </a:prstGeom>
          <a:noFill/>
          <a:ln w="9525">
            <a:noFill/>
            <a:miter lim="800000"/>
            <a:headEnd/>
            <a:tailEnd/>
          </a:ln>
          <a:effectLst/>
        </p:spPr>
        <p:txBody>
          <a:bodyPr vert="horz" wrap="square" lIns="92007" tIns="46003" rIns="92007" bIns="46003" numCol="1" anchor="t" anchorCtr="0" compatLnSpc="1">
            <a:prstTxWarp prst="textNoShape">
              <a:avLst/>
            </a:prstTxWarp>
          </a:bodyPr>
          <a:lstStyle>
            <a:lvl1pPr>
              <a:defRPr sz="1200">
                <a:latin typeface="Arial" charset="0"/>
                <a:ea typeface="+mn-ea"/>
                <a:cs typeface="Arial" charset="0"/>
              </a:defRPr>
            </a:lvl1pPr>
          </a:lstStyle>
          <a:p>
            <a:pPr>
              <a:defRPr/>
            </a:pPr>
            <a:endParaRPr lang="it-IT"/>
          </a:p>
        </p:txBody>
      </p:sp>
      <p:sp>
        <p:nvSpPr>
          <p:cNvPr id="30723" name="Rectangle 3"/>
          <p:cNvSpPr>
            <a:spLocks noGrp="1" noChangeArrowheads="1"/>
          </p:cNvSpPr>
          <p:nvPr>
            <p:ph type="dt" idx="1"/>
          </p:nvPr>
        </p:nvSpPr>
        <p:spPr bwMode="auto">
          <a:xfrm>
            <a:off x="3777339" y="0"/>
            <a:ext cx="2890151" cy="493396"/>
          </a:xfrm>
          <a:prstGeom prst="rect">
            <a:avLst/>
          </a:prstGeom>
          <a:noFill/>
          <a:ln w="9525">
            <a:noFill/>
            <a:miter lim="800000"/>
            <a:headEnd/>
            <a:tailEnd/>
          </a:ln>
          <a:effectLst/>
        </p:spPr>
        <p:txBody>
          <a:bodyPr vert="horz" wrap="square" lIns="92007" tIns="46003" rIns="92007" bIns="46003" numCol="1" anchor="t" anchorCtr="0" compatLnSpc="1">
            <a:prstTxWarp prst="textNoShape">
              <a:avLst/>
            </a:prstTxWarp>
          </a:bodyPr>
          <a:lstStyle>
            <a:lvl1pPr algn="r">
              <a:defRPr sz="1200">
                <a:latin typeface="Arial" charset="0"/>
                <a:ea typeface="+mn-ea"/>
                <a:cs typeface="Arial" charset="0"/>
              </a:defRPr>
            </a:lvl1pPr>
          </a:lstStyle>
          <a:p>
            <a:pPr>
              <a:defRPr/>
            </a:pPr>
            <a:endParaRPr lang="it-IT"/>
          </a:p>
        </p:txBody>
      </p:sp>
      <p:sp>
        <p:nvSpPr>
          <p:cNvPr id="55300" name="Rectangle 4"/>
          <p:cNvSpPr>
            <a:spLocks noGrp="1" noRot="1" noChangeAspect="1" noChangeArrowheads="1" noTextEdit="1"/>
          </p:cNvSpPr>
          <p:nvPr>
            <p:ph type="sldImg" idx="2"/>
          </p:nvPr>
        </p:nvSpPr>
        <p:spPr bwMode="auto">
          <a:xfrm>
            <a:off x="866775" y="739775"/>
            <a:ext cx="4935538" cy="3700463"/>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66590" y="4686455"/>
            <a:ext cx="5335910" cy="4440554"/>
          </a:xfrm>
          <a:prstGeom prst="rect">
            <a:avLst/>
          </a:prstGeom>
          <a:noFill/>
          <a:ln w="9525">
            <a:noFill/>
            <a:miter lim="800000"/>
            <a:headEnd/>
            <a:tailEnd/>
          </a:ln>
          <a:effectLst/>
        </p:spPr>
        <p:txBody>
          <a:bodyPr vert="horz" wrap="square" lIns="92007" tIns="46003" rIns="92007" bIns="46003" numCol="1" anchor="t" anchorCtr="0" compatLnSpc="1">
            <a:prstTxWarp prst="textNoShape">
              <a:avLst/>
            </a:prstTxWarp>
          </a:body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30726" name="Rectangle 6"/>
          <p:cNvSpPr>
            <a:spLocks noGrp="1" noChangeArrowheads="1"/>
          </p:cNvSpPr>
          <p:nvPr>
            <p:ph type="ftr" sz="quarter" idx="4"/>
          </p:nvPr>
        </p:nvSpPr>
        <p:spPr bwMode="auto">
          <a:xfrm>
            <a:off x="0" y="9372908"/>
            <a:ext cx="2890151" cy="493396"/>
          </a:xfrm>
          <a:prstGeom prst="rect">
            <a:avLst/>
          </a:prstGeom>
          <a:noFill/>
          <a:ln w="9525">
            <a:noFill/>
            <a:miter lim="800000"/>
            <a:headEnd/>
            <a:tailEnd/>
          </a:ln>
          <a:effectLst/>
        </p:spPr>
        <p:txBody>
          <a:bodyPr vert="horz" wrap="square" lIns="92007" tIns="46003" rIns="92007" bIns="46003" numCol="1" anchor="b" anchorCtr="0" compatLnSpc="1">
            <a:prstTxWarp prst="textNoShape">
              <a:avLst/>
            </a:prstTxWarp>
          </a:bodyPr>
          <a:lstStyle>
            <a:lvl1pPr>
              <a:defRPr sz="1200">
                <a:latin typeface="Arial" charset="0"/>
                <a:ea typeface="+mn-ea"/>
                <a:cs typeface="Arial" charset="0"/>
              </a:defRPr>
            </a:lvl1pPr>
          </a:lstStyle>
          <a:p>
            <a:pPr>
              <a:defRPr/>
            </a:pPr>
            <a:endParaRPr lang="it-IT"/>
          </a:p>
        </p:txBody>
      </p:sp>
      <p:sp>
        <p:nvSpPr>
          <p:cNvPr id="30727" name="Rectangle 7"/>
          <p:cNvSpPr>
            <a:spLocks noGrp="1" noChangeArrowheads="1"/>
          </p:cNvSpPr>
          <p:nvPr>
            <p:ph type="sldNum" sz="quarter" idx="5"/>
          </p:nvPr>
        </p:nvSpPr>
        <p:spPr bwMode="auto">
          <a:xfrm>
            <a:off x="3777339" y="9372908"/>
            <a:ext cx="2890151" cy="493396"/>
          </a:xfrm>
          <a:prstGeom prst="rect">
            <a:avLst/>
          </a:prstGeom>
          <a:noFill/>
          <a:ln w="9525">
            <a:noFill/>
            <a:miter lim="800000"/>
            <a:headEnd/>
            <a:tailEnd/>
          </a:ln>
          <a:effectLst/>
        </p:spPr>
        <p:txBody>
          <a:bodyPr vert="horz" wrap="square" lIns="92007" tIns="46003" rIns="92007" bIns="46003" numCol="1" anchor="b" anchorCtr="0" compatLnSpc="1">
            <a:prstTxWarp prst="textNoShape">
              <a:avLst/>
            </a:prstTxWarp>
          </a:bodyPr>
          <a:lstStyle>
            <a:lvl1pPr algn="r">
              <a:defRPr sz="1200">
                <a:cs typeface="Arial" pitchFamily="34" charset="0"/>
              </a:defRPr>
            </a:lvl1pPr>
          </a:lstStyle>
          <a:p>
            <a:fld id="{39DFD9E1-EBA8-47D9-B8EF-0ED1B80626A9}" type="slidenum">
              <a:rPr lang="it-IT"/>
              <a:pPr/>
              <a:t>‹N›</a:t>
            </a:fld>
            <a:endParaRPr lang="it-IT"/>
          </a:p>
        </p:txBody>
      </p:sp>
    </p:spTree>
    <p:extLst>
      <p:ext uri="{BB962C8B-B14F-4D97-AF65-F5344CB8AC3E}">
        <p14:creationId xmlns:p14="http://schemas.microsoft.com/office/powerpoint/2010/main" val="2782541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Arial" charset="0"/>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Arial" charset="0"/>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Arial" charset="0"/>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Arial"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icapcarbonaction.com/en/?option=com_attach&amp;task=download&amp;id=677" TargetMode="External"/><Relationship Id="rId2" Type="http://schemas.openxmlformats.org/officeDocument/2006/relationships/slide" Target="../slides/slide29.xml"/><Relationship Id="rId1" Type="http://schemas.openxmlformats.org/officeDocument/2006/relationships/notesMaster" Target="../notesMasters/notesMaster1.xml"/><Relationship Id="rId5" Type="http://schemas.openxmlformats.org/officeDocument/2006/relationships/hyperlink" Target="https://fsr.eui.eu/renewable-energy-in-the-european-union/" TargetMode="External"/><Relationship Id="rId4" Type="http://schemas.openxmlformats.org/officeDocument/2006/relationships/hyperlink" Target="https://fsr.eui.eu/the-european-green-dea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egnaposto immagine diapositiva 1"/>
          <p:cNvSpPr>
            <a:spLocks noGrp="1" noRot="1" noChangeAspect="1" noTextEdit="1"/>
          </p:cNvSpPr>
          <p:nvPr>
            <p:ph type="sldImg"/>
          </p:nvPr>
        </p:nvSpPr>
        <p:spPr bwMode="auto">
          <a:xfrm>
            <a:off x="866775" y="739775"/>
            <a:ext cx="4935538" cy="3700463"/>
          </a:xfrm>
          <a:noFill/>
          <a:ln>
            <a:solidFill>
              <a:srgbClr val="000000"/>
            </a:solidFill>
            <a:miter lim="800000"/>
            <a:headEnd/>
            <a:tailEnd/>
          </a:ln>
        </p:spPr>
      </p:sp>
      <p:sp>
        <p:nvSpPr>
          <p:cNvPr id="63491" name="Segnaposto note 2"/>
          <p:cNvSpPr>
            <a:spLocks noGrp="1"/>
          </p:cNvSpPr>
          <p:nvPr>
            <p:ph type="body" idx="1"/>
          </p:nvPr>
        </p:nvSpPr>
        <p:spPr bwMode="auto">
          <a:noFill/>
        </p:spPr>
        <p:txBody>
          <a:bodyPr wrap="square" numCol="1" anchor="t" anchorCtr="0" compatLnSpc="1">
            <a:prstTxWarp prst="textNoShape">
              <a:avLst/>
            </a:prstTxWarp>
          </a:bodyPr>
          <a:lstStyle/>
          <a:p>
            <a:endParaRPr lang="it-IT" dirty="0"/>
          </a:p>
        </p:txBody>
      </p:sp>
      <p:sp>
        <p:nvSpPr>
          <p:cNvPr id="63492" name="Segnaposto numero diapositiva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7D37C7BB-8B4A-45DF-B9DE-F7539BABE3D8}" type="slidenum">
              <a:rPr kumimoji="0" lang="it-IT"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it-IT"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8542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320675" indent="-320675">
              <a:buFont typeface="Arial" charset="0"/>
              <a:buChar char="•"/>
            </a:pPr>
            <a:r>
              <a:rPr lang="it-IT" sz="1200" b="1" i="0" u="none" strike="noStrike" kern="1200" dirty="0">
                <a:solidFill>
                  <a:schemeClr val="tx1"/>
                </a:solidFill>
                <a:effectLst/>
                <a:latin typeface="+mn-lt"/>
                <a:ea typeface="+mn-ea"/>
                <a:cs typeface="+mn-cs"/>
              </a:rPr>
              <a:t>massa massima al decollo (MTOM) superiore a </a:t>
            </a:r>
            <a:r>
              <a:rPr lang="it-IT" sz="1200" dirty="0">
                <a:solidFill>
                  <a:srgbClr val="002060"/>
                </a:solidFill>
                <a:ea typeface="Calibri" charset="0"/>
                <a:cs typeface="Courier New" charset="0"/>
              </a:rPr>
              <a:t>5.700 kg</a:t>
            </a:r>
          </a:p>
        </p:txBody>
      </p:sp>
      <p:sp>
        <p:nvSpPr>
          <p:cNvPr id="4" name="Segnaposto numero diapositiva 3"/>
          <p:cNvSpPr>
            <a:spLocks noGrp="1"/>
          </p:cNvSpPr>
          <p:nvPr>
            <p:ph type="sldNum" sz="quarter" idx="10"/>
          </p:nvPr>
        </p:nvSpPr>
        <p:spPr/>
        <p:txBody>
          <a:bodyPr/>
          <a:lstStyle/>
          <a:p>
            <a:fld id="{88A58969-946D-49CD-93F2-F10966D1C455}" type="slidenum">
              <a:rPr lang="it-IT" smtClean="0"/>
              <a:t>31</a:t>
            </a:fld>
            <a:endParaRPr lang="it-IT"/>
          </a:p>
        </p:txBody>
      </p:sp>
    </p:spTree>
    <p:extLst>
      <p:ext uri="{BB962C8B-B14F-4D97-AF65-F5344CB8AC3E}">
        <p14:creationId xmlns:p14="http://schemas.microsoft.com/office/powerpoint/2010/main" val="1598534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buFont typeface="Arial" charset="0"/>
              <a:buNone/>
            </a:pPr>
            <a:endParaRPr lang="it-IT" sz="1200" dirty="0">
              <a:solidFill>
                <a:srgbClr val="002060"/>
              </a:solidFill>
              <a:ea typeface="Calibri" charset="0"/>
              <a:cs typeface="Courier New" charset="0"/>
            </a:endParaRPr>
          </a:p>
        </p:txBody>
      </p:sp>
      <p:sp>
        <p:nvSpPr>
          <p:cNvPr id="4" name="Segnaposto numero diapositiva 3"/>
          <p:cNvSpPr>
            <a:spLocks noGrp="1"/>
          </p:cNvSpPr>
          <p:nvPr>
            <p:ph type="sldNum" sz="quarter" idx="10"/>
          </p:nvPr>
        </p:nvSpPr>
        <p:spPr/>
        <p:txBody>
          <a:bodyPr/>
          <a:lstStyle/>
          <a:p>
            <a:fld id="{88A58969-946D-49CD-93F2-F10966D1C455}" type="slidenum">
              <a:rPr lang="it-IT" smtClean="0"/>
              <a:t>32</a:t>
            </a:fld>
            <a:endParaRPr lang="it-IT"/>
          </a:p>
        </p:txBody>
      </p:sp>
    </p:spTree>
    <p:extLst>
      <p:ext uri="{BB962C8B-B14F-4D97-AF65-F5344CB8AC3E}">
        <p14:creationId xmlns:p14="http://schemas.microsoft.com/office/powerpoint/2010/main" val="1796390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33</a:t>
            </a:fld>
            <a:endParaRPr lang="it-IT"/>
          </a:p>
        </p:txBody>
      </p:sp>
    </p:spTree>
    <p:extLst>
      <p:ext uri="{BB962C8B-B14F-4D97-AF65-F5344CB8AC3E}">
        <p14:creationId xmlns:p14="http://schemas.microsoft.com/office/powerpoint/2010/main" val="762939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34</a:t>
            </a:fld>
            <a:endParaRPr lang="it-IT"/>
          </a:p>
        </p:txBody>
      </p:sp>
    </p:spTree>
    <p:extLst>
      <p:ext uri="{BB962C8B-B14F-4D97-AF65-F5344CB8AC3E}">
        <p14:creationId xmlns:p14="http://schemas.microsoft.com/office/powerpoint/2010/main" val="760553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9585D-D2A1-C836-B8BB-ED50E2D9027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1AC161B-432C-F1D6-3866-7AED5ED57BA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42FB213-CED2-A252-7394-6837DB096C88}"/>
              </a:ext>
            </a:extLst>
          </p:cNvPr>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a:extLst>
              <a:ext uri="{FF2B5EF4-FFF2-40B4-BE49-F238E27FC236}">
                <a16:creationId xmlns:a16="http://schemas.microsoft.com/office/drawing/2014/main" id="{6440208C-93F4-FAE5-71DB-42F45C092EBC}"/>
              </a:ext>
            </a:extLst>
          </p:cNvPr>
          <p:cNvSpPr>
            <a:spLocks noGrp="1"/>
          </p:cNvSpPr>
          <p:nvPr>
            <p:ph type="sldNum" sz="quarter" idx="10"/>
          </p:nvPr>
        </p:nvSpPr>
        <p:spPr/>
        <p:txBody>
          <a:bodyPr/>
          <a:lstStyle/>
          <a:p>
            <a:fld id="{88A58969-946D-49CD-93F2-F10966D1C455}" type="slidenum">
              <a:rPr lang="it-IT" smtClean="0"/>
              <a:t>35</a:t>
            </a:fld>
            <a:endParaRPr lang="it-IT"/>
          </a:p>
        </p:txBody>
      </p:sp>
    </p:spTree>
    <p:extLst>
      <p:ext uri="{BB962C8B-B14F-4D97-AF65-F5344CB8AC3E}">
        <p14:creationId xmlns:p14="http://schemas.microsoft.com/office/powerpoint/2010/main" val="2157682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AFAFF-D153-38D1-8F57-BE9C93D8421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C88DB72-DB15-55D8-0EC1-81EBE93BB05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A11E0D5-62E4-7249-B60B-AEADE6AC6B53}"/>
              </a:ext>
            </a:extLst>
          </p:cNvPr>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a:extLst>
              <a:ext uri="{FF2B5EF4-FFF2-40B4-BE49-F238E27FC236}">
                <a16:creationId xmlns:a16="http://schemas.microsoft.com/office/drawing/2014/main" id="{59A7D47B-9BA2-F9F1-5F3B-8BE12AF3CEDC}"/>
              </a:ext>
            </a:extLst>
          </p:cNvPr>
          <p:cNvSpPr>
            <a:spLocks noGrp="1"/>
          </p:cNvSpPr>
          <p:nvPr>
            <p:ph type="sldNum" sz="quarter" idx="10"/>
          </p:nvPr>
        </p:nvSpPr>
        <p:spPr/>
        <p:txBody>
          <a:bodyPr/>
          <a:lstStyle/>
          <a:p>
            <a:fld id="{88A58969-946D-49CD-93F2-F10966D1C455}" type="slidenum">
              <a:rPr lang="it-IT" smtClean="0"/>
              <a:t>36</a:t>
            </a:fld>
            <a:endParaRPr lang="it-IT"/>
          </a:p>
        </p:txBody>
      </p:sp>
    </p:spTree>
    <p:extLst>
      <p:ext uri="{BB962C8B-B14F-4D97-AF65-F5344CB8AC3E}">
        <p14:creationId xmlns:p14="http://schemas.microsoft.com/office/powerpoint/2010/main" val="37433913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38</a:t>
            </a:fld>
            <a:endParaRPr lang="it-IT"/>
          </a:p>
        </p:txBody>
      </p:sp>
    </p:spTree>
    <p:extLst>
      <p:ext uri="{BB962C8B-B14F-4D97-AF65-F5344CB8AC3E}">
        <p14:creationId xmlns:p14="http://schemas.microsoft.com/office/powerpoint/2010/main" val="9429612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39</a:t>
            </a:fld>
            <a:endParaRPr lang="it-IT"/>
          </a:p>
        </p:txBody>
      </p:sp>
    </p:spTree>
    <p:extLst>
      <p:ext uri="{BB962C8B-B14F-4D97-AF65-F5344CB8AC3E}">
        <p14:creationId xmlns:p14="http://schemas.microsoft.com/office/powerpoint/2010/main" val="12840754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40</a:t>
            </a:fld>
            <a:endParaRPr lang="it-IT"/>
          </a:p>
        </p:txBody>
      </p:sp>
    </p:spTree>
    <p:extLst>
      <p:ext uri="{BB962C8B-B14F-4D97-AF65-F5344CB8AC3E}">
        <p14:creationId xmlns:p14="http://schemas.microsoft.com/office/powerpoint/2010/main" val="10957454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41</a:t>
            </a:fld>
            <a:endParaRPr lang="it-IT"/>
          </a:p>
        </p:txBody>
      </p:sp>
    </p:spTree>
    <p:extLst>
      <p:ext uri="{BB962C8B-B14F-4D97-AF65-F5344CB8AC3E}">
        <p14:creationId xmlns:p14="http://schemas.microsoft.com/office/powerpoint/2010/main" val="1948313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9DFD9E1-EBA8-47D9-B8EF-0ED1B80626A9}" type="slidenum">
              <a:rPr lang="it-IT" smtClean="0"/>
              <a:pPr/>
              <a:t>4</a:t>
            </a:fld>
            <a:endParaRPr lang="it-IT"/>
          </a:p>
        </p:txBody>
      </p:sp>
    </p:spTree>
    <p:extLst>
      <p:ext uri="{BB962C8B-B14F-4D97-AF65-F5344CB8AC3E}">
        <p14:creationId xmlns:p14="http://schemas.microsoft.com/office/powerpoint/2010/main" val="4044663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42</a:t>
            </a:fld>
            <a:endParaRPr lang="it-IT"/>
          </a:p>
        </p:txBody>
      </p:sp>
    </p:spTree>
    <p:extLst>
      <p:ext uri="{BB962C8B-B14F-4D97-AF65-F5344CB8AC3E}">
        <p14:creationId xmlns:p14="http://schemas.microsoft.com/office/powerpoint/2010/main" val="34174150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43</a:t>
            </a:fld>
            <a:endParaRPr lang="it-IT"/>
          </a:p>
        </p:txBody>
      </p:sp>
    </p:spTree>
    <p:extLst>
      <p:ext uri="{BB962C8B-B14F-4D97-AF65-F5344CB8AC3E}">
        <p14:creationId xmlns:p14="http://schemas.microsoft.com/office/powerpoint/2010/main" val="451978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44</a:t>
            </a:fld>
            <a:endParaRPr lang="it-IT"/>
          </a:p>
        </p:txBody>
      </p:sp>
    </p:spTree>
    <p:extLst>
      <p:ext uri="{BB962C8B-B14F-4D97-AF65-F5344CB8AC3E}">
        <p14:creationId xmlns:p14="http://schemas.microsoft.com/office/powerpoint/2010/main" val="1257988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45</a:t>
            </a:fld>
            <a:endParaRPr lang="it-IT"/>
          </a:p>
        </p:txBody>
      </p:sp>
    </p:spTree>
    <p:extLst>
      <p:ext uri="{BB962C8B-B14F-4D97-AF65-F5344CB8AC3E}">
        <p14:creationId xmlns:p14="http://schemas.microsoft.com/office/powerpoint/2010/main" val="9570364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46</a:t>
            </a:fld>
            <a:endParaRPr lang="it-IT"/>
          </a:p>
        </p:txBody>
      </p:sp>
    </p:spTree>
    <p:extLst>
      <p:ext uri="{BB962C8B-B14F-4D97-AF65-F5344CB8AC3E}">
        <p14:creationId xmlns:p14="http://schemas.microsoft.com/office/powerpoint/2010/main" val="41482723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47</a:t>
            </a:fld>
            <a:endParaRPr lang="it-IT"/>
          </a:p>
        </p:txBody>
      </p:sp>
    </p:spTree>
    <p:extLst>
      <p:ext uri="{BB962C8B-B14F-4D97-AF65-F5344CB8AC3E}">
        <p14:creationId xmlns:p14="http://schemas.microsoft.com/office/powerpoint/2010/main" val="824333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48</a:t>
            </a:fld>
            <a:endParaRPr lang="it-IT"/>
          </a:p>
        </p:txBody>
      </p:sp>
    </p:spTree>
    <p:extLst>
      <p:ext uri="{BB962C8B-B14F-4D97-AF65-F5344CB8AC3E}">
        <p14:creationId xmlns:p14="http://schemas.microsoft.com/office/powerpoint/2010/main" val="42293667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49</a:t>
            </a:fld>
            <a:endParaRPr lang="it-IT"/>
          </a:p>
        </p:txBody>
      </p:sp>
    </p:spTree>
    <p:extLst>
      <p:ext uri="{BB962C8B-B14F-4D97-AF65-F5344CB8AC3E}">
        <p14:creationId xmlns:p14="http://schemas.microsoft.com/office/powerpoint/2010/main" val="377665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50</a:t>
            </a:fld>
            <a:endParaRPr lang="it-IT"/>
          </a:p>
        </p:txBody>
      </p:sp>
    </p:spTree>
    <p:extLst>
      <p:ext uri="{BB962C8B-B14F-4D97-AF65-F5344CB8AC3E}">
        <p14:creationId xmlns:p14="http://schemas.microsoft.com/office/powerpoint/2010/main" val="37767340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51</a:t>
            </a:fld>
            <a:endParaRPr lang="it-IT"/>
          </a:p>
        </p:txBody>
      </p:sp>
    </p:spTree>
    <p:extLst>
      <p:ext uri="{BB962C8B-B14F-4D97-AF65-F5344CB8AC3E}">
        <p14:creationId xmlns:p14="http://schemas.microsoft.com/office/powerpoint/2010/main" val="3614664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egnaposto immagine diapositiva 1"/>
          <p:cNvSpPr>
            <a:spLocks noGrp="1" noRot="1" noChangeAspect="1" noTextEdit="1"/>
          </p:cNvSpPr>
          <p:nvPr>
            <p:ph type="sldImg"/>
          </p:nvPr>
        </p:nvSpPr>
        <p:spPr>
          <a:xfrm>
            <a:off x="866775" y="739775"/>
            <a:ext cx="4935538" cy="3700463"/>
          </a:xfrm>
          <a:ln/>
        </p:spPr>
      </p:sp>
      <p:sp>
        <p:nvSpPr>
          <p:cNvPr id="67586" name="Segnaposto note 2"/>
          <p:cNvSpPr>
            <a:spLocks noGrp="1"/>
          </p:cNvSpPr>
          <p:nvPr>
            <p:ph type="body" idx="1"/>
          </p:nvPr>
        </p:nvSpPr>
        <p:spPr>
          <a:noFill/>
          <a:ln/>
        </p:spPr>
        <p:txBody>
          <a:bodyPr/>
          <a:lstStyle/>
          <a:p>
            <a:endParaRPr lang="en-US" dirty="0">
              <a:latin typeface="Arial" pitchFamily="34" charset="0"/>
              <a:ea typeface="ＭＳ Ｐゴシック" pitchFamily="34" charset="-128"/>
            </a:endParaRPr>
          </a:p>
        </p:txBody>
      </p:sp>
      <p:sp>
        <p:nvSpPr>
          <p:cNvPr id="67587" name="Segnaposto numero diapositiva 3"/>
          <p:cNvSpPr>
            <a:spLocks noGrp="1"/>
          </p:cNvSpPr>
          <p:nvPr>
            <p:ph type="sldNum" sz="quarter" idx="5"/>
          </p:nvPr>
        </p:nvSpPr>
        <p:spPr>
          <a:noFill/>
        </p:spPr>
        <p:txBody>
          <a:bodyPr/>
          <a:lstStyle/>
          <a:p>
            <a:fld id="{024EF872-23ED-4E25-88BE-0AE24326B1E5}" type="slidenum">
              <a:rPr lang="it-IT"/>
              <a:pPr/>
              <a:t>5</a:t>
            </a:fld>
            <a:endParaRPr lang="it-IT"/>
          </a:p>
        </p:txBody>
      </p:sp>
    </p:spTree>
    <p:extLst>
      <p:ext uri="{BB962C8B-B14F-4D97-AF65-F5344CB8AC3E}">
        <p14:creationId xmlns:p14="http://schemas.microsoft.com/office/powerpoint/2010/main" val="22934122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52</a:t>
            </a:fld>
            <a:endParaRPr lang="it-IT"/>
          </a:p>
        </p:txBody>
      </p:sp>
    </p:spTree>
    <p:extLst>
      <p:ext uri="{BB962C8B-B14F-4D97-AF65-F5344CB8AC3E}">
        <p14:creationId xmlns:p14="http://schemas.microsoft.com/office/powerpoint/2010/main" val="22294453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53</a:t>
            </a:fld>
            <a:endParaRPr lang="it-IT"/>
          </a:p>
        </p:txBody>
      </p:sp>
    </p:spTree>
    <p:extLst>
      <p:ext uri="{BB962C8B-B14F-4D97-AF65-F5344CB8AC3E}">
        <p14:creationId xmlns:p14="http://schemas.microsoft.com/office/powerpoint/2010/main" val="6904408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54</a:t>
            </a:fld>
            <a:endParaRPr lang="it-IT"/>
          </a:p>
        </p:txBody>
      </p:sp>
    </p:spTree>
    <p:extLst>
      <p:ext uri="{BB962C8B-B14F-4D97-AF65-F5344CB8AC3E}">
        <p14:creationId xmlns:p14="http://schemas.microsoft.com/office/powerpoint/2010/main" val="41604160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55</a:t>
            </a:fld>
            <a:endParaRPr lang="it-IT"/>
          </a:p>
        </p:txBody>
      </p:sp>
    </p:spTree>
    <p:extLst>
      <p:ext uri="{BB962C8B-B14F-4D97-AF65-F5344CB8AC3E}">
        <p14:creationId xmlns:p14="http://schemas.microsoft.com/office/powerpoint/2010/main" val="41485036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56</a:t>
            </a:fld>
            <a:endParaRPr lang="it-IT"/>
          </a:p>
        </p:txBody>
      </p:sp>
    </p:spTree>
    <p:extLst>
      <p:ext uri="{BB962C8B-B14F-4D97-AF65-F5344CB8AC3E}">
        <p14:creationId xmlns:p14="http://schemas.microsoft.com/office/powerpoint/2010/main" val="42622650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57</a:t>
            </a:fld>
            <a:endParaRPr lang="it-IT"/>
          </a:p>
        </p:txBody>
      </p:sp>
    </p:spTree>
    <p:extLst>
      <p:ext uri="{BB962C8B-B14F-4D97-AF65-F5344CB8AC3E}">
        <p14:creationId xmlns:p14="http://schemas.microsoft.com/office/powerpoint/2010/main" val="36282942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58</a:t>
            </a:fld>
            <a:endParaRPr lang="it-IT"/>
          </a:p>
        </p:txBody>
      </p:sp>
    </p:spTree>
    <p:extLst>
      <p:ext uri="{BB962C8B-B14F-4D97-AF65-F5344CB8AC3E}">
        <p14:creationId xmlns:p14="http://schemas.microsoft.com/office/powerpoint/2010/main" val="3498515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59</a:t>
            </a:fld>
            <a:endParaRPr lang="it-IT"/>
          </a:p>
        </p:txBody>
      </p:sp>
    </p:spTree>
    <p:extLst>
      <p:ext uri="{BB962C8B-B14F-4D97-AF65-F5344CB8AC3E}">
        <p14:creationId xmlns:p14="http://schemas.microsoft.com/office/powerpoint/2010/main" val="9945773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60</a:t>
            </a:fld>
            <a:endParaRPr lang="it-IT"/>
          </a:p>
        </p:txBody>
      </p:sp>
    </p:spTree>
    <p:extLst>
      <p:ext uri="{BB962C8B-B14F-4D97-AF65-F5344CB8AC3E}">
        <p14:creationId xmlns:p14="http://schemas.microsoft.com/office/powerpoint/2010/main" val="40357120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61</a:t>
            </a:fld>
            <a:endParaRPr lang="it-IT"/>
          </a:p>
        </p:txBody>
      </p:sp>
    </p:spTree>
    <p:extLst>
      <p:ext uri="{BB962C8B-B14F-4D97-AF65-F5344CB8AC3E}">
        <p14:creationId xmlns:p14="http://schemas.microsoft.com/office/powerpoint/2010/main" val="1576976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866775" y="739775"/>
            <a:ext cx="4935538" cy="3700463"/>
          </a:xfrm>
        </p:spPr>
      </p:sp>
      <p:sp>
        <p:nvSpPr>
          <p:cNvPr id="3" name="Segnaposto note 2"/>
          <p:cNvSpPr>
            <a:spLocks noGrp="1"/>
          </p:cNvSpPr>
          <p:nvPr>
            <p:ph type="body" idx="1"/>
          </p:nvPr>
        </p:nvSpPr>
        <p:spPr/>
        <p:txBody>
          <a:bodyPr>
            <a:normAutofit/>
          </a:bodyPr>
          <a:lstStyle/>
          <a:p>
            <a:pPr marL="342900" indent="-342900" algn="just">
              <a:buFont typeface="Arial"/>
              <a:buChar char="•"/>
            </a:pPr>
            <a:r>
              <a:rPr lang="en-US" dirty="0" err="1">
                <a:solidFill>
                  <a:srgbClr val="002060"/>
                </a:solidFill>
                <a:latin typeface="Calibri" pitchFamily="34" charset="0"/>
                <a:cs typeface="Times New Roman" pitchFamily="18" charset="0"/>
              </a:rPr>
              <a:t>Sono</a:t>
            </a:r>
            <a:r>
              <a:rPr lang="en-US" dirty="0">
                <a:solidFill>
                  <a:srgbClr val="002060"/>
                </a:solidFill>
                <a:latin typeface="Calibri" pitchFamily="34" charset="0"/>
                <a:cs typeface="Times New Roman" pitchFamily="18" charset="0"/>
              </a:rPr>
              <a:t> la </a:t>
            </a:r>
            <a:r>
              <a:rPr lang="en-US" dirty="0" err="1">
                <a:solidFill>
                  <a:srgbClr val="002060"/>
                </a:solidFill>
                <a:latin typeface="Calibri" pitchFamily="34" charset="0"/>
                <a:cs typeface="Times New Roman" pitchFamily="18" charset="0"/>
              </a:rPr>
              <a:t>prova</a:t>
            </a:r>
            <a:r>
              <a:rPr lang="en-US" dirty="0">
                <a:solidFill>
                  <a:srgbClr val="002060"/>
                </a:solidFill>
                <a:latin typeface="Calibri" pitchFamily="34" charset="0"/>
                <a:cs typeface="Times New Roman" pitchFamily="18" charset="0"/>
              </a:rPr>
              <a:t> di </a:t>
            </a:r>
            <a:r>
              <a:rPr lang="en-US" dirty="0" err="1">
                <a:solidFill>
                  <a:srgbClr val="002060"/>
                </a:solidFill>
                <a:latin typeface="Calibri" pitchFamily="34" charset="0"/>
                <a:cs typeface="Times New Roman" pitchFamily="18" charset="0"/>
              </a:rPr>
              <a:t>una</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volontà</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politica</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mai</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registrata</a:t>
            </a:r>
            <a:r>
              <a:rPr lang="en-US" dirty="0">
                <a:solidFill>
                  <a:srgbClr val="002060"/>
                </a:solidFill>
                <a:latin typeface="Calibri" pitchFamily="34" charset="0"/>
                <a:cs typeface="Times New Roman" pitchFamily="18" charset="0"/>
              </a:rPr>
              <a:t> prima </a:t>
            </a:r>
            <a:r>
              <a:rPr lang="en-US" dirty="0">
                <a:solidFill>
                  <a:srgbClr val="002060"/>
                </a:solidFill>
                <a:latin typeface="Calibri" pitchFamily="34" charset="0"/>
                <a:cs typeface="Times New Roman" pitchFamily="18" charset="0"/>
                <a:sym typeface="Wingdings"/>
              </a:rPr>
              <a:t> da </a:t>
            </a:r>
            <a:r>
              <a:rPr lang="en-US" dirty="0" err="1">
                <a:solidFill>
                  <a:srgbClr val="002060"/>
                </a:solidFill>
                <a:latin typeface="Calibri" pitchFamily="34" charset="0"/>
                <a:cs typeface="Times New Roman" pitchFamily="18" charset="0"/>
                <a:sym typeface="Wingdings"/>
              </a:rPr>
              <a:t>azioni</a:t>
            </a:r>
            <a:r>
              <a:rPr lang="en-US" dirty="0">
                <a:solidFill>
                  <a:srgbClr val="002060"/>
                </a:solidFill>
                <a:latin typeface="Calibri" pitchFamily="34" charset="0"/>
                <a:cs typeface="Times New Roman" pitchFamily="18" charset="0"/>
                <a:sym typeface="Wingdings"/>
              </a:rPr>
              <a:t> di </a:t>
            </a:r>
            <a:r>
              <a:rPr lang="en-US" dirty="0" err="1">
                <a:solidFill>
                  <a:srgbClr val="002060"/>
                </a:solidFill>
                <a:latin typeface="Calibri" pitchFamily="34" charset="0"/>
                <a:cs typeface="Times New Roman" pitchFamily="18" charset="0"/>
                <a:sym typeface="Wingdings"/>
              </a:rPr>
              <a:t>pochi</a:t>
            </a:r>
            <a:r>
              <a:rPr lang="en-US" dirty="0">
                <a:solidFill>
                  <a:srgbClr val="002060"/>
                </a:solidFill>
                <a:latin typeface="Calibri" pitchFamily="34" charset="0"/>
                <a:cs typeface="Times New Roman" pitchFamily="18" charset="0"/>
                <a:sym typeface="Wingdings"/>
              </a:rPr>
              <a:t> ad </a:t>
            </a:r>
            <a:r>
              <a:rPr lang="en-US" dirty="0" err="1">
                <a:solidFill>
                  <a:srgbClr val="002060"/>
                </a:solidFill>
                <a:latin typeface="Calibri" pitchFamily="34" charset="0"/>
                <a:cs typeface="Times New Roman" pitchFamily="18" charset="0"/>
                <a:sym typeface="Wingdings"/>
              </a:rPr>
              <a:t>azioni</a:t>
            </a:r>
            <a:r>
              <a:rPr lang="en-US" dirty="0">
                <a:solidFill>
                  <a:srgbClr val="002060"/>
                </a:solidFill>
                <a:latin typeface="Calibri" pitchFamily="34" charset="0"/>
                <a:cs typeface="Times New Roman" pitchFamily="18" charset="0"/>
                <a:sym typeface="Wingdings"/>
              </a:rPr>
              <a:t> di </a:t>
            </a:r>
            <a:r>
              <a:rPr lang="en-US" dirty="0" err="1">
                <a:solidFill>
                  <a:srgbClr val="002060"/>
                </a:solidFill>
                <a:latin typeface="Calibri" pitchFamily="34" charset="0"/>
                <a:cs typeface="Times New Roman" pitchFamily="18" charset="0"/>
                <a:sym typeface="Wingdings"/>
              </a:rPr>
              <a:t>tutti</a:t>
            </a:r>
            <a:r>
              <a:rPr lang="en-US" dirty="0">
                <a:solidFill>
                  <a:srgbClr val="002060"/>
                </a:solidFill>
                <a:latin typeface="Calibri" pitchFamily="34" charset="0"/>
                <a:cs typeface="Times New Roman" pitchFamily="18" charset="0"/>
              </a:rPr>
              <a:t>.</a:t>
            </a:r>
          </a:p>
          <a:p>
            <a:pPr marL="342900" indent="-342900" algn="just">
              <a:buFont typeface="Arial"/>
              <a:buChar char="•"/>
            </a:pPr>
            <a:r>
              <a:rPr lang="en-US" dirty="0">
                <a:solidFill>
                  <a:srgbClr val="002060"/>
                </a:solidFill>
                <a:latin typeface="Calibri" pitchFamily="34" charset="0"/>
                <a:cs typeface="Times New Roman" pitchFamily="18" charset="0"/>
              </a:rPr>
              <a:t>Non </a:t>
            </a:r>
            <a:r>
              <a:rPr lang="en-US" dirty="0" err="1">
                <a:solidFill>
                  <a:srgbClr val="002060"/>
                </a:solidFill>
                <a:latin typeface="Calibri" pitchFamily="34" charset="0"/>
                <a:cs typeface="Times New Roman" pitchFamily="18" charset="0"/>
              </a:rPr>
              <a:t>sono</a:t>
            </a:r>
            <a:r>
              <a:rPr lang="en-US" dirty="0">
                <a:solidFill>
                  <a:srgbClr val="002060"/>
                </a:solidFill>
                <a:latin typeface="Calibri" pitchFamily="34" charset="0"/>
                <a:cs typeface="Times New Roman" pitchFamily="18" charset="0"/>
              </a:rPr>
              <a:t> solo </a:t>
            </a:r>
            <a:r>
              <a:rPr lang="en-US" dirty="0" err="1">
                <a:solidFill>
                  <a:srgbClr val="002060"/>
                </a:solidFill>
                <a:latin typeface="Calibri" pitchFamily="34" charset="0"/>
                <a:cs typeface="Times New Roman" pitchFamily="18" charset="0"/>
              </a:rPr>
              <a:t>numeri</a:t>
            </a:r>
            <a:r>
              <a:rPr lang="en-US" dirty="0">
                <a:solidFill>
                  <a:srgbClr val="002060"/>
                </a:solidFill>
                <a:latin typeface="Calibri" pitchFamily="34" charset="0"/>
                <a:cs typeface="Times New Roman" pitchFamily="18" charset="0"/>
              </a:rPr>
              <a:t>, ma </a:t>
            </a:r>
            <a:r>
              <a:rPr lang="en-US" dirty="0" err="1">
                <a:solidFill>
                  <a:srgbClr val="002060"/>
                </a:solidFill>
                <a:latin typeface="Calibri" pitchFamily="34" charset="0"/>
                <a:cs typeface="Times New Roman" pitchFamily="18" charset="0"/>
              </a:rPr>
              <a:t>collegano</a:t>
            </a:r>
            <a:r>
              <a:rPr lang="en-US" dirty="0">
                <a:solidFill>
                  <a:srgbClr val="002060"/>
                </a:solidFill>
                <a:latin typeface="Calibri" pitchFamily="34" charset="0"/>
                <a:cs typeface="Times New Roman" pitchFamily="18" charset="0"/>
              </a:rPr>
              <a:t> la </a:t>
            </a:r>
            <a:r>
              <a:rPr lang="en-US" dirty="0" err="1">
                <a:solidFill>
                  <a:srgbClr val="002060"/>
                </a:solidFill>
                <a:latin typeface="Calibri" pitchFamily="34" charset="0"/>
                <a:cs typeface="Times New Roman" pitchFamily="18" charset="0"/>
              </a:rPr>
              <a:t>strategia</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climatica</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alle</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priorità</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nazionali</a:t>
            </a:r>
            <a:r>
              <a:rPr lang="en-US" dirty="0">
                <a:solidFill>
                  <a:srgbClr val="002060"/>
                </a:solidFill>
                <a:latin typeface="Calibri" pitchFamily="34" charset="0"/>
                <a:cs typeface="Times New Roman" pitchFamily="18" charset="0"/>
              </a:rPr>
              <a:t>.</a:t>
            </a:r>
          </a:p>
          <a:p>
            <a:pPr marL="342900" indent="-342900" algn="just">
              <a:buFont typeface="Arial"/>
              <a:buChar char="•"/>
            </a:pPr>
            <a:r>
              <a:rPr lang="en-US" dirty="0" err="1">
                <a:solidFill>
                  <a:srgbClr val="002060"/>
                </a:solidFill>
                <a:latin typeface="Calibri" pitchFamily="34" charset="0"/>
                <a:cs typeface="Times New Roman" pitchFamily="18" charset="0"/>
              </a:rPr>
              <a:t>Sono</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eterogenei</a:t>
            </a:r>
            <a:r>
              <a:rPr lang="en-US" dirty="0">
                <a:solidFill>
                  <a:srgbClr val="002060"/>
                </a:solidFill>
                <a:latin typeface="Calibri" pitchFamily="34" charset="0"/>
                <a:cs typeface="Times New Roman" pitchFamily="18" charset="0"/>
              </a:rPr>
              <a:t>: non </a:t>
            </a:r>
            <a:r>
              <a:rPr lang="en-US" dirty="0" err="1">
                <a:solidFill>
                  <a:srgbClr val="002060"/>
                </a:solidFill>
                <a:latin typeface="Calibri" pitchFamily="34" charset="0"/>
                <a:cs typeface="Times New Roman" pitchFamily="18" charset="0"/>
              </a:rPr>
              <a:t>sono</a:t>
            </a:r>
            <a:r>
              <a:rPr lang="en-US" dirty="0">
                <a:solidFill>
                  <a:srgbClr val="002060"/>
                </a:solidFill>
                <a:latin typeface="Calibri" pitchFamily="34" charset="0"/>
                <a:cs typeface="Times New Roman" pitchFamily="18" charset="0"/>
              </a:rPr>
              <a:t> espress0 solo in </a:t>
            </a:r>
            <a:r>
              <a:rPr lang="en-US" dirty="0" err="1">
                <a:solidFill>
                  <a:srgbClr val="002060"/>
                </a:solidFill>
                <a:latin typeface="Calibri" pitchFamily="34" charset="0"/>
                <a:cs typeface="Times New Roman" pitchFamily="18" charset="0"/>
              </a:rPr>
              <a:t>riduzioni</a:t>
            </a:r>
            <a:r>
              <a:rPr lang="en-US" dirty="0">
                <a:solidFill>
                  <a:srgbClr val="002060"/>
                </a:solidFill>
                <a:latin typeface="Calibri" pitchFamily="34" charset="0"/>
                <a:cs typeface="Times New Roman" pitchFamily="18" charset="0"/>
              </a:rPr>
              <a:t> % </a:t>
            </a:r>
            <a:r>
              <a:rPr lang="en-US" dirty="0" err="1">
                <a:solidFill>
                  <a:srgbClr val="002060"/>
                </a:solidFill>
                <a:latin typeface="Calibri" pitchFamily="34" charset="0"/>
                <a:cs typeface="Times New Roman" pitchFamily="18" charset="0"/>
              </a:rPr>
              <a:t>delle</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emissioni</a:t>
            </a:r>
            <a:r>
              <a:rPr lang="en-US" dirty="0">
                <a:solidFill>
                  <a:srgbClr val="002060"/>
                </a:solidFill>
                <a:latin typeface="Calibri" pitchFamily="34" charset="0"/>
                <a:cs typeface="Times New Roman" pitchFamily="18" charset="0"/>
              </a:rPr>
              <a:t> (ton CO2) </a:t>
            </a:r>
          </a:p>
          <a:p>
            <a:pPr marL="342900" indent="-342900" algn="just">
              <a:buFont typeface="Arial"/>
              <a:buChar char="•"/>
            </a:pPr>
            <a:r>
              <a:rPr lang="en-US" dirty="0" err="1">
                <a:solidFill>
                  <a:srgbClr val="002060"/>
                </a:solidFill>
                <a:latin typeface="Calibri" pitchFamily="34" charset="0"/>
                <a:cs typeface="Times New Roman" pitchFamily="18" charset="0"/>
              </a:rPr>
              <a:t>L’implementazione</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delle</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politiche</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degli</a:t>
            </a:r>
            <a:r>
              <a:rPr lang="en-US" dirty="0">
                <a:solidFill>
                  <a:srgbClr val="002060"/>
                </a:solidFill>
                <a:latin typeface="Calibri" pitchFamily="34" charset="0"/>
                <a:cs typeface="Times New Roman" pitchFamily="18" charset="0"/>
              </a:rPr>
              <a:t> INDCs </a:t>
            </a:r>
            <a:r>
              <a:rPr lang="en-US" dirty="0" err="1">
                <a:solidFill>
                  <a:srgbClr val="002060"/>
                </a:solidFill>
                <a:latin typeface="Calibri" pitchFamily="34" charset="0"/>
                <a:cs typeface="Times New Roman" pitchFamily="18" charset="0"/>
              </a:rPr>
              <a:t>Cinese</a:t>
            </a:r>
            <a:r>
              <a:rPr lang="en-US" dirty="0">
                <a:solidFill>
                  <a:srgbClr val="002060"/>
                </a:solidFill>
                <a:latin typeface="Calibri" pitchFamily="34" charset="0"/>
                <a:cs typeface="Times New Roman" pitchFamily="18" charset="0"/>
              </a:rPr>
              <a:t> e </a:t>
            </a:r>
            <a:r>
              <a:rPr lang="en-US" dirty="0" err="1">
                <a:solidFill>
                  <a:srgbClr val="002060"/>
                </a:solidFill>
                <a:latin typeface="Calibri" pitchFamily="34" charset="0"/>
                <a:cs typeface="Times New Roman" pitchFamily="18" charset="0"/>
              </a:rPr>
              <a:t>Indiano</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comporterebbe</a:t>
            </a:r>
            <a:r>
              <a:rPr lang="en-US" dirty="0">
                <a:solidFill>
                  <a:srgbClr val="002060"/>
                </a:solidFill>
                <a:latin typeface="Calibri" pitchFamily="34" charset="0"/>
                <a:cs typeface="Times New Roman" pitchFamily="18" charset="0"/>
              </a:rPr>
              <a:t> un </a:t>
            </a:r>
            <a:r>
              <a:rPr lang="en-US" dirty="0" err="1">
                <a:solidFill>
                  <a:srgbClr val="002060"/>
                </a:solidFill>
                <a:latin typeface="Calibri" pitchFamily="34" charset="0"/>
                <a:cs typeface="Times New Roman" pitchFamily="18" charset="0"/>
              </a:rPr>
              <a:t>cambiamento</a:t>
            </a:r>
            <a:r>
              <a:rPr lang="en-US" dirty="0">
                <a:solidFill>
                  <a:srgbClr val="002060"/>
                </a:solidFill>
                <a:latin typeface="Calibri" pitchFamily="34" charset="0"/>
                <a:cs typeface="Times New Roman" pitchFamily="18" charset="0"/>
              </a:rPr>
              <a:t> di </a:t>
            </a:r>
            <a:r>
              <a:rPr lang="en-US" dirty="0" err="1">
                <a:solidFill>
                  <a:srgbClr val="002060"/>
                </a:solidFill>
                <a:latin typeface="Calibri" pitchFamily="34" charset="0"/>
                <a:cs typeface="Times New Roman" pitchFamily="18" charset="0"/>
              </a:rPr>
              <a:t>passo</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nella</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percentuale</a:t>
            </a:r>
            <a:r>
              <a:rPr lang="en-US" dirty="0">
                <a:solidFill>
                  <a:srgbClr val="002060"/>
                </a:solidFill>
                <a:latin typeface="Calibri" pitchFamily="34" charset="0"/>
                <a:cs typeface="Times New Roman" pitchFamily="18" charset="0"/>
              </a:rPr>
              <a:t> di </a:t>
            </a:r>
            <a:r>
              <a:rPr lang="en-US" dirty="0" err="1">
                <a:solidFill>
                  <a:srgbClr val="002060"/>
                </a:solidFill>
                <a:latin typeface="Calibri" pitchFamily="34" charset="0"/>
                <a:cs typeface="Times New Roman" pitchFamily="18" charset="0"/>
              </a:rPr>
              <a:t>energia</a:t>
            </a:r>
            <a:r>
              <a:rPr lang="en-US" dirty="0">
                <a:solidFill>
                  <a:srgbClr val="002060"/>
                </a:solidFill>
                <a:latin typeface="Calibri" pitchFamily="34" charset="0"/>
                <a:cs typeface="Times New Roman" pitchFamily="18" charset="0"/>
              </a:rPr>
              <a:t> da </a:t>
            </a:r>
            <a:r>
              <a:rPr lang="en-US" dirty="0" err="1">
                <a:solidFill>
                  <a:srgbClr val="002060"/>
                </a:solidFill>
                <a:latin typeface="Calibri" pitchFamily="34" charset="0"/>
                <a:cs typeface="Times New Roman" pitchFamily="18" charset="0"/>
              </a:rPr>
              <a:t>rinnovabili</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nel</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mondo</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senza</a:t>
            </a:r>
            <a:r>
              <a:rPr lang="en-US" dirty="0">
                <a:solidFill>
                  <a:srgbClr val="002060"/>
                </a:solidFill>
                <a:latin typeface="Calibri" pitchFamily="34" charset="0"/>
                <a:cs typeface="Times New Roman" pitchFamily="18" charset="0"/>
              </a:rPr>
              <a:t> </a:t>
            </a:r>
            <a:r>
              <a:rPr lang="en-US" dirty="0" err="1">
                <a:solidFill>
                  <a:srgbClr val="002060"/>
                </a:solidFill>
                <a:latin typeface="Calibri" pitchFamily="34" charset="0"/>
                <a:cs typeface="Times New Roman" pitchFamily="18" charset="0"/>
              </a:rPr>
              <a:t>precedenti</a:t>
            </a:r>
            <a:endParaRPr lang="en-US" dirty="0">
              <a:solidFill>
                <a:srgbClr val="002060"/>
              </a:solidFill>
              <a:latin typeface="Calibri" pitchFamily="34" charset="0"/>
              <a:cs typeface="Times New Roman" pitchFamily="18" charset="0"/>
            </a:endParaRPr>
          </a:p>
          <a:p>
            <a:pPr marL="342900" indent="-342900" algn="just">
              <a:buFont typeface="Arial"/>
              <a:buChar char="•"/>
            </a:pPr>
            <a:r>
              <a:rPr lang="it-IT" dirty="0">
                <a:solidFill>
                  <a:srgbClr val="002060"/>
                </a:solidFill>
                <a:latin typeface="Calibri" pitchFamily="34" charset="0"/>
                <a:cs typeface="Times New Roman" pitchFamily="18" charset="0"/>
              </a:rPr>
              <a:t>Non sono ancora sufficienti per mantenere il riscaldamento globale al di sotto di 2ºC. </a:t>
            </a:r>
            <a:endParaRPr lang="en-US" dirty="0">
              <a:solidFill>
                <a:srgbClr val="002060"/>
              </a:solidFill>
              <a:latin typeface="Calibri" pitchFamily="34" charset="0"/>
              <a:cs typeface="Times New Roman" pitchFamily="18" charset="0"/>
            </a:endParaRPr>
          </a:p>
          <a:p>
            <a:endParaRPr lang="it-IT" dirty="0"/>
          </a:p>
        </p:txBody>
      </p:sp>
      <p:sp>
        <p:nvSpPr>
          <p:cNvPr id="4" name="Segnaposto numero diapositiva 3"/>
          <p:cNvSpPr>
            <a:spLocks noGrp="1"/>
          </p:cNvSpPr>
          <p:nvPr>
            <p:ph type="sldNum" sz="quarter" idx="10"/>
          </p:nvPr>
        </p:nvSpPr>
        <p:spPr/>
        <p:txBody>
          <a:bodyPr/>
          <a:lstStyle/>
          <a:p>
            <a:fld id="{39DFD9E1-EBA8-47D9-B8EF-0ED1B80626A9}" type="slidenum">
              <a:rPr lang="it-IT" smtClean="0"/>
              <a:pPr/>
              <a:t>6</a:t>
            </a:fld>
            <a:endParaRPr lang="it-IT"/>
          </a:p>
        </p:txBody>
      </p:sp>
    </p:spTree>
    <p:extLst>
      <p:ext uri="{BB962C8B-B14F-4D97-AF65-F5344CB8AC3E}">
        <p14:creationId xmlns:p14="http://schemas.microsoft.com/office/powerpoint/2010/main" val="19280737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62</a:t>
            </a:fld>
            <a:endParaRPr lang="it-IT"/>
          </a:p>
        </p:txBody>
      </p:sp>
    </p:spTree>
    <p:extLst>
      <p:ext uri="{BB962C8B-B14F-4D97-AF65-F5344CB8AC3E}">
        <p14:creationId xmlns:p14="http://schemas.microsoft.com/office/powerpoint/2010/main" val="25840794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63</a:t>
            </a:fld>
            <a:endParaRPr lang="it-IT"/>
          </a:p>
        </p:txBody>
      </p:sp>
    </p:spTree>
    <p:extLst>
      <p:ext uri="{BB962C8B-B14F-4D97-AF65-F5344CB8AC3E}">
        <p14:creationId xmlns:p14="http://schemas.microsoft.com/office/powerpoint/2010/main" val="40822495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64</a:t>
            </a:fld>
            <a:endParaRPr lang="it-IT"/>
          </a:p>
        </p:txBody>
      </p:sp>
    </p:spTree>
    <p:extLst>
      <p:ext uri="{BB962C8B-B14F-4D97-AF65-F5344CB8AC3E}">
        <p14:creationId xmlns:p14="http://schemas.microsoft.com/office/powerpoint/2010/main" val="17623005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457200" indent="-457200">
              <a:buAutoNum type="arabicParenR"/>
            </a:pPr>
            <a:r>
              <a:rPr lang="it-IT" sz="1200" dirty="0">
                <a:solidFill>
                  <a:srgbClr val="0B0C0C"/>
                </a:solidFill>
                <a:latin typeface="nta" charset="0"/>
              </a:rPr>
              <a:t>Impegno ad allineare tutte le politiche governative a 1,5 gradi e a spingere le altre grandi economie a fare lo stesso. Questo è un passo decisivo per ottenere impegni più ambiziosi in sede G20</a:t>
            </a:r>
          </a:p>
          <a:p>
            <a:pPr marL="457200" indent="-457200">
              <a:buAutoNum type="arabicParenR"/>
            </a:pPr>
            <a:r>
              <a:rPr lang="it-IT" sz="1200" dirty="0">
                <a:solidFill>
                  <a:srgbClr val="0B0C0C"/>
                </a:solidFill>
                <a:latin typeface="nta" charset="0"/>
              </a:rPr>
              <a:t> I G7 si impegnano a "ridurre profondamente le emissioni nel 2020", ad abbandonare il carbone e a </a:t>
            </a:r>
            <a:r>
              <a:rPr lang="it-IT" sz="1200" dirty="0" err="1">
                <a:solidFill>
                  <a:srgbClr val="0B0C0C"/>
                </a:solidFill>
                <a:latin typeface="nta" charset="0"/>
              </a:rPr>
              <a:t>decarbonizzare</a:t>
            </a:r>
            <a:r>
              <a:rPr lang="it-IT" sz="1200" dirty="0">
                <a:solidFill>
                  <a:srgbClr val="0B0C0C"/>
                </a:solidFill>
                <a:latin typeface="nta" charset="0"/>
              </a:rPr>
              <a:t> i loro sistemi elettrici negli anni 30. Come ha evidenziato la IEA, per i paesi avanzati questo significa produrre elettricità a zero emissioni nette al 2035</a:t>
            </a:r>
          </a:p>
          <a:p>
            <a:pPr marL="457200" indent="-457200">
              <a:buAutoNum type="arabicParenR"/>
            </a:pPr>
            <a:r>
              <a:rPr lang="it-IT" sz="1200" dirty="0">
                <a:solidFill>
                  <a:srgbClr val="0B0C0C"/>
                </a:solidFill>
                <a:latin typeface="nta" charset="0"/>
              </a:rPr>
              <a:t>Interruzione del supporto pubblico internazionale a progetti a carbone entro la fine del 2021</a:t>
            </a:r>
          </a:p>
          <a:p>
            <a:pPr marL="457200" indent="-457200">
              <a:buAutoNum type="arabicParenR"/>
            </a:pPr>
            <a:r>
              <a:rPr lang="it-IT" sz="1200" dirty="0">
                <a:solidFill>
                  <a:srgbClr val="0B0C0C"/>
                </a:solidFill>
                <a:latin typeface="nta" charset="0"/>
              </a:rPr>
              <a:t>Interruzione del supporto pubblico per i combustibili fossili in linea con l’obiettivo di 1,5C e la neutralità delle emissioni</a:t>
            </a:r>
          </a:p>
          <a:p>
            <a:pPr marL="457200" indent="-457200">
              <a:buAutoNum type="arabicParenR"/>
            </a:pPr>
            <a:r>
              <a:rPr lang="it-IT" sz="1200" dirty="0">
                <a:solidFill>
                  <a:srgbClr val="0B0C0C"/>
                </a:solidFill>
                <a:latin typeface="nta" charset="0"/>
              </a:rPr>
              <a:t>Allineamento delle finanze pubbliche all'obiettivo 1,5 dell'Accordo di Parigi e richiesta che tutte le Banche multilaterali di sviluppo, le Banche nazionali di sviluppo (come CDP) e le agenzie di credito all’export (come SACE) di perseguire lo stesso obiettivo.</a:t>
            </a:r>
          </a:p>
          <a:p>
            <a:pPr marL="457200" indent="-457200">
              <a:buAutoNum type="arabicParenR"/>
            </a:pPr>
            <a:r>
              <a:rPr lang="it-IT" sz="1200" dirty="0">
                <a:solidFill>
                  <a:srgbClr val="0B0C0C"/>
                </a:solidFill>
                <a:latin typeface="nta" charset="0"/>
              </a:rPr>
              <a:t>Sforzi per presentare nuovi impegni di finanza per il clima ben prima della COP26</a:t>
            </a:r>
          </a:p>
          <a:p>
            <a:pPr marL="457200" indent="-457200">
              <a:buAutoNum type="arabicParenR"/>
            </a:pPr>
            <a:r>
              <a:rPr lang="it-IT" sz="1200" dirty="0">
                <a:solidFill>
                  <a:srgbClr val="0B0C0C"/>
                </a:solidFill>
                <a:latin typeface="nta" charset="0"/>
              </a:rPr>
              <a:t>Impegno per trovare un accordo su un obiettivo globale per la natura e biodiversità al 2030 e introduzione di politiche e leggi per ridurre l'impronta di deforestazione delle materie prime scambiate a livello globale.</a:t>
            </a:r>
          </a:p>
          <a:p>
            <a:endParaRPr lang="it-IT" dirty="0"/>
          </a:p>
        </p:txBody>
      </p:sp>
      <p:sp>
        <p:nvSpPr>
          <p:cNvPr id="4" name="Segnaposto numero diapositiva 3"/>
          <p:cNvSpPr>
            <a:spLocks noGrp="1"/>
          </p:cNvSpPr>
          <p:nvPr>
            <p:ph type="sldNum" sz="quarter" idx="10"/>
          </p:nvPr>
        </p:nvSpPr>
        <p:spPr/>
        <p:txBody>
          <a:bodyPr/>
          <a:lstStyle/>
          <a:p>
            <a:fld id="{88A58969-946D-49CD-93F2-F10966D1C455}" type="slidenum">
              <a:rPr lang="it-IT" smtClean="0"/>
              <a:t>65</a:t>
            </a:fld>
            <a:endParaRPr lang="it-IT"/>
          </a:p>
        </p:txBody>
      </p:sp>
    </p:spTree>
    <p:extLst>
      <p:ext uri="{BB962C8B-B14F-4D97-AF65-F5344CB8AC3E}">
        <p14:creationId xmlns:p14="http://schemas.microsoft.com/office/powerpoint/2010/main" val="2530533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39DFD9E1-EBA8-47D9-B8EF-0ED1B80626A9}" type="slidenum">
              <a:rPr lang="it-IT" smtClean="0"/>
              <a:pPr/>
              <a:t>9</a:t>
            </a:fld>
            <a:endParaRPr lang="it-IT"/>
          </a:p>
        </p:txBody>
      </p:sp>
    </p:spTree>
    <p:extLst>
      <p:ext uri="{BB962C8B-B14F-4D97-AF65-F5344CB8AC3E}">
        <p14:creationId xmlns:p14="http://schemas.microsoft.com/office/powerpoint/2010/main" val="4181365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39DFD9E1-EBA8-47D9-B8EF-0ED1B80626A9}" type="slidenum">
              <a:rPr lang="it-IT" smtClean="0"/>
              <a:pPr/>
              <a:t>24</a:t>
            </a:fld>
            <a:endParaRPr lang="it-IT"/>
          </a:p>
        </p:txBody>
      </p:sp>
    </p:spTree>
    <p:extLst>
      <p:ext uri="{BB962C8B-B14F-4D97-AF65-F5344CB8AC3E}">
        <p14:creationId xmlns:p14="http://schemas.microsoft.com/office/powerpoint/2010/main" val="261708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39DFD9E1-EBA8-47D9-B8EF-0ED1B80626A9}" type="slidenum">
              <a:rPr lang="it-IT" smtClean="0"/>
              <a:pPr/>
              <a:t>26</a:t>
            </a:fld>
            <a:endParaRPr lang="it-IT"/>
          </a:p>
        </p:txBody>
      </p:sp>
    </p:spTree>
    <p:extLst>
      <p:ext uri="{BB962C8B-B14F-4D97-AF65-F5344CB8AC3E}">
        <p14:creationId xmlns:p14="http://schemas.microsoft.com/office/powerpoint/2010/main" val="1817854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egnaposto immagine diapositiva 1"/>
          <p:cNvSpPr>
            <a:spLocks noGrp="1" noRot="1" noChangeAspect="1" noTextEdit="1"/>
          </p:cNvSpPr>
          <p:nvPr>
            <p:ph type="sldImg"/>
          </p:nvPr>
        </p:nvSpPr>
        <p:spPr>
          <a:xfrm>
            <a:off x="866775" y="739775"/>
            <a:ext cx="4935538" cy="3700463"/>
          </a:xfrm>
          <a:ln/>
        </p:spPr>
      </p:sp>
      <p:sp>
        <p:nvSpPr>
          <p:cNvPr id="77826" name="Segnaposto note 2"/>
          <p:cNvSpPr>
            <a:spLocks noGrp="1"/>
          </p:cNvSpPr>
          <p:nvPr>
            <p:ph type="body" idx="1"/>
          </p:nvPr>
        </p:nvSpPr>
        <p:spPr>
          <a:noFill/>
          <a:ln/>
        </p:spPr>
        <p:txBody>
          <a:bodyPr/>
          <a:lstStyle/>
          <a:p>
            <a:endParaRPr lang="en-US">
              <a:latin typeface="Arial" pitchFamily="34" charset="0"/>
              <a:ea typeface="ＭＳ Ｐゴシック" pitchFamily="34" charset="-128"/>
            </a:endParaRPr>
          </a:p>
        </p:txBody>
      </p:sp>
      <p:sp>
        <p:nvSpPr>
          <p:cNvPr id="77827" name="Segnaposto numero diapositiva 3"/>
          <p:cNvSpPr>
            <a:spLocks noGrp="1"/>
          </p:cNvSpPr>
          <p:nvPr>
            <p:ph type="sldNum" sz="quarter" idx="5"/>
          </p:nvPr>
        </p:nvSpPr>
        <p:spPr>
          <a:noFill/>
        </p:spPr>
        <p:txBody>
          <a:bodyPr/>
          <a:lstStyle/>
          <a:p>
            <a:fld id="{06A7164F-211E-49A6-9429-FF3624D0E137}" type="slidenum">
              <a:rPr lang="it-IT"/>
              <a:pPr/>
              <a:t>27</a:t>
            </a:fld>
            <a:endParaRPr lang="it-IT"/>
          </a:p>
        </p:txBody>
      </p:sp>
    </p:spTree>
    <p:extLst>
      <p:ext uri="{BB962C8B-B14F-4D97-AF65-F5344CB8AC3E}">
        <p14:creationId xmlns:p14="http://schemas.microsoft.com/office/powerpoint/2010/main" val="1266627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egnaposto immagine diapositiva 1"/>
          <p:cNvSpPr>
            <a:spLocks noGrp="1" noRot="1" noChangeAspect="1" noTextEdit="1"/>
          </p:cNvSpPr>
          <p:nvPr>
            <p:ph type="sldImg"/>
          </p:nvPr>
        </p:nvSpPr>
        <p:spPr>
          <a:xfrm>
            <a:off x="866775" y="739775"/>
            <a:ext cx="4935538" cy="3700463"/>
          </a:xfrm>
          <a:ln/>
        </p:spPr>
      </p:sp>
      <p:sp>
        <p:nvSpPr>
          <p:cNvPr id="102403" name="Segnaposto note 2"/>
          <p:cNvSpPr>
            <a:spLocks noGrp="1"/>
          </p:cNvSpPr>
          <p:nvPr>
            <p:ph type="body" idx="1"/>
          </p:nvPr>
        </p:nvSpPr>
        <p:spPr>
          <a:noFill/>
          <a:ln/>
        </p:spPr>
        <p:txBody>
          <a:bodyPr/>
          <a:lstStyle/>
          <a:p>
            <a:pPr eaLnBrk="1" hangingPunct="1">
              <a:spcBef>
                <a:spcPct val="0"/>
              </a:spcBef>
            </a:pPr>
            <a:r>
              <a:rPr lang="it-IT" sz="1200" b="0" i="0" u="none" strike="noStrike" kern="1200" dirty="0">
                <a:solidFill>
                  <a:schemeClr val="tx1"/>
                </a:solidFill>
                <a:effectLst/>
                <a:latin typeface="+mn-lt"/>
                <a:ea typeface="+mn-ea"/>
                <a:cs typeface="+mn-cs"/>
              </a:rPr>
              <a:t>The EU ETS </a:t>
            </a:r>
            <a:r>
              <a:rPr lang="it-IT" sz="1200" b="0" i="0" u="none" strike="noStrike" kern="1200" dirty="0" err="1">
                <a:solidFill>
                  <a:schemeClr val="tx1"/>
                </a:solidFill>
                <a:effectLst/>
                <a:latin typeface="+mn-lt"/>
                <a:ea typeface="+mn-ea"/>
                <a:cs typeface="+mn-cs"/>
              </a:rPr>
              <a:t>was</a:t>
            </a:r>
            <a:r>
              <a:rPr lang="it-IT" sz="1200" b="0" i="0" u="none" strike="noStrike" kern="1200" dirty="0">
                <a:solidFill>
                  <a:schemeClr val="tx1"/>
                </a:solidFill>
                <a:effectLst/>
                <a:latin typeface="+mn-lt"/>
                <a:ea typeface="+mn-ea"/>
                <a:cs typeface="+mn-cs"/>
              </a:rPr>
              <a:t> the first </a:t>
            </a:r>
            <a:r>
              <a:rPr lang="it-IT" sz="1200" b="0" i="0" u="none" strike="noStrike" kern="1200" dirty="0" err="1">
                <a:solidFill>
                  <a:schemeClr val="tx1"/>
                </a:solidFill>
                <a:effectLst/>
                <a:latin typeface="+mn-lt"/>
                <a:ea typeface="+mn-ea"/>
                <a:cs typeface="+mn-cs"/>
              </a:rPr>
              <a:t>international</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emissions</a:t>
            </a:r>
            <a:r>
              <a:rPr lang="it-IT" sz="1200" b="0" i="0" u="none" strike="noStrike" kern="1200" dirty="0">
                <a:solidFill>
                  <a:schemeClr val="tx1"/>
                </a:solidFill>
                <a:effectLst/>
                <a:latin typeface="+mn-lt"/>
                <a:ea typeface="+mn-ea"/>
                <a:cs typeface="+mn-cs"/>
              </a:rPr>
              <a:t> trading </a:t>
            </a:r>
            <a:r>
              <a:rPr lang="it-IT" sz="1200" b="0" i="0" u="none" strike="noStrike" kern="1200" dirty="0" err="1">
                <a:solidFill>
                  <a:schemeClr val="tx1"/>
                </a:solidFill>
                <a:effectLst/>
                <a:latin typeface="+mn-lt"/>
                <a:ea typeface="+mn-ea"/>
                <a:cs typeface="+mn-cs"/>
              </a:rPr>
              <a:t>scheme</a:t>
            </a:r>
            <a:r>
              <a:rPr lang="it-IT" sz="1200" b="0" i="0" u="none" strike="noStrike" kern="1200" dirty="0">
                <a:solidFill>
                  <a:schemeClr val="tx1"/>
                </a:solidFill>
                <a:effectLst/>
                <a:latin typeface="+mn-lt"/>
                <a:ea typeface="+mn-ea"/>
                <a:cs typeface="+mn-cs"/>
              </a:rPr>
              <a:t> and </a:t>
            </a:r>
            <a:r>
              <a:rPr lang="it-IT" sz="1200" b="0" i="0" u="none" strike="noStrike" kern="1200" dirty="0" err="1">
                <a:solidFill>
                  <a:schemeClr val="tx1"/>
                </a:solidFill>
                <a:effectLst/>
                <a:latin typeface="+mn-lt"/>
                <a:ea typeface="+mn-ea"/>
                <a:cs typeface="+mn-cs"/>
              </a:rPr>
              <a:t>has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been</a:t>
            </a:r>
            <a:r>
              <a:rPr lang="it-IT" sz="1200" b="0" i="0" u="none" strike="noStrike" kern="1200" dirty="0">
                <a:solidFill>
                  <a:schemeClr val="tx1"/>
                </a:solidFill>
                <a:effectLst/>
                <a:latin typeface="+mn-lt"/>
                <a:ea typeface="+mn-ea"/>
                <a:cs typeface="+mn-cs"/>
              </a:rPr>
              <a:t> the </a:t>
            </a:r>
            <a:r>
              <a:rPr lang="it-IT" sz="1200" b="0" i="0" u="none" strike="noStrike" kern="1200" dirty="0" err="1">
                <a:solidFill>
                  <a:schemeClr val="tx1"/>
                </a:solidFill>
                <a:effectLst/>
                <a:latin typeface="+mn-lt"/>
                <a:ea typeface="+mn-ea"/>
                <a:cs typeface="+mn-cs"/>
              </a:rPr>
              <a:t>largest</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one</a:t>
            </a:r>
            <a:r>
              <a:rPr lang="it-IT" sz="1200" b="0" i="0" u="none" strike="noStrike" kern="1200" dirty="0">
                <a:solidFill>
                  <a:schemeClr val="tx1"/>
                </a:solidFill>
                <a:effectLst/>
                <a:latin typeface="+mn-lt"/>
                <a:ea typeface="+mn-ea"/>
                <a:cs typeface="+mn-cs"/>
              </a:rPr>
              <a:t> in </a:t>
            </a:r>
            <a:r>
              <a:rPr lang="it-IT" sz="1200" b="0" i="0" u="none" strike="noStrike" kern="1200" dirty="0" err="1">
                <a:solidFill>
                  <a:schemeClr val="tx1"/>
                </a:solidFill>
                <a:effectLst/>
                <a:latin typeface="+mn-lt"/>
                <a:ea typeface="+mn-ea"/>
                <a:cs typeface="+mn-cs"/>
              </a:rPr>
              <a:t>operation</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since</a:t>
            </a:r>
            <a:r>
              <a:rPr lang="it-IT" sz="1200" b="0" i="0" u="none" strike="noStrike" kern="1200" dirty="0">
                <a:solidFill>
                  <a:schemeClr val="tx1"/>
                </a:solidFill>
                <a:effectLst/>
                <a:latin typeface="+mn-lt"/>
                <a:ea typeface="+mn-ea"/>
                <a:cs typeface="+mn-cs"/>
              </a:rPr>
              <a:t> 2005 and </a:t>
            </a:r>
            <a:r>
              <a:rPr lang="it-IT" sz="1200" b="0" i="0" u="none" strike="noStrike" kern="1200" dirty="0" err="1">
                <a:solidFill>
                  <a:schemeClr val="tx1"/>
                </a:solidFill>
                <a:effectLst/>
                <a:latin typeface="+mn-lt"/>
                <a:ea typeface="+mn-ea"/>
                <a:cs typeface="+mn-cs"/>
              </a:rPr>
              <a:t>will</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retain</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this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lead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until</a:t>
            </a:r>
            <a:r>
              <a:rPr lang="it-IT" sz="1200" b="0" i="0" u="none" strike="noStrike" kern="1200" dirty="0">
                <a:solidFill>
                  <a:schemeClr val="tx1"/>
                </a:solidFill>
                <a:effectLst/>
                <a:latin typeface="+mn-lt"/>
                <a:ea typeface="+mn-ea"/>
                <a:cs typeface="+mn-cs"/>
              </a:rPr>
              <a:t> the </a:t>
            </a:r>
            <a:r>
              <a:rPr lang="it-IT" sz="1200" b="0" i="0" u="none" strike="noStrike" kern="1200" dirty="0" err="1">
                <a:solidFill>
                  <a:schemeClr val="tx1"/>
                </a:solidFill>
                <a:effectLst/>
                <a:latin typeface="+mn-lt"/>
                <a:ea typeface="+mn-ea"/>
                <a:cs typeface="+mn-cs"/>
              </a:rPr>
              <a:t>Chinese</a:t>
            </a:r>
            <a:r>
              <a:rPr lang="it-IT" sz="1200" b="0" i="0" u="none" strike="noStrike" kern="1200" dirty="0">
                <a:solidFill>
                  <a:schemeClr val="tx1"/>
                </a:solidFill>
                <a:effectLst/>
                <a:latin typeface="+mn-lt"/>
                <a:ea typeface="+mn-ea"/>
                <a:cs typeface="+mn-cs"/>
              </a:rPr>
              <a:t> ETS </a:t>
            </a:r>
            <a:r>
              <a:rPr lang="it-IT" sz="1200" b="0" i="0" u="none" strike="noStrike" kern="1200" dirty="0" err="1">
                <a:solidFill>
                  <a:schemeClr val="tx1"/>
                </a:solidFill>
                <a:effectLst/>
                <a:latin typeface="+mn-lt"/>
                <a:ea typeface="+mn-ea"/>
                <a:cs typeface="+mn-cs"/>
              </a:rPr>
              <a:t>becomes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operational</a:t>
            </a:r>
            <a:r>
              <a:rPr lang="it-IT" sz="1200" b="0" i="0" u="none" strike="noStrike" kern="1200" dirty="0">
                <a:solidFill>
                  <a:schemeClr val="tx1"/>
                </a:solidFill>
                <a:effectLst/>
                <a:latin typeface="+mn-lt"/>
                <a:ea typeface="+mn-ea"/>
                <a:cs typeface="+mn-cs"/>
              </a:rPr>
              <a:t> in mid-2021. </a:t>
            </a:r>
            <a:r>
              <a:rPr lang="it-IT" sz="1200" b="0" i="0" u="none" strike="noStrike" kern="1200" dirty="0" err="1">
                <a:solidFill>
                  <a:schemeClr val="tx1"/>
                </a:solidFill>
                <a:effectLst/>
                <a:latin typeface="+mn-lt"/>
                <a:ea typeface="+mn-ea"/>
                <a:cs typeface="+mn-cs"/>
              </a:rPr>
              <a:t>Indeed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many</a:t>
            </a:r>
            <a:r>
              <a:rPr lang="it-IT" sz="1200" b="0" i="0" u="none" strike="noStrike" kern="1200" dirty="0">
                <a:solidFill>
                  <a:schemeClr val="tx1"/>
                </a:solidFill>
                <a:effectLst/>
                <a:latin typeface="+mn-lt"/>
                <a:ea typeface="+mn-ea"/>
                <a:cs typeface="+mn-cs"/>
              </a:rPr>
              <a:t> more </a:t>
            </a:r>
            <a:r>
              <a:rPr lang="it-IT" sz="1200" b="0" i="0" u="none" strike="noStrike" kern="1200" dirty="0" err="1">
                <a:solidFill>
                  <a:schemeClr val="tx1"/>
                </a:solidFill>
                <a:effectLst/>
                <a:latin typeface="+mn-lt"/>
                <a:ea typeface="+mn-ea"/>
                <a:cs typeface="+mn-cs"/>
              </a:rPr>
              <a:t>ETSs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currently</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exists</a:t>
            </a:r>
            <a:r>
              <a:rPr lang="it-IT" sz="1200" b="0" i="0" u="none" strike="noStrike" kern="1200" dirty="0">
                <a:solidFill>
                  <a:schemeClr val="tx1"/>
                </a:solidFill>
                <a:effectLst/>
                <a:latin typeface="+mn-lt"/>
                <a:ea typeface="+mn-ea"/>
                <a:cs typeface="+mn-cs"/>
              </a:rPr>
              <a:t> and are </a:t>
            </a:r>
            <a:r>
              <a:rPr lang="it-IT" sz="1200" b="0" i="0" u="none" strike="noStrike" kern="1200" dirty="0" err="1">
                <a:solidFill>
                  <a:schemeClr val="tx1"/>
                </a:solidFill>
                <a:effectLst/>
                <a:latin typeface="+mn-lt"/>
                <a:ea typeface="+mn-ea"/>
                <a:cs typeface="+mn-cs"/>
              </a:rPr>
              <a:t>being</a:t>
            </a:r>
            <a:r>
              <a:rPr lang="it-IT" sz="1200" b="0" i="0" u="none" strike="noStrike" kern="1200" dirty="0">
                <a:solidFill>
                  <a:schemeClr val="tx1"/>
                </a:solidFill>
                <a:effectLst/>
                <a:latin typeface="+mn-lt"/>
                <a:ea typeface="+mn-ea"/>
                <a:cs typeface="+mn-cs"/>
              </a:rPr>
              <a:t> </a:t>
            </a:r>
            <a:r>
              <a:rPr lang="it-IT" sz="1200" b="0" i="0" u="none" strike="noStrike" kern="1200" dirty="0">
                <a:solidFill>
                  <a:schemeClr val="tx1"/>
                </a:solidFill>
                <a:effectLst/>
                <a:latin typeface="+mn-lt"/>
                <a:ea typeface="+mn-ea"/>
                <a:cs typeface="+mn-cs"/>
                <a:hlinkClick r:id="rId3"/>
              </a:rPr>
              <a:t>developed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around</a:t>
            </a:r>
            <a:r>
              <a:rPr lang="it-IT" sz="1200" b="0" i="0" u="none" strike="noStrike" kern="1200" dirty="0">
                <a:solidFill>
                  <a:schemeClr val="tx1"/>
                </a:solidFill>
                <a:effectLst/>
                <a:latin typeface="+mn-lt"/>
                <a:ea typeface="+mn-ea"/>
                <a:cs typeface="+mn-cs"/>
              </a:rPr>
              <a:t> the world, </a:t>
            </a:r>
            <a:r>
              <a:rPr lang="it-IT" sz="1200" b="0" i="0" u="none" strike="noStrike" kern="1200" dirty="0" err="1">
                <a:solidFill>
                  <a:schemeClr val="tx1"/>
                </a:solidFill>
                <a:effectLst/>
                <a:latin typeface="+mn-lt"/>
                <a:ea typeface="+mn-ea"/>
                <a:cs typeface="+mn-cs"/>
              </a:rPr>
              <a:t>both</a:t>
            </a:r>
            <a:r>
              <a:rPr lang="it-IT" sz="1200" b="0" i="0" u="none" strike="noStrike" kern="1200" dirty="0">
                <a:solidFill>
                  <a:schemeClr val="tx1"/>
                </a:solidFill>
                <a:effectLst/>
                <a:latin typeface="+mn-lt"/>
                <a:ea typeface="+mn-ea"/>
                <a:cs typeface="+mn-cs"/>
              </a:rPr>
              <a:t> in </a:t>
            </a:r>
            <a:r>
              <a:rPr lang="it-IT" sz="1200" b="0" i="0" u="none" strike="noStrike" kern="1200" dirty="0" err="1">
                <a:solidFill>
                  <a:schemeClr val="tx1"/>
                </a:solidFill>
                <a:effectLst/>
                <a:latin typeface="+mn-lt"/>
                <a:ea typeface="+mn-ea"/>
                <a:cs typeface="+mn-cs"/>
              </a:rPr>
              <a:t>developed</a:t>
            </a:r>
            <a:r>
              <a:rPr lang="it-IT" sz="1200" b="0" i="0" u="none" strike="noStrike" kern="1200" dirty="0">
                <a:solidFill>
                  <a:schemeClr val="tx1"/>
                </a:solidFill>
                <a:effectLst/>
                <a:latin typeface="+mn-lt"/>
                <a:ea typeface="+mn-ea"/>
                <a:cs typeface="+mn-cs"/>
              </a:rPr>
              <a:t> and in </a:t>
            </a:r>
            <a:r>
              <a:rPr lang="it-IT" sz="1200" b="0" i="0" u="none" strike="noStrike" kern="1200" dirty="0" err="1">
                <a:solidFill>
                  <a:schemeClr val="tx1"/>
                </a:solidFill>
                <a:effectLst/>
                <a:latin typeface="+mn-lt"/>
                <a:ea typeface="+mn-ea"/>
                <a:cs typeface="+mn-cs"/>
              </a:rPr>
              <a:t>developing</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countries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enhancing</a:t>
            </a:r>
            <a:r>
              <a:rPr lang="it-IT" sz="1200" b="0" i="0" u="none" strike="noStrike" kern="1200" dirty="0">
                <a:solidFill>
                  <a:schemeClr val="tx1"/>
                </a:solidFill>
                <a:effectLst/>
                <a:latin typeface="+mn-lt"/>
                <a:ea typeface="+mn-ea"/>
                <a:cs typeface="+mn-cs"/>
              </a:rPr>
              <a:t> ETS </a:t>
            </a:r>
            <a:r>
              <a:rPr lang="it-IT" sz="1200" b="0" i="0" u="none" strike="noStrike" kern="1200" dirty="0" err="1">
                <a:solidFill>
                  <a:schemeClr val="tx1"/>
                </a:solidFill>
                <a:effectLst/>
                <a:latin typeface="+mn-lt"/>
                <a:ea typeface="+mn-ea"/>
                <a:cs typeface="+mn-cs"/>
              </a:rPr>
              <a:t>linkage</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possibilities</a:t>
            </a:r>
            <a:r>
              <a:rPr lang="it-IT" sz="1200" b="0" i="0" u="none" strike="noStrike" kern="1200" dirty="0">
                <a:solidFill>
                  <a:schemeClr val="tx1"/>
                </a:solidFill>
                <a:effectLst/>
                <a:latin typeface="+mn-lt"/>
                <a:ea typeface="+mn-ea"/>
                <a:cs typeface="+mn-cs"/>
              </a:rPr>
              <a:t>[1]. The </a:t>
            </a:r>
            <a:r>
              <a:rPr lang="it-IT" sz="1200" b="0" i="0" u="none" strike="noStrike" kern="1200" dirty="0" err="1">
                <a:solidFill>
                  <a:schemeClr val="tx1"/>
                </a:solidFill>
                <a:effectLst/>
                <a:latin typeface="+mn-lt"/>
                <a:ea typeface="+mn-ea"/>
                <a:cs typeface="+mn-cs"/>
              </a:rPr>
              <a:t>emissions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cap</a:t>
            </a:r>
            <a:r>
              <a:rPr lang="it-IT" sz="1200" b="0" i="0" u="none" strike="noStrike" kern="1200" dirty="0">
                <a:solidFill>
                  <a:schemeClr val="tx1"/>
                </a:solidFill>
                <a:effectLst/>
                <a:latin typeface="+mn-lt"/>
                <a:ea typeface="+mn-ea"/>
                <a:cs typeface="+mn-cs"/>
              </a:rPr>
              <a:t> of the EU ETS </a:t>
            </a:r>
            <a:r>
              <a:rPr lang="it-IT" sz="1200" b="0" i="0" u="none" strike="noStrike" kern="1200" dirty="0" err="1">
                <a:solidFill>
                  <a:schemeClr val="tx1"/>
                </a:solidFill>
                <a:effectLst/>
                <a:latin typeface="+mn-lt"/>
                <a:ea typeface="+mn-ea"/>
                <a:cs typeface="+mn-cs"/>
              </a:rPr>
              <a:t>decreases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at</a:t>
            </a:r>
            <a:r>
              <a:rPr lang="it-IT" sz="1200" b="0" i="0" u="none" strike="noStrike" kern="1200" dirty="0">
                <a:solidFill>
                  <a:schemeClr val="tx1"/>
                </a:solidFill>
                <a:effectLst/>
                <a:latin typeface="+mn-lt"/>
                <a:ea typeface="+mn-ea"/>
                <a:cs typeface="+mn-cs"/>
              </a:rPr>
              <a:t> a </a:t>
            </a:r>
            <a:r>
              <a:rPr lang="it-IT" sz="1200" b="0" i="0" u="none" strike="noStrike" kern="1200" dirty="0" err="1">
                <a:solidFill>
                  <a:schemeClr val="tx1"/>
                </a:solidFill>
                <a:effectLst/>
                <a:latin typeface="+mn-lt"/>
                <a:ea typeface="+mn-ea"/>
                <a:cs typeface="+mn-cs"/>
              </a:rPr>
              <a:t>yearly</a:t>
            </a:r>
            <a:r>
              <a:rPr lang="it-IT" sz="1200" b="0" i="0" u="none" strike="noStrike" kern="1200" dirty="0">
                <a:solidFill>
                  <a:schemeClr val="tx1"/>
                </a:solidFill>
                <a:effectLst/>
                <a:latin typeface="+mn-lt"/>
                <a:ea typeface="+mn-ea"/>
                <a:cs typeface="+mn-cs"/>
              </a:rPr>
              <a:t> rate, </a:t>
            </a:r>
            <a:r>
              <a:rPr lang="it-IT" sz="1200" b="0" i="0" u="none" strike="noStrike" kern="1200" dirty="0" err="1">
                <a:solidFill>
                  <a:schemeClr val="tx1"/>
                </a:solidFill>
                <a:effectLst/>
                <a:latin typeface="+mn-lt"/>
                <a:ea typeface="+mn-ea"/>
                <a:cs typeface="+mn-cs"/>
              </a:rPr>
              <a:t>currently</a:t>
            </a:r>
            <a:r>
              <a:rPr lang="it-IT" sz="1200" b="0" i="0" u="none" strike="noStrike" kern="1200" dirty="0">
                <a:solidFill>
                  <a:schemeClr val="tx1"/>
                </a:solidFill>
                <a:effectLst/>
                <a:latin typeface="+mn-lt"/>
                <a:ea typeface="+mn-ea"/>
                <a:cs typeface="+mn-cs"/>
              </a:rPr>
              <a:t> set </a:t>
            </a:r>
            <a:r>
              <a:rPr lang="it-IT" sz="1200" b="0" i="0" u="none" strike="noStrike" kern="1200" dirty="0" err="1">
                <a:solidFill>
                  <a:schemeClr val="tx1"/>
                </a:solidFill>
                <a:effectLst/>
                <a:latin typeface="+mn-lt"/>
                <a:ea typeface="+mn-ea"/>
                <a:cs typeface="+mn-cs"/>
              </a:rPr>
              <a:t>at</a:t>
            </a:r>
            <a:r>
              <a:rPr lang="it-IT" sz="1200" b="0" i="0" u="none" strike="noStrike" kern="1200" dirty="0">
                <a:solidFill>
                  <a:schemeClr val="tx1"/>
                </a:solidFill>
                <a:effectLst/>
                <a:latin typeface="+mn-lt"/>
                <a:ea typeface="+mn-ea"/>
                <a:cs typeface="+mn-cs"/>
              </a:rPr>
              <a:t> 2.2% of the 2010 baseline. </a:t>
            </a:r>
            <a:r>
              <a:rPr lang="it-IT" sz="1200" b="0" i="0" u="none" strike="noStrike" kern="1200" dirty="0" err="1">
                <a:solidFill>
                  <a:schemeClr val="tx1"/>
                </a:solidFill>
                <a:effectLst/>
                <a:latin typeface="+mn-lt"/>
                <a:ea typeface="+mn-ea"/>
                <a:cs typeface="+mn-cs"/>
              </a:rPr>
              <a:t>Relatively</a:t>
            </a:r>
            <a:r>
              <a:rPr lang="it-IT" sz="1200" b="0" i="0" u="none" strike="noStrike" kern="1200" dirty="0">
                <a:solidFill>
                  <a:schemeClr val="tx1"/>
                </a:solidFill>
                <a:effectLst/>
                <a:latin typeface="+mn-lt"/>
                <a:ea typeface="+mn-ea"/>
                <a:cs typeface="+mn-cs"/>
              </a:rPr>
              <a:t> to </a:t>
            </a:r>
            <a:r>
              <a:rPr lang="it-IT" sz="1200" b="0" i="0" u="none" strike="noStrike" kern="1200" dirty="0" err="1">
                <a:solidFill>
                  <a:schemeClr val="tx1"/>
                </a:solidFill>
                <a:effectLst/>
                <a:latin typeface="+mn-lt"/>
                <a:ea typeface="+mn-ea"/>
                <a:cs typeface="+mn-cs"/>
              </a:rPr>
              <a:t>its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launch</a:t>
            </a:r>
            <a:r>
              <a:rPr lang="it-IT" sz="1200" b="0" i="0" u="none" strike="noStrike" kern="1200" dirty="0">
                <a:solidFill>
                  <a:schemeClr val="tx1"/>
                </a:solidFill>
                <a:effectLst/>
                <a:latin typeface="+mn-lt"/>
                <a:ea typeface="+mn-ea"/>
                <a:cs typeface="+mn-cs"/>
              </a:rPr>
              <a:t> in 2005, the EU ETS </a:t>
            </a:r>
            <a:r>
              <a:rPr lang="it-IT" sz="1200" b="0" i="0" u="none" strike="noStrike" kern="1200" dirty="0" err="1">
                <a:solidFill>
                  <a:schemeClr val="tx1"/>
                </a:solidFill>
                <a:effectLst/>
                <a:latin typeface="+mn-lt"/>
                <a:ea typeface="+mn-ea"/>
                <a:cs typeface="+mn-cs"/>
              </a:rPr>
              <a:t>achieved</a:t>
            </a:r>
            <a:r>
              <a:rPr lang="it-IT" sz="1200" b="0" i="0" u="none" strike="noStrike" kern="1200" dirty="0">
                <a:solidFill>
                  <a:schemeClr val="tx1"/>
                </a:solidFill>
                <a:effectLst/>
                <a:latin typeface="+mn-lt"/>
                <a:ea typeface="+mn-ea"/>
                <a:cs typeface="+mn-cs"/>
              </a:rPr>
              <a:t> a 21% </a:t>
            </a:r>
            <a:r>
              <a:rPr lang="it-IT" sz="1200" b="0" i="0" u="none" strike="noStrike" kern="1200" dirty="0" err="1">
                <a:solidFill>
                  <a:schemeClr val="tx1"/>
                </a:solidFill>
                <a:effectLst/>
                <a:latin typeface="+mn-lt"/>
                <a:ea typeface="+mn-ea"/>
                <a:cs typeface="+mn-cs"/>
              </a:rPr>
              <a:t>reduction</a:t>
            </a:r>
            <a:r>
              <a:rPr lang="it-IT" sz="1200" b="0" i="0" u="none" strike="noStrike" kern="1200" dirty="0">
                <a:solidFill>
                  <a:schemeClr val="tx1"/>
                </a:solidFill>
                <a:effectLst/>
                <a:latin typeface="+mn-lt"/>
                <a:ea typeface="+mn-ea"/>
                <a:cs typeface="+mn-cs"/>
              </a:rPr>
              <a:t> of </a:t>
            </a:r>
            <a:r>
              <a:rPr lang="it-IT" sz="1200" b="0" i="0" u="none" strike="noStrike" kern="1200" dirty="0" err="1">
                <a:solidFill>
                  <a:schemeClr val="tx1"/>
                </a:solidFill>
                <a:effectLst/>
                <a:latin typeface="+mn-lt"/>
                <a:ea typeface="+mn-ea"/>
                <a:cs typeface="+mn-cs"/>
              </a:rPr>
              <a:t>regulated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emissions</a:t>
            </a:r>
            <a:r>
              <a:rPr lang="it-IT" sz="1200" b="0" i="0" u="none" strike="noStrike" kern="1200" dirty="0">
                <a:solidFill>
                  <a:schemeClr val="tx1"/>
                </a:solidFill>
                <a:effectLst/>
                <a:latin typeface="+mn-lt"/>
                <a:ea typeface="+mn-ea"/>
                <a:cs typeface="+mn-cs"/>
              </a:rPr>
              <a:t> in 2020 and </a:t>
            </a:r>
            <a:r>
              <a:rPr lang="it-IT" sz="1200" b="0" i="0" u="none" strike="noStrike" kern="1200" dirty="0" err="1">
                <a:solidFill>
                  <a:schemeClr val="tx1"/>
                </a:solidFill>
                <a:effectLst/>
                <a:latin typeface="+mn-lt"/>
                <a:ea typeface="+mn-ea"/>
                <a:cs typeface="+mn-cs"/>
              </a:rPr>
              <a:t>is</a:t>
            </a:r>
            <a:r>
              <a:rPr lang="it-IT" sz="1200" b="0" i="0" u="none" strike="noStrike" kern="1200" dirty="0">
                <a:solidFill>
                  <a:schemeClr val="tx1"/>
                </a:solidFill>
                <a:effectLst/>
                <a:latin typeface="+mn-lt"/>
                <a:ea typeface="+mn-ea"/>
                <a:cs typeface="+mn-cs"/>
              </a:rPr>
              <a:t> set to </a:t>
            </a:r>
            <a:r>
              <a:rPr lang="it-IT" sz="1200" b="0" i="0" u="none" strike="noStrike" kern="1200" dirty="0" err="1">
                <a:solidFill>
                  <a:schemeClr val="tx1"/>
                </a:solidFill>
                <a:effectLst/>
                <a:latin typeface="+mn-lt"/>
                <a:ea typeface="+mn-ea"/>
                <a:cs typeface="+mn-cs"/>
              </a:rPr>
              <a:t>enforce</a:t>
            </a:r>
            <a:r>
              <a:rPr lang="it-IT" sz="1200" b="0" i="0" u="none" strike="noStrike" kern="1200" dirty="0">
                <a:solidFill>
                  <a:schemeClr val="tx1"/>
                </a:solidFill>
                <a:effectLst/>
                <a:latin typeface="+mn-lt"/>
                <a:ea typeface="+mn-ea"/>
                <a:cs typeface="+mn-cs"/>
              </a:rPr>
              <a:t> a 43% </a:t>
            </a:r>
            <a:r>
              <a:rPr lang="it-IT" sz="1200" b="0" i="0" u="none" strike="noStrike" kern="1200" dirty="0" err="1">
                <a:solidFill>
                  <a:schemeClr val="tx1"/>
                </a:solidFill>
                <a:effectLst/>
                <a:latin typeface="+mn-lt"/>
                <a:ea typeface="+mn-ea"/>
                <a:cs typeface="+mn-cs"/>
              </a:rPr>
              <a:t>reduction</a:t>
            </a:r>
            <a:r>
              <a:rPr lang="it-IT" sz="1200" b="0" i="0" u="none" strike="noStrike" kern="1200" dirty="0">
                <a:solidFill>
                  <a:schemeClr val="tx1"/>
                </a:solidFill>
                <a:effectLst/>
                <a:latin typeface="+mn-lt"/>
                <a:ea typeface="+mn-ea"/>
                <a:cs typeface="+mn-cs"/>
              </a:rPr>
              <a:t> by 2030. </a:t>
            </a:r>
            <a:r>
              <a:rPr lang="it-IT" sz="1200" b="0" i="0" u="none" strike="noStrike" kern="1200" dirty="0" err="1">
                <a:solidFill>
                  <a:schemeClr val="tx1"/>
                </a:solidFill>
                <a:effectLst/>
                <a:latin typeface="+mn-lt"/>
                <a:ea typeface="+mn-ea"/>
                <a:cs typeface="+mn-cs"/>
              </a:rPr>
              <a:t>This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is</a:t>
            </a:r>
            <a:r>
              <a:rPr lang="it-IT" sz="1200" b="0" i="0" u="none" strike="noStrike" kern="1200" dirty="0">
                <a:solidFill>
                  <a:schemeClr val="tx1"/>
                </a:solidFill>
                <a:effectLst/>
                <a:latin typeface="+mn-lt"/>
                <a:ea typeface="+mn-ea"/>
                <a:cs typeface="+mn-cs"/>
              </a:rPr>
              <a:t> in line with the </a:t>
            </a:r>
            <a:r>
              <a:rPr lang="it-IT" sz="1200" b="0" i="0" u="none" strike="noStrike" kern="1200" dirty="0" err="1">
                <a:solidFill>
                  <a:schemeClr val="tx1"/>
                </a:solidFill>
                <a:effectLst/>
                <a:latin typeface="+mn-lt"/>
                <a:ea typeface="+mn-ea"/>
                <a:cs typeface="+mn-cs"/>
              </a:rPr>
              <a:t>EU’s</a:t>
            </a:r>
            <a:r>
              <a:rPr lang="it-IT" sz="1200" b="0" i="0" u="none" strike="noStrike" kern="1200" dirty="0">
                <a:solidFill>
                  <a:schemeClr val="tx1"/>
                </a:solidFill>
                <a:effectLst/>
                <a:latin typeface="+mn-lt"/>
                <a:ea typeface="+mn-ea"/>
                <a:cs typeface="+mn-cs"/>
              </a:rPr>
              <a:t> Paris Agreement </a:t>
            </a:r>
            <a:r>
              <a:rPr lang="it-IT" sz="1200" b="0" i="0" u="none" strike="noStrike" kern="1200" dirty="0" err="1">
                <a:solidFill>
                  <a:schemeClr val="tx1"/>
                </a:solidFill>
                <a:effectLst/>
                <a:latin typeface="+mn-lt"/>
                <a:ea typeface="+mn-ea"/>
                <a:cs typeface="+mn-cs"/>
              </a:rPr>
              <a:t>commitment</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This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yearly</a:t>
            </a:r>
            <a:r>
              <a:rPr lang="it-IT" sz="1200" b="0" i="0" u="none" strike="noStrike" kern="1200" dirty="0">
                <a:solidFill>
                  <a:schemeClr val="tx1"/>
                </a:solidFill>
                <a:effectLst/>
                <a:latin typeface="+mn-lt"/>
                <a:ea typeface="+mn-ea"/>
                <a:cs typeface="+mn-cs"/>
              </a:rPr>
              <a:t> rate </a:t>
            </a:r>
            <a:r>
              <a:rPr lang="it-IT" sz="1200" b="0" i="0" u="none" strike="noStrike" kern="1200" dirty="0" err="1">
                <a:solidFill>
                  <a:schemeClr val="tx1"/>
                </a:solidFill>
                <a:effectLst/>
                <a:latin typeface="+mn-lt"/>
                <a:ea typeface="+mn-ea"/>
                <a:cs typeface="+mn-cs"/>
              </a:rPr>
              <a:t>is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likely</a:t>
            </a:r>
            <a:r>
              <a:rPr lang="it-IT" sz="1200" b="0" i="0" u="none" strike="noStrike" kern="1200" dirty="0">
                <a:solidFill>
                  <a:schemeClr val="tx1"/>
                </a:solidFill>
                <a:effectLst/>
                <a:latin typeface="+mn-lt"/>
                <a:ea typeface="+mn-ea"/>
                <a:cs typeface="+mn-cs"/>
              </a:rPr>
              <a:t> to be </a:t>
            </a:r>
            <a:r>
              <a:rPr lang="it-IT" sz="1200" b="0" i="0" u="none" strike="noStrike" kern="1200" dirty="0" err="1">
                <a:solidFill>
                  <a:schemeClr val="tx1"/>
                </a:solidFill>
                <a:effectLst/>
                <a:latin typeface="+mn-lt"/>
                <a:ea typeface="+mn-ea"/>
                <a:cs typeface="+mn-cs"/>
              </a:rPr>
              <a:t>further</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strengthened</a:t>
            </a:r>
            <a:r>
              <a:rPr lang="it-IT" sz="1200" b="0" i="0" u="none" strike="noStrike" kern="1200" dirty="0">
                <a:solidFill>
                  <a:schemeClr val="tx1"/>
                </a:solidFill>
                <a:effectLst/>
                <a:latin typeface="+mn-lt"/>
                <a:ea typeface="+mn-ea"/>
                <a:cs typeface="+mn-cs"/>
              </a:rPr>
              <a:t> in the </a:t>
            </a:r>
            <a:r>
              <a:rPr lang="it-IT" sz="1200" b="0" i="0" u="none" strike="noStrike" kern="1200" dirty="0" err="1">
                <a:solidFill>
                  <a:schemeClr val="tx1"/>
                </a:solidFill>
                <a:effectLst/>
                <a:latin typeface="+mn-lt"/>
                <a:ea typeface="+mn-ea"/>
                <a:cs typeface="+mn-cs"/>
              </a:rPr>
              <a:t>perspective</a:t>
            </a:r>
            <a:r>
              <a:rPr lang="it-IT" sz="1200" b="0" i="0" u="none" strike="noStrike" kern="1200" dirty="0">
                <a:solidFill>
                  <a:schemeClr val="tx1"/>
                </a:solidFill>
                <a:effectLst/>
                <a:latin typeface="+mn-lt"/>
                <a:ea typeface="+mn-ea"/>
                <a:cs typeface="+mn-cs"/>
              </a:rPr>
              <a:t> of the EU </a:t>
            </a:r>
            <a:r>
              <a:rPr lang="it-IT" sz="1200" b="0" i="0" u="none" strike="noStrike" kern="1200" dirty="0" err="1">
                <a:solidFill>
                  <a:schemeClr val="tx1"/>
                </a:solidFill>
                <a:effectLst/>
                <a:latin typeface="+mn-lt"/>
                <a:ea typeface="+mn-ea"/>
                <a:cs typeface="+mn-cs"/>
              </a:rPr>
              <a:t>ambition</a:t>
            </a:r>
            <a:r>
              <a:rPr lang="it-IT" sz="1200" b="0" i="0" u="none" strike="noStrike" kern="1200" dirty="0">
                <a:solidFill>
                  <a:schemeClr val="tx1"/>
                </a:solidFill>
                <a:effectLst/>
                <a:latin typeface="+mn-lt"/>
                <a:ea typeface="+mn-ea"/>
                <a:cs typeface="+mn-cs"/>
              </a:rPr>
              <a:t> to </a:t>
            </a:r>
            <a:r>
              <a:rPr lang="it-IT" sz="1200" b="0" i="0" u="none" strike="noStrike" kern="1200" dirty="0" err="1">
                <a:solidFill>
                  <a:schemeClr val="tx1"/>
                </a:solidFill>
                <a:effectLst/>
                <a:latin typeface="+mn-lt"/>
                <a:ea typeface="+mn-ea"/>
                <a:cs typeface="+mn-cs"/>
              </a:rPr>
              <a:t>raise</a:t>
            </a:r>
            <a:r>
              <a:rPr lang="it-IT" sz="1200" b="0" i="0" u="none" strike="noStrike" kern="1200" dirty="0">
                <a:solidFill>
                  <a:schemeClr val="tx1"/>
                </a:solidFill>
                <a:effectLst/>
                <a:latin typeface="+mn-lt"/>
                <a:ea typeface="+mn-ea"/>
                <a:cs typeface="+mn-cs"/>
              </a:rPr>
              <a:t> the </a:t>
            </a:r>
            <a:r>
              <a:rPr lang="it-IT" sz="1200" b="0" i="0" u="none" strike="noStrike" kern="1200" dirty="0" err="1">
                <a:solidFill>
                  <a:schemeClr val="tx1"/>
                </a:solidFill>
                <a:effectLst/>
                <a:latin typeface="+mn-lt"/>
                <a:ea typeface="+mn-ea"/>
                <a:cs typeface="+mn-cs"/>
              </a:rPr>
              <a:t>greenhouse</a:t>
            </a:r>
            <a:r>
              <a:rPr lang="it-IT" sz="1200" b="0" i="0" u="none" strike="noStrike" kern="1200" dirty="0">
                <a:solidFill>
                  <a:schemeClr val="tx1"/>
                </a:solidFill>
                <a:effectLst/>
                <a:latin typeface="+mn-lt"/>
                <a:ea typeface="+mn-ea"/>
                <a:cs typeface="+mn-cs"/>
              </a:rPr>
              <a:t> gas (GHG) </a:t>
            </a:r>
            <a:r>
              <a:rPr lang="it-IT" sz="1200" b="0" i="0" u="none" strike="noStrike" kern="1200" dirty="0" err="1">
                <a:solidFill>
                  <a:schemeClr val="tx1"/>
                </a:solidFill>
                <a:effectLst/>
                <a:latin typeface="+mn-lt"/>
                <a:ea typeface="+mn-ea"/>
                <a:cs typeface="+mn-cs"/>
              </a:rPr>
              <a:t>reduction</a:t>
            </a:r>
            <a:r>
              <a:rPr lang="it-IT" sz="1200" b="0" i="0" u="none" strike="noStrike" kern="1200" dirty="0">
                <a:solidFill>
                  <a:schemeClr val="tx1"/>
                </a:solidFill>
                <a:effectLst/>
                <a:latin typeface="+mn-lt"/>
                <a:ea typeface="+mn-ea"/>
                <a:cs typeface="+mn-cs"/>
              </a:rPr>
              <a:t> target to 55-60%, </a:t>
            </a:r>
            <a:r>
              <a:rPr lang="it-IT" sz="1200" b="0" i="0" u="none" strike="noStrike" kern="1200" dirty="0" err="1">
                <a:solidFill>
                  <a:schemeClr val="tx1"/>
                </a:solidFill>
                <a:effectLst/>
                <a:latin typeface="+mn-lt"/>
                <a:ea typeface="+mn-ea"/>
                <a:cs typeface="+mn-cs"/>
              </a:rPr>
              <a:t>through</a:t>
            </a:r>
            <a:r>
              <a:rPr lang="it-IT" sz="1200" b="0" i="0" u="none" strike="noStrike" kern="1200" dirty="0">
                <a:solidFill>
                  <a:schemeClr val="tx1"/>
                </a:solidFill>
                <a:effectLst/>
                <a:latin typeface="+mn-lt"/>
                <a:ea typeface="+mn-ea"/>
                <a:cs typeface="+mn-cs"/>
              </a:rPr>
              <a:t> an </a:t>
            </a:r>
            <a:r>
              <a:rPr lang="it-IT" sz="1200" b="0" i="0" u="none" strike="noStrike" kern="1200" dirty="0" err="1">
                <a:solidFill>
                  <a:schemeClr val="tx1"/>
                </a:solidFill>
                <a:effectLst/>
                <a:latin typeface="+mn-lt"/>
                <a:ea typeface="+mn-ea"/>
                <a:cs typeface="+mn-cs"/>
              </a:rPr>
              <a:t>overarching</a:t>
            </a:r>
            <a:r>
              <a:rPr lang="it-IT" sz="1200" b="0" i="0" u="none" strike="noStrike" kern="1200" dirty="0">
                <a:solidFill>
                  <a:schemeClr val="tx1"/>
                </a:solidFill>
                <a:effectLst/>
                <a:latin typeface="+mn-lt"/>
                <a:ea typeface="+mn-ea"/>
                <a:cs typeface="+mn-cs"/>
              </a:rPr>
              <a:t> policy, the </a:t>
            </a:r>
            <a:r>
              <a:rPr lang="it-IT" sz="1200" b="0" i="0" u="none" strike="noStrike" kern="1200" dirty="0">
                <a:solidFill>
                  <a:schemeClr val="tx1"/>
                </a:solidFill>
                <a:effectLst/>
                <a:latin typeface="+mn-lt"/>
                <a:ea typeface="+mn-ea"/>
                <a:cs typeface="+mn-cs"/>
                <a:hlinkClick r:id="rId4"/>
              </a:rPr>
              <a:t>European Green Deal</a:t>
            </a:r>
            <a:r>
              <a:rPr lang="it-IT" sz="1200" b="0" i="0" u="none" strike="noStrike" kern="1200" dirty="0">
                <a:solidFill>
                  <a:schemeClr val="tx1"/>
                </a:solidFill>
                <a:effectLst/>
                <a:latin typeface="+mn-lt"/>
                <a:ea typeface="+mn-ea"/>
                <a:cs typeface="+mn-cs"/>
              </a:rPr>
              <a:t>. </a:t>
            </a:r>
          </a:p>
          <a:p>
            <a:pPr eaLnBrk="1" hangingPunct="1">
              <a:spcBef>
                <a:spcPct val="0"/>
              </a:spcBef>
            </a:pPr>
            <a:r>
              <a:rPr lang="it-IT" sz="1200" b="0" i="0" u="none" strike="noStrike" kern="1200" dirty="0">
                <a:solidFill>
                  <a:schemeClr val="tx1"/>
                </a:solidFill>
                <a:effectLst/>
                <a:latin typeface="+mn-lt"/>
                <a:ea typeface="+mn-ea"/>
                <a:cs typeface="+mn-cs"/>
              </a:rPr>
              <a:t>The </a:t>
            </a:r>
            <a:r>
              <a:rPr lang="it-IT" sz="1200" b="0" i="0" u="none" strike="noStrike" kern="1200" dirty="0" err="1">
                <a:solidFill>
                  <a:schemeClr val="tx1"/>
                </a:solidFill>
                <a:effectLst/>
                <a:latin typeface="+mn-lt"/>
                <a:ea typeface="+mn-ea"/>
                <a:cs typeface="+mn-cs"/>
              </a:rPr>
              <a:t>price</a:t>
            </a:r>
            <a:r>
              <a:rPr lang="it-IT" sz="1200" b="0" i="0" u="none" strike="noStrike" kern="1200" dirty="0">
                <a:solidFill>
                  <a:schemeClr val="tx1"/>
                </a:solidFill>
                <a:effectLst/>
                <a:latin typeface="+mn-lt"/>
                <a:ea typeface="+mn-ea"/>
                <a:cs typeface="+mn-cs"/>
              </a:rPr>
              <a:t> of EU </a:t>
            </a:r>
            <a:r>
              <a:rPr lang="it-IT" sz="1200" b="0" i="0" u="none" strike="noStrike" kern="1200" dirty="0" err="1">
                <a:solidFill>
                  <a:schemeClr val="tx1"/>
                </a:solidFill>
                <a:effectLst/>
                <a:latin typeface="+mn-lt"/>
                <a:ea typeface="+mn-ea"/>
                <a:cs typeface="+mn-cs"/>
              </a:rPr>
              <a:t>allowances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EUAs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has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suffered</a:t>
            </a:r>
            <a:r>
              <a:rPr lang="it-IT" sz="1200" b="0" i="0" u="none" strike="noStrike" kern="1200" dirty="0">
                <a:solidFill>
                  <a:schemeClr val="tx1"/>
                </a:solidFill>
                <a:effectLst/>
                <a:latin typeface="+mn-lt"/>
                <a:ea typeface="+mn-ea"/>
                <a:cs typeface="+mn-cs"/>
              </a:rPr>
              <a:t> major </a:t>
            </a:r>
            <a:r>
              <a:rPr lang="it-IT" sz="1200" b="0" i="0" u="none" strike="noStrike" kern="1200" dirty="0" err="1">
                <a:solidFill>
                  <a:schemeClr val="tx1"/>
                </a:solidFill>
                <a:effectLst/>
                <a:latin typeface="+mn-lt"/>
                <a:ea typeface="+mn-ea"/>
                <a:cs typeface="+mn-cs"/>
              </a:rPr>
              <a:t>variations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since</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its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very</a:t>
            </a:r>
            <a:r>
              <a:rPr lang="it-IT" sz="1200" b="0" i="0" u="none" strike="noStrike" kern="1200" dirty="0">
                <a:solidFill>
                  <a:schemeClr val="tx1"/>
                </a:solidFill>
                <a:effectLst/>
                <a:latin typeface="+mn-lt"/>
                <a:ea typeface="+mn-ea"/>
                <a:cs typeface="+mn-cs"/>
              </a:rPr>
              <a:t> first </a:t>
            </a:r>
            <a:r>
              <a:rPr lang="it-IT" sz="1200" b="0" i="0" u="none" strike="noStrike" kern="1200" dirty="0" err="1">
                <a:solidFill>
                  <a:schemeClr val="tx1"/>
                </a:solidFill>
                <a:effectLst/>
                <a:latin typeface="+mn-lt"/>
                <a:ea typeface="+mn-ea"/>
                <a:cs typeface="+mn-cs"/>
              </a:rPr>
              <a:t>phases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as</a:t>
            </a:r>
            <a:r>
              <a:rPr lang="it-IT" sz="1200" b="0" i="0" u="none" strike="noStrike" kern="1200" dirty="0">
                <a:solidFill>
                  <a:schemeClr val="tx1"/>
                </a:solidFill>
                <a:effectLst/>
                <a:latin typeface="+mn-lt"/>
                <a:ea typeface="+mn-ea"/>
                <a:cs typeface="+mn-cs"/>
              </a:rPr>
              <a:t> can be </a:t>
            </a:r>
            <a:r>
              <a:rPr lang="it-IT" sz="1200" b="0" i="0" u="none" strike="noStrike" kern="1200" dirty="0" err="1">
                <a:solidFill>
                  <a:schemeClr val="tx1"/>
                </a:solidFill>
                <a:effectLst/>
                <a:latin typeface="+mn-lt"/>
                <a:ea typeface="+mn-ea"/>
                <a:cs typeface="+mn-cs"/>
              </a:rPr>
              <a:t>seen</a:t>
            </a:r>
            <a:r>
              <a:rPr lang="it-IT" sz="1200" b="0" i="0" u="none" strike="noStrike" kern="1200" dirty="0">
                <a:solidFill>
                  <a:schemeClr val="tx1"/>
                </a:solidFill>
                <a:effectLst/>
                <a:latin typeface="+mn-lt"/>
                <a:ea typeface="+mn-ea"/>
                <a:cs typeface="+mn-cs"/>
              </a:rPr>
              <a:t> in the figure </a:t>
            </a:r>
            <a:r>
              <a:rPr lang="it-IT" sz="1200" b="0" i="0" u="none" strike="noStrike" kern="1200" dirty="0" err="1">
                <a:solidFill>
                  <a:schemeClr val="tx1"/>
                </a:solidFill>
                <a:effectLst/>
                <a:latin typeface="+mn-lt"/>
                <a:ea typeface="+mn-ea"/>
                <a:cs typeface="+mn-cs"/>
              </a:rPr>
              <a:t>below</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Firstly</a:t>
            </a:r>
            <a:r>
              <a:rPr lang="it-IT" sz="1200" b="0" i="0" u="none" strike="noStrike" kern="1200" dirty="0">
                <a:solidFill>
                  <a:schemeClr val="tx1"/>
                </a:solidFill>
                <a:effectLst/>
                <a:latin typeface="+mn-lt"/>
                <a:ea typeface="+mn-ea"/>
                <a:cs typeface="+mn-cs"/>
              </a:rPr>
              <a:t>, in 2006, the first </a:t>
            </a:r>
            <a:r>
              <a:rPr lang="it-IT" sz="1200" b="0" i="0" u="none" strike="noStrike" kern="1200" dirty="0" err="1">
                <a:solidFill>
                  <a:schemeClr val="tx1"/>
                </a:solidFill>
                <a:effectLst/>
                <a:latin typeface="+mn-lt"/>
                <a:ea typeface="+mn-ea"/>
                <a:cs typeface="+mn-cs"/>
              </a:rPr>
              <a:t>publication</a:t>
            </a:r>
            <a:r>
              <a:rPr lang="it-IT" sz="1200" b="0" i="0" u="none" strike="noStrike" kern="1200" dirty="0">
                <a:solidFill>
                  <a:schemeClr val="tx1"/>
                </a:solidFill>
                <a:effectLst/>
                <a:latin typeface="+mn-lt"/>
                <a:ea typeface="+mn-ea"/>
                <a:cs typeface="+mn-cs"/>
              </a:rPr>
              <a:t> of </a:t>
            </a:r>
            <a:r>
              <a:rPr lang="it-IT" sz="1200" b="0" i="0" u="none" strike="noStrike" kern="1200" dirty="0" err="1">
                <a:solidFill>
                  <a:schemeClr val="tx1"/>
                </a:solidFill>
                <a:effectLst/>
                <a:latin typeface="+mn-lt"/>
                <a:ea typeface="+mn-ea"/>
                <a:cs typeface="+mn-cs"/>
              </a:rPr>
              <a:t>verified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emissions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revealed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that</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regulated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installations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had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been</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overallocated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causing</a:t>
            </a:r>
            <a:r>
              <a:rPr lang="it-IT" sz="1200" b="0" i="0" u="none" strike="noStrike" kern="1200" dirty="0">
                <a:solidFill>
                  <a:schemeClr val="tx1"/>
                </a:solidFill>
                <a:effectLst/>
                <a:latin typeface="+mn-lt"/>
                <a:ea typeface="+mn-ea"/>
                <a:cs typeface="+mn-cs"/>
              </a:rPr>
              <a:t> an </a:t>
            </a:r>
            <a:r>
              <a:rPr lang="it-IT" sz="1200" b="0" i="0" u="none" strike="noStrike" kern="1200" dirty="0" err="1">
                <a:solidFill>
                  <a:schemeClr val="tx1"/>
                </a:solidFill>
                <a:effectLst/>
                <a:latin typeface="+mn-lt"/>
                <a:ea typeface="+mn-ea"/>
                <a:cs typeface="+mn-cs"/>
              </a:rPr>
              <a:t>abrupt</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fall</a:t>
            </a:r>
            <a:r>
              <a:rPr lang="it-IT" sz="1200" b="0" i="0" u="none" strike="noStrike" kern="1200" dirty="0">
                <a:solidFill>
                  <a:schemeClr val="tx1"/>
                </a:solidFill>
                <a:effectLst/>
                <a:latin typeface="+mn-lt"/>
                <a:ea typeface="+mn-ea"/>
                <a:cs typeface="+mn-cs"/>
              </a:rPr>
              <a:t> in </a:t>
            </a:r>
            <a:r>
              <a:rPr lang="it-IT" sz="1200" b="0" i="0" u="none" strike="noStrike" kern="1200" dirty="0" err="1">
                <a:solidFill>
                  <a:schemeClr val="tx1"/>
                </a:solidFill>
                <a:effectLst/>
                <a:latin typeface="+mn-lt"/>
                <a:ea typeface="+mn-ea"/>
                <a:cs typeface="+mn-cs"/>
              </a:rPr>
              <a:t>demand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Secondly</a:t>
            </a:r>
            <a:r>
              <a:rPr lang="it-IT" sz="1200" b="0" i="0" u="none" strike="noStrike" kern="1200" dirty="0">
                <a:solidFill>
                  <a:schemeClr val="tx1"/>
                </a:solidFill>
                <a:effectLst/>
                <a:latin typeface="+mn-lt"/>
                <a:ea typeface="+mn-ea"/>
                <a:cs typeface="+mn-cs"/>
              </a:rPr>
              <a:t>, the 2008 Global Financial </a:t>
            </a:r>
            <a:r>
              <a:rPr lang="it-IT" sz="1200" b="0" i="0" u="none" strike="noStrike" kern="1200" dirty="0" err="1">
                <a:solidFill>
                  <a:schemeClr val="tx1"/>
                </a:solidFill>
                <a:effectLst/>
                <a:latin typeface="+mn-lt"/>
                <a:ea typeface="+mn-ea"/>
                <a:cs typeface="+mn-cs"/>
              </a:rPr>
              <a:t>Crisis</a:t>
            </a:r>
            <a:r>
              <a:rPr lang="it-IT" sz="1200" b="0" i="0" u="none" strike="noStrike" kern="1200" dirty="0">
                <a:solidFill>
                  <a:schemeClr val="tx1"/>
                </a:solidFill>
                <a:effectLst/>
                <a:latin typeface="+mn-lt"/>
                <a:ea typeface="+mn-ea"/>
                <a:cs typeface="+mn-cs"/>
              </a:rPr>
              <a:t> hit the EU ETS hard, with the </a:t>
            </a:r>
            <a:r>
              <a:rPr lang="it-IT" sz="1200" b="0" i="0" u="none" strike="noStrike" kern="1200" dirty="0" err="1">
                <a:solidFill>
                  <a:schemeClr val="tx1"/>
                </a:solidFill>
                <a:effectLst/>
                <a:latin typeface="+mn-lt"/>
                <a:ea typeface="+mn-ea"/>
                <a:cs typeface="+mn-cs"/>
              </a:rPr>
              <a:t>shrunken</a:t>
            </a:r>
            <a:r>
              <a:rPr lang="it-IT" sz="1200" b="0" i="0" u="none" strike="noStrike" kern="1200" dirty="0">
                <a:solidFill>
                  <a:schemeClr val="tx1"/>
                </a:solidFill>
                <a:effectLst/>
                <a:latin typeface="+mn-lt"/>
                <a:ea typeface="+mn-ea"/>
                <a:cs typeface="+mn-cs"/>
              </a:rPr>
              <a:t> aggregate </a:t>
            </a:r>
            <a:r>
              <a:rPr lang="it-IT" sz="1200" b="0" i="0" u="none" strike="noStrike" kern="1200" dirty="0" err="1">
                <a:solidFill>
                  <a:schemeClr val="tx1"/>
                </a:solidFill>
                <a:effectLst/>
                <a:latin typeface="+mn-lt"/>
                <a:ea typeface="+mn-ea"/>
                <a:cs typeface="+mn-cs"/>
              </a:rPr>
              <a:t>demand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carrying</a:t>
            </a:r>
            <a:r>
              <a:rPr lang="it-IT" sz="1200" b="0" i="0" u="none" strike="noStrike" kern="1200" dirty="0">
                <a:solidFill>
                  <a:schemeClr val="tx1"/>
                </a:solidFill>
                <a:effectLst/>
                <a:latin typeface="+mn-lt"/>
                <a:ea typeface="+mn-ea"/>
                <a:cs typeface="+mn-cs"/>
              </a:rPr>
              <a:t> over the carbon market. </a:t>
            </a:r>
            <a:r>
              <a:rPr lang="it-IT" sz="1200" b="0" i="0" u="none" strike="noStrike" kern="1200" dirty="0" err="1">
                <a:solidFill>
                  <a:schemeClr val="tx1"/>
                </a:solidFill>
                <a:effectLst/>
                <a:latin typeface="+mn-lt"/>
                <a:ea typeface="+mn-ea"/>
                <a:cs typeface="+mn-cs"/>
              </a:rPr>
              <a:t>Subsequently</a:t>
            </a:r>
            <a:r>
              <a:rPr lang="it-IT" sz="1200" b="0" i="0" u="none" strike="noStrike" kern="1200" dirty="0">
                <a:solidFill>
                  <a:schemeClr val="tx1"/>
                </a:solidFill>
                <a:effectLst/>
                <a:latin typeface="+mn-lt"/>
                <a:ea typeface="+mn-ea"/>
                <a:cs typeface="+mn-cs"/>
              </a:rPr>
              <a:t>, EUA </a:t>
            </a:r>
            <a:r>
              <a:rPr lang="it-IT" sz="1200" b="0" i="0" u="none" strike="noStrike" kern="1200" dirty="0" err="1">
                <a:solidFill>
                  <a:schemeClr val="tx1"/>
                </a:solidFill>
                <a:effectLst/>
                <a:latin typeface="+mn-lt"/>
                <a:ea typeface="+mn-ea"/>
                <a:cs typeface="+mn-cs"/>
              </a:rPr>
              <a:t>prices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further</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declined</a:t>
            </a:r>
            <a:r>
              <a:rPr lang="it-IT" sz="1200" b="0" i="0" u="none" strike="noStrike" kern="1200" dirty="0">
                <a:solidFill>
                  <a:schemeClr val="tx1"/>
                </a:solidFill>
                <a:effectLst/>
                <a:latin typeface="+mn-lt"/>
                <a:ea typeface="+mn-ea"/>
                <a:cs typeface="+mn-cs"/>
              </a:rPr>
              <a:t> and </a:t>
            </a:r>
            <a:r>
              <a:rPr lang="it-IT" sz="1200" b="0" i="0" u="none" strike="noStrike" kern="1200" dirty="0" err="1">
                <a:solidFill>
                  <a:schemeClr val="tx1"/>
                </a:solidFill>
                <a:effectLst/>
                <a:latin typeface="+mn-lt"/>
                <a:ea typeface="+mn-ea"/>
                <a:cs typeface="+mn-cs"/>
              </a:rPr>
              <a:t>then</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stagnated</a:t>
            </a:r>
            <a:r>
              <a:rPr lang="it-IT" sz="1200" b="0" i="0" u="none" strike="noStrike" kern="1200" dirty="0">
                <a:solidFill>
                  <a:schemeClr val="tx1"/>
                </a:solidFill>
                <a:effectLst/>
                <a:latin typeface="+mn-lt"/>
                <a:ea typeface="+mn-ea"/>
                <a:cs typeface="+mn-cs"/>
              </a:rPr>
              <a:t> for some </a:t>
            </a:r>
            <a:r>
              <a:rPr lang="it-IT" sz="1200" b="0" i="0" u="none" strike="noStrike" kern="1200" dirty="0" err="1">
                <a:solidFill>
                  <a:schemeClr val="tx1"/>
                </a:solidFill>
                <a:effectLst/>
                <a:latin typeface="+mn-lt"/>
                <a:ea typeface="+mn-ea"/>
                <a:cs typeface="+mn-cs"/>
              </a:rPr>
              <a:t>years</a:t>
            </a:r>
            <a:r>
              <a:rPr lang="it-IT" sz="1200" b="0" i="0" u="none" strike="noStrike" kern="1200" dirty="0">
                <a:solidFill>
                  <a:schemeClr val="tx1"/>
                </a:solidFill>
                <a:effectLst/>
                <a:latin typeface="+mn-lt"/>
                <a:ea typeface="+mn-ea"/>
                <a:cs typeface="+mn-cs"/>
              </a:rPr>
              <a:t>, due to the </a:t>
            </a:r>
            <a:r>
              <a:rPr lang="it-IT" sz="1200" b="0" i="0" u="none" strike="noStrike" kern="1200" dirty="0" err="1">
                <a:solidFill>
                  <a:schemeClr val="tx1"/>
                </a:solidFill>
                <a:effectLst/>
                <a:latin typeface="+mn-lt"/>
                <a:ea typeface="+mn-ea"/>
                <a:cs typeface="+mn-cs"/>
              </a:rPr>
              <a:t>combined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effect</a:t>
            </a:r>
            <a:r>
              <a:rPr lang="it-IT" sz="1200" b="0" i="0" u="none" strike="noStrike" kern="1200" dirty="0">
                <a:solidFill>
                  <a:schemeClr val="tx1"/>
                </a:solidFill>
                <a:effectLst/>
                <a:latin typeface="+mn-lt"/>
                <a:ea typeface="+mn-ea"/>
                <a:cs typeface="+mn-cs"/>
              </a:rPr>
              <a:t> of the </a:t>
            </a:r>
            <a:r>
              <a:rPr lang="it-IT" sz="1200" b="0" i="0" u="none" strike="noStrike" kern="1200" dirty="0" err="1">
                <a:solidFill>
                  <a:schemeClr val="tx1"/>
                </a:solidFill>
                <a:effectLst/>
                <a:latin typeface="+mn-lt"/>
                <a:ea typeface="+mn-ea"/>
                <a:cs typeface="+mn-cs"/>
              </a:rPr>
              <a:t>above-mentioned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oversupply</a:t>
            </a:r>
            <a:r>
              <a:rPr lang="it-IT" sz="1200" b="0" i="0" u="none" strike="noStrike" kern="1200" dirty="0">
                <a:solidFill>
                  <a:schemeClr val="tx1"/>
                </a:solidFill>
                <a:effectLst/>
                <a:latin typeface="+mn-lt"/>
                <a:ea typeface="+mn-ea"/>
                <a:cs typeface="+mn-cs"/>
              </a:rPr>
              <a:t> of </a:t>
            </a:r>
            <a:r>
              <a:rPr lang="it-IT" sz="1200" b="0" i="0" u="none" strike="noStrike" kern="1200" dirty="0" err="1">
                <a:solidFill>
                  <a:schemeClr val="tx1"/>
                </a:solidFill>
                <a:effectLst/>
                <a:latin typeface="+mn-lt"/>
                <a:ea typeface="+mn-ea"/>
                <a:cs typeface="+mn-cs"/>
              </a:rPr>
              <a:t>offsets</a:t>
            </a:r>
            <a:r>
              <a:rPr lang="it-IT" sz="1200" b="0" i="0" u="none" strike="noStrike" kern="1200" dirty="0">
                <a:solidFill>
                  <a:schemeClr val="tx1"/>
                </a:solidFill>
                <a:effectLst/>
                <a:latin typeface="+mn-lt"/>
                <a:ea typeface="+mn-ea"/>
                <a:cs typeface="+mn-cs"/>
              </a:rPr>
              <a:t> and </a:t>
            </a:r>
            <a:r>
              <a:rPr lang="it-IT" sz="1200" b="0" i="0" u="none" strike="noStrike" kern="1200" dirty="0" err="1">
                <a:solidFill>
                  <a:schemeClr val="tx1"/>
                </a:solidFill>
                <a:effectLst/>
                <a:latin typeface="+mn-lt"/>
                <a:ea typeface="+mn-ea"/>
                <a:cs typeface="+mn-cs"/>
              </a:rPr>
              <a:t>effective</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companion</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policies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Indeed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national</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policies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fostering</a:t>
            </a:r>
            <a:r>
              <a:rPr lang="it-IT" sz="1200" b="0" i="0" u="none" strike="noStrike" kern="1200" dirty="0">
                <a:solidFill>
                  <a:schemeClr val="tx1"/>
                </a:solidFill>
                <a:effectLst/>
                <a:latin typeface="+mn-lt"/>
                <a:ea typeface="+mn-ea"/>
                <a:cs typeface="+mn-cs"/>
              </a:rPr>
              <a:t> the </a:t>
            </a:r>
            <a:r>
              <a:rPr lang="it-IT" sz="1200" b="0" i="0" u="none" strike="noStrike" kern="1200" dirty="0" err="1">
                <a:solidFill>
                  <a:schemeClr val="tx1"/>
                </a:solidFill>
                <a:effectLst/>
                <a:latin typeface="+mn-lt"/>
                <a:ea typeface="+mn-ea"/>
                <a:cs typeface="+mn-cs"/>
              </a:rPr>
              <a:t>deployment</a:t>
            </a:r>
            <a:r>
              <a:rPr lang="it-IT" sz="1200" b="0" i="0" u="none" strike="noStrike" kern="1200" dirty="0">
                <a:solidFill>
                  <a:schemeClr val="tx1"/>
                </a:solidFill>
                <a:effectLst/>
                <a:latin typeface="+mn-lt"/>
                <a:ea typeface="+mn-ea"/>
                <a:cs typeface="+mn-cs"/>
              </a:rPr>
              <a:t> of </a:t>
            </a:r>
            <a:r>
              <a:rPr lang="it-IT" sz="1200" b="0" i="0" u="none" strike="noStrike" kern="1200" dirty="0">
                <a:solidFill>
                  <a:schemeClr val="tx1"/>
                </a:solidFill>
                <a:effectLst/>
                <a:latin typeface="+mn-lt"/>
                <a:ea typeface="+mn-ea"/>
                <a:cs typeface="+mn-cs"/>
                <a:hlinkClick r:id="rId5"/>
              </a:rPr>
              <a:t>renewables</a:t>
            </a:r>
            <a:r>
              <a:rPr lang="it-IT" sz="1200" b="0" i="0" u="none" strike="noStrike" kern="1200" dirty="0">
                <a:solidFill>
                  <a:schemeClr val="tx1"/>
                </a:solidFill>
                <a:effectLst/>
                <a:latin typeface="+mn-lt"/>
                <a:ea typeface="+mn-ea"/>
                <a:cs typeface="+mn-cs"/>
              </a:rPr>
              <a:t> and the </a:t>
            </a:r>
            <a:r>
              <a:rPr lang="it-IT" sz="1200" b="0" i="0" u="none" strike="noStrike" kern="1200" dirty="0" err="1">
                <a:solidFill>
                  <a:schemeClr val="tx1"/>
                </a:solidFill>
                <a:effectLst/>
                <a:latin typeface="+mn-lt"/>
                <a:ea typeface="+mn-ea"/>
                <a:cs typeface="+mn-cs"/>
              </a:rPr>
              <a:t>increase</a:t>
            </a:r>
            <a:r>
              <a:rPr lang="it-IT" sz="1200" b="0" i="0" u="none" strike="noStrike" kern="1200" dirty="0">
                <a:solidFill>
                  <a:schemeClr val="tx1"/>
                </a:solidFill>
                <a:effectLst/>
                <a:latin typeface="+mn-lt"/>
                <a:ea typeface="+mn-ea"/>
                <a:cs typeface="+mn-cs"/>
              </a:rPr>
              <a:t> in </a:t>
            </a:r>
            <a:r>
              <a:rPr lang="it-IT" sz="1200" b="0" i="0" u="none" strike="noStrike" kern="1200" dirty="0" err="1">
                <a:solidFill>
                  <a:schemeClr val="tx1"/>
                </a:solidFill>
                <a:effectLst/>
                <a:latin typeface="+mn-lt"/>
                <a:ea typeface="+mn-ea"/>
                <a:cs typeface="+mn-cs"/>
              </a:rPr>
              <a:t>energy</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efficiency</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reduced</a:t>
            </a:r>
            <a:r>
              <a:rPr lang="it-IT" sz="1200" b="0" i="0" u="none" strike="noStrike" kern="1200" dirty="0">
                <a:solidFill>
                  <a:schemeClr val="tx1"/>
                </a:solidFill>
                <a:effectLst/>
                <a:latin typeface="+mn-lt"/>
                <a:ea typeface="+mn-ea"/>
                <a:cs typeface="+mn-cs"/>
              </a:rPr>
              <a:t> the </a:t>
            </a:r>
            <a:r>
              <a:rPr lang="it-IT" sz="1200" b="0" i="0" u="none" strike="noStrike" kern="1200" dirty="0" err="1">
                <a:solidFill>
                  <a:schemeClr val="tx1"/>
                </a:solidFill>
                <a:effectLst/>
                <a:latin typeface="+mn-lt"/>
                <a:ea typeface="+mn-ea"/>
                <a:cs typeface="+mn-cs"/>
              </a:rPr>
              <a:t>demand</a:t>
            </a:r>
            <a:r>
              <a:rPr lang="it-IT" sz="1200" b="0" i="0" u="none" strike="noStrike" kern="1200" dirty="0">
                <a:solidFill>
                  <a:schemeClr val="tx1"/>
                </a:solidFill>
                <a:effectLst/>
                <a:latin typeface="+mn-lt"/>
                <a:ea typeface="+mn-ea"/>
                <a:cs typeface="+mn-cs"/>
              </a:rPr>
              <a:t> for </a:t>
            </a:r>
            <a:r>
              <a:rPr lang="it-IT" sz="1200" b="0" i="0" u="none" strike="noStrike" kern="1200" dirty="0" err="1">
                <a:solidFill>
                  <a:schemeClr val="tx1"/>
                </a:solidFill>
                <a:effectLst/>
                <a:latin typeface="+mn-lt"/>
                <a:ea typeface="+mn-ea"/>
                <a:cs typeface="+mn-cs"/>
              </a:rPr>
              <a:t>allowances</a:t>
            </a:r>
            <a:r>
              <a:rPr lang="it-IT" sz="1200" b="0" i="0" u="none" strike="noStrike" kern="1200" dirty="0">
                <a:solidFill>
                  <a:schemeClr val="tx1"/>
                </a:solidFill>
                <a:effectLst/>
                <a:latin typeface="+mn-lt"/>
                <a:ea typeface="+mn-ea"/>
                <a:cs typeface="+mn-cs"/>
              </a:rPr>
              <a:t> by </a:t>
            </a:r>
            <a:r>
              <a:rPr lang="it-IT" sz="1200" b="0" i="0" u="none" strike="noStrike" kern="1200" dirty="0" err="1">
                <a:solidFill>
                  <a:schemeClr val="tx1"/>
                </a:solidFill>
                <a:effectLst/>
                <a:latin typeface="+mn-lt"/>
                <a:ea typeface="+mn-ea"/>
                <a:cs typeface="+mn-cs"/>
              </a:rPr>
              <a:t>polluting</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firms</a:t>
            </a:r>
            <a:r>
              <a:rPr lang="it-IT" sz="1200" b="0" i="0" u="none" strike="noStrike" kern="1200" dirty="0">
                <a:solidFill>
                  <a:schemeClr val="tx1"/>
                </a:solidFill>
                <a:effectLst/>
                <a:latin typeface="+mn-lt"/>
                <a:ea typeface="+mn-ea"/>
                <a:cs typeface="+mn-cs"/>
              </a:rPr>
              <a:t>. </a:t>
            </a:r>
          </a:p>
          <a:p>
            <a:pPr eaLnBrk="1" hangingPunct="1">
              <a:spcBef>
                <a:spcPct val="0"/>
              </a:spcBef>
            </a:pPr>
            <a:r>
              <a:rPr lang="it-IT" sz="1200" b="0" i="0" u="none" strike="noStrike" kern="1200" dirty="0" err="1">
                <a:solidFill>
                  <a:schemeClr val="tx1"/>
                </a:solidFill>
                <a:effectLst/>
                <a:latin typeface="+mn-lt"/>
                <a:ea typeface="+mn-ea"/>
                <a:cs typeface="+mn-cs"/>
              </a:rPr>
              <a:t>Because</a:t>
            </a:r>
            <a:r>
              <a:rPr lang="it-IT" sz="1200" b="0" i="0" u="none" strike="noStrike" kern="1200" dirty="0">
                <a:solidFill>
                  <a:schemeClr val="tx1"/>
                </a:solidFill>
                <a:effectLst/>
                <a:latin typeface="+mn-lt"/>
                <a:ea typeface="+mn-ea"/>
                <a:cs typeface="+mn-cs"/>
              </a:rPr>
              <a:t> of </a:t>
            </a:r>
            <a:r>
              <a:rPr lang="it-IT" sz="1200" b="0" i="0" u="none" strike="noStrike" kern="1200" dirty="0" err="1">
                <a:solidFill>
                  <a:schemeClr val="tx1"/>
                </a:solidFill>
                <a:effectLst/>
                <a:latin typeface="+mn-lt"/>
                <a:ea typeface="+mn-ea"/>
                <a:cs typeface="+mn-cs"/>
              </a:rPr>
              <a:t>all</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these</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effects</a:t>
            </a:r>
            <a:r>
              <a:rPr lang="it-IT" sz="1200" b="0" i="0" u="none" strike="noStrike" kern="1200" dirty="0">
                <a:solidFill>
                  <a:schemeClr val="tx1"/>
                </a:solidFill>
                <a:effectLst/>
                <a:latin typeface="+mn-lt"/>
                <a:ea typeface="+mn-ea"/>
                <a:cs typeface="+mn-cs"/>
              </a:rPr>
              <a:t>, by the start of </a:t>
            </a:r>
            <a:r>
              <a:rPr lang="it-IT" sz="1200" b="0" i="0" u="none" strike="noStrike" kern="1200" dirty="0" err="1">
                <a:solidFill>
                  <a:schemeClr val="tx1"/>
                </a:solidFill>
                <a:effectLst/>
                <a:latin typeface="+mn-lt"/>
                <a:ea typeface="+mn-ea"/>
                <a:cs typeface="+mn-cs"/>
              </a:rPr>
              <a:t>Phase</a:t>
            </a:r>
            <a:r>
              <a:rPr lang="it-IT" sz="1200" b="0" i="0" u="none" strike="noStrike" kern="1200" dirty="0">
                <a:solidFill>
                  <a:schemeClr val="tx1"/>
                </a:solidFill>
                <a:effectLst/>
                <a:latin typeface="+mn-lt"/>
                <a:ea typeface="+mn-ea"/>
                <a:cs typeface="+mn-cs"/>
              </a:rPr>
              <a:t> III (2013), the EU ETS </a:t>
            </a:r>
            <a:r>
              <a:rPr lang="it-IT" sz="1200" b="0" i="0" u="none" strike="noStrike" kern="1200" dirty="0" err="1">
                <a:solidFill>
                  <a:schemeClr val="tx1"/>
                </a:solidFill>
                <a:effectLst/>
                <a:latin typeface="+mn-lt"/>
                <a:ea typeface="+mn-ea"/>
                <a:cs typeface="+mn-cs"/>
              </a:rPr>
              <a:t>had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accumulated</a:t>
            </a:r>
            <a:r>
              <a:rPr lang="it-IT" sz="1200" b="0" i="0" u="none" strike="noStrike" kern="1200" dirty="0">
                <a:solidFill>
                  <a:schemeClr val="tx1"/>
                </a:solidFill>
                <a:effectLst/>
                <a:latin typeface="+mn-lt"/>
                <a:ea typeface="+mn-ea"/>
                <a:cs typeface="+mn-cs"/>
              </a:rPr>
              <a:t> a surplus of </a:t>
            </a:r>
            <a:r>
              <a:rPr lang="it-IT" sz="1200" b="0" i="0" u="none" strike="noStrike" kern="1200" dirty="0" err="1">
                <a:solidFill>
                  <a:schemeClr val="tx1"/>
                </a:solidFill>
                <a:effectLst/>
                <a:latin typeface="+mn-lt"/>
                <a:ea typeface="+mn-ea"/>
                <a:cs typeface="+mn-cs"/>
              </a:rPr>
              <a:t>about</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two</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billion</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allowances</a:t>
            </a:r>
            <a:r>
              <a:rPr lang="it-IT" sz="1200" b="0" i="0" u="none" strike="noStrike" kern="1200" dirty="0">
                <a:solidFill>
                  <a:schemeClr val="tx1"/>
                </a:solidFill>
                <a:effectLst/>
                <a:latin typeface="+mn-lt"/>
                <a:ea typeface="+mn-ea"/>
                <a:cs typeface="+mn-cs"/>
              </a:rPr>
              <a:t> (more </a:t>
            </a:r>
            <a:r>
              <a:rPr lang="it-IT" sz="1200" b="0" i="0" u="none" strike="noStrike" kern="1200" dirty="0" err="1">
                <a:solidFill>
                  <a:schemeClr val="tx1"/>
                </a:solidFill>
                <a:effectLst/>
                <a:latin typeface="+mn-lt"/>
                <a:ea typeface="+mn-ea"/>
                <a:cs typeface="+mn-cs"/>
              </a:rPr>
              <a:t>than</a:t>
            </a:r>
            <a:r>
              <a:rPr lang="it-IT" sz="1200" b="0" i="0" u="none" strike="noStrike" kern="1200" dirty="0">
                <a:solidFill>
                  <a:schemeClr val="tx1"/>
                </a:solidFill>
                <a:effectLst/>
                <a:latin typeface="+mn-lt"/>
                <a:ea typeface="+mn-ea"/>
                <a:cs typeface="+mn-cs"/>
              </a:rPr>
              <a:t> the </a:t>
            </a:r>
            <a:r>
              <a:rPr lang="it-IT" sz="1200" b="0" i="0" u="none" strike="noStrike" kern="1200" dirty="0" err="1">
                <a:solidFill>
                  <a:schemeClr val="tx1"/>
                </a:solidFill>
                <a:effectLst/>
                <a:latin typeface="+mn-lt"/>
                <a:ea typeface="+mn-ea"/>
                <a:cs typeface="+mn-cs"/>
              </a:rPr>
              <a:t>total</a:t>
            </a:r>
            <a:r>
              <a:rPr lang="it-IT" sz="1200" b="0" i="0" u="none" strike="noStrike" kern="1200" dirty="0">
                <a:solidFill>
                  <a:schemeClr val="tx1"/>
                </a:solidFill>
                <a:effectLst/>
                <a:latin typeface="+mn-lt"/>
                <a:ea typeface="+mn-ea"/>
                <a:cs typeface="+mn-cs"/>
              </a:rPr>
              <a:t> volume of </a:t>
            </a:r>
            <a:r>
              <a:rPr lang="it-IT" sz="1200" b="0" i="0" u="none" strike="noStrike" kern="1200" dirty="0" err="1">
                <a:solidFill>
                  <a:schemeClr val="tx1"/>
                </a:solidFill>
                <a:effectLst/>
                <a:latin typeface="+mn-lt"/>
                <a:ea typeface="+mn-ea"/>
                <a:cs typeface="+mn-cs"/>
              </a:rPr>
              <a:t>annual</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emissions</a:t>
            </a:r>
            <a:r>
              <a:rPr lang="it-IT" sz="1200" b="0" i="0" u="none" strike="noStrike" kern="1200" dirty="0">
                <a:solidFill>
                  <a:schemeClr val="tx1"/>
                </a:solidFill>
                <a:effectLst/>
                <a:latin typeface="+mn-lt"/>
                <a:ea typeface="+mn-ea"/>
                <a:cs typeface="+mn-cs"/>
              </a:rPr>
              <a:t> under the EU ETS). </a:t>
            </a:r>
            <a:r>
              <a:rPr lang="it-IT" sz="1200" b="0" i="0" u="none" strike="noStrike" kern="1200" dirty="0" err="1">
                <a:solidFill>
                  <a:schemeClr val="tx1"/>
                </a:solidFill>
                <a:effectLst/>
                <a:latin typeface="+mn-lt"/>
                <a:ea typeface="+mn-ea"/>
                <a:cs typeface="+mn-cs"/>
              </a:rPr>
              <a:t>As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expected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this</a:t>
            </a:r>
            <a:r>
              <a:rPr lang="it-IT" sz="1200" b="0" i="0" u="none" strike="noStrike" kern="1200" dirty="0">
                <a:solidFill>
                  <a:schemeClr val="tx1"/>
                </a:solidFill>
                <a:effectLst/>
                <a:latin typeface="+mn-lt"/>
                <a:ea typeface="+mn-ea"/>
                <a:cs typeface="+mn-cs"/>
              </a:rPr>
              <a:t> large </a:t>
            </a:r>
            <a:r>
              <a:rPr lang="it-IT" sz="1200" b="0" i="0" u="none" strike="noStrike" kern="1200" dirty="0" err="1">
                <a:solidFill>
                  <a:schemeClr val="tx1"/>
                </a:solidFill>
                <a:effectLst/>
                <a:latin typeface="+mn-lt"/>
                <a:ea typeface="+mn-ea"/>
                <a:cs typeface="+mn-cs"/>
              </a:rPr>
              <a:t>allowance</a:t>
            </a:r>
            <a:r>
              <a:rPr lang="it-IT" sz="1200" b="0" i="0" u="none" strike="noStrike" kern="1200" dirty="0">
                <a:solidFill>
                  <a:schemeClr val="tx1"/>
                </a:solidFill>
                <a:effectLst/>
                <a:latin typeface="+mn-lt"/>
                <a:ea typeface="+mn-ea"/>
                <a:cs typeface="+mn-cs"/>
              </a:rPr>
              <a:t> surplus </a:t>
            </a:r>
            <a:r>
              <a:rPr lang="it-IT" sz="1200" b="0" i="0" u="none" strike="noStrike" kern="1200" dirty="0" err="1">
                <a:solidFill>
                  <a:schemeClr val="tx1"/>
                </a:solidFill>
                <a:effectLst/>
                <a:latin typeface="+mn-lt"/>
                <a:ea typeface="+mn-ea"/>
                <a:cs typeface="+mn-cs"/>
              </a:rPr>
              <a:t>severely</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depressed</a:t>
            </a:r>
            <a:r>
              <a:rPr lang="it-IT" sz="1200" b="0" i="0" u="none" strike="noStrike" kern="1200" dirty="0">
                <a:solidFill>
                  <a:schemeClr val="tx1"/>
                </a:solidFill>
                <a:effectLst/>
                <a:latin typeface="+mn-lt"/>
                <a:ea typeface="+mn-ea"/>
                <a:cs typeface="+mn-cs"/>
              </a:rPr>
              <a:t> EUA </a:t>
            </a:r>
            <a:r>
              <a:rPr lang="it-IT" sz="1200" b="0" i="0" u="none" strike="noStrike" kern="1200" dirty="0" err="1">
                <a:solidFill>
                  <a:schemeClr val="tx1"/>
                </a:solidFill>
                <a:effectLst/>
                <a:latin typeface="+mn-lt"/>
                <a:ea typeface="+mn-ea"/>
                <a:cs typeface="+mn-cs"/>
              </a:rPr>
              <a:t>prices</a:t>
            </a:r>
            <a:r>
              <a:rPr lang="it-IT" sz="1200" b="0" i="0" u="none" strike="noStrike" kern="1200" dirty="0">
                <a:solidFill>
                  <a:schemeClr val="tx1"/>
                </a:solidFill>
                <a:effectLst/>
                <a:latin typeface="+mn-lt"/>
                <a:ea typeface="+mn-ea"/>
                <a:cs typeface="+mn-cs"/>
              </a:rPr>
              <a:t>. In 2012, the </a:t>
            </a:r>
            <a:r>
              <a:rPr lang="it-IT" sz="1200" b="0" i="0" u="none" strike="noStrike" kern="1200" dirty="0" err="1">
                <a:solidFill>
                  <a:schemeClr val="tx1"/>
                </a:solidFill>
                <a:effectLst/>
                <a:latin typeface="+mn-lt"/>
                <a:ea typeface="+mn-ea"/>
                <a:cs typeface="+mn-cs"/>
              </a:rPr>
              <a:t>European</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Commission</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started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tackling</a:t>
            </a:r>
            <a:r>
              <a:rPr lang="it-IT" sz="1200" b="0" i="0" u="none" strike="noStrike" kern="1200" dirty="0">
                <a:solidFill>
                  <a:schemeClr val="tx1"/>
                </a:solidFill>
                <a:effectLst/>
                <a:latin typeface="+mn-lt"/>
                <a:ea typeface="+mn-ea"/>
                <a:cs typeface="+mn-cs"/>
              </a:rPr>
              <a:t> the </a:t>
            </a:r>
            <a:r>
              <a:rPr lang="it-IT" sz="1200" b="0" i="0" u="none" strike="noStrike" kern="1200" dirty="0" err="1">
                <a:solidFill>
                  <a:schemeClr val="tx1"/>
                </a:solidFill>
                <a:effectLst/>
                <a:latin typeface="+mn-lt"/>
                <a:ea typeface="+mn-ea"/>
                <a:cs typeface="+mn-cs"/>
              </a:rPr>
              <a:t>problem</a:t>
            </a:r>
            <a:r>
              <a:rPr lang="it-IT" sz="1200" b="0" i="0" u="none" strike="noStrike" kern="1200" dirty="0">
                <a:solidFill>
                  <a:schemeClr val="tx1"/>
                </a:solidFill>
                <a:effectLst/>
                <a:latin typeface="+mn-lt"/>
                <a:ea typeface="+mn-ea"/>
                <a:cs typeface="+mn-cs"/>
              </a:rPr>
              <a:t> by </a:t>
            </a:r>
            <a:r>
              <a:rPr lang="it-IT" sz="1200" b="0" i="0" u="none" strike="noStrike" kern="1200" dirty="0" err="1">
                <a:solidFill>
                  <a:schemeClr val="tx1"/>
                </a:solidFill>
                <a:effectLst/>
                <a:latin typeface="+mn-lt"/>
                <a:ea typeface="+mn-ea"/>
                <a:cs typeface="+mn-cs"/>
              </a:rPr>
              <a:t>postponing</a:t>
            </a:r>
            <a:r>
              <a:rPr lang="it-IT" sz="1200" b="0" i="0" u="none" strike="noStrike" kern="1200" dirty="0">
                <a:solidFill>
                  <a:schemeClr val="tx1"/>
                </a:solidFill>
                <a:effectLst/>
                <a:latin typeface="+mn-lt"/>
                <a:ea typeface="+mn-ea"/>
                <a:cs typeface="+mn-cs"/>
              </a:rPr>
              <a:t> the </a:t>
            </a:r>
            <a:r>
              <a:rPr lang="it-IT" sz="1200" b="0" i="0" u="none" strike="noStrike" kern="1200" dirty="0" err="1">
                <a:solidFill>
                  <a:schemeClr val="tx1"/>
                </a:solidFill>
                <a:effectLst/>
                <a:latin typeface="+mn-lt"/>
                <a:ea typeface="+mn-ea"/>
                <a:cs typeface="+mn-cs"/>
              </a:rPr>
              <a:t>auctioning</a:t>
            </a:r>
            <a:r>
              <a:rPr lang="it-IT" sz="1200" b="0" i="0" u="none" strike="noStrike" kern="1200" dirty="0">
                <a:solidFill>
                  <a:schemeClr val="tx1"/>
                </a:solidFill>
                <a:effectLst/>
                <a:latin typeface="+mn-lt"/>
                <a:ea typeface="+mn-ea"/>
                <a:cs typeface="+mn-cs"/>
              </a:rPr>
              <a:t> of 900 </a:t>
            </a:r>
            <a:r>
              <a:rPr lang="it-IT" sz="1200" b="0" i="0" u="none" strike="noStrike" kern="1200" dirty="0" err="1">
                <a:solidFill>
                  <a:schemeClr val="tx1"/>
                </a:solidFill>
                <a:effectLst/>
                <a:latin typeface="+mn-lt"/>
                <a:ea typeface="+mn-ea"/>
                <a:cs typeface="+mn-cs"/>
              </a:rPr>
              <a:t>million</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allowances</a:t>
            </a:r>
            <a:r>
              <a:rPr lang="it-IT" sz="1200" b="0" i="0" u="none" strike="noStrike" kern="1200" dirty="0">
                <a:solidFill>
                  <a:schemeClr val="tx1"/>
                </a:solidFill>
                <a:effectLst/>
                <a:latin typeface="+mn-lt"/>
                <a:ea typeface="+mn-ea"/>
                <a:cs typeface="+mn-cs"/>
              </a:rPr>
              <a:t> from 2014-2015 to 2019-2020, a </a:t>
            </a:r>
            <a:r>
              <a:rPr lang="it-IT" sz="1200" b="0" i="0" u="none" strike="noStrike" kern="1200" dirty="0" err="1">
                <a:solidFill>
                  <a:schemeClr val="tx1"/>
                </a:solidFill>
                <a:effectLst/>
                <a:latin typeface="+mn-lt"/>
                <a:ea typeface="+mn-ea"/>
                <a:cs typeface="+mn-cs"/>
              </a:rPr>
              <a:t>measure</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known</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as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backloading</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However</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as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further</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action</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proved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necessary</a:t>
            </a:r>
            <a:r>
              <a:rPr lang="it-IT" sz="1200" b="0" i="0" u="none" strike="noStrike" kern="1200" dirty="0">
                <a:solidFill>
                  <a:schemeClr val="tx1"/>
                </a:solidFill>
                <a:effectLst/>
                <a:latin typeface="+mn-lt"/>
                <a:ea typeface="+mn-ea"/>
                <a:cs typeface="+mn-cs"/>
              </a:rPr>
              <a:t>, the Market </a:t>
            </a:r>
            <a:r>
              <a:rPr lang="it-IT" sz="1200" b="0" i="0" u="none" strike="noStrike" kern="1200" dirty="0" err="1">
                <a:solidFill>
                  <a:schemeClr val="tx1"/>
                </a:solidFill>
                <a:effectLst/>
                <a:latin typeface="+mn-lt"/>
                <a:ea typeface="+mn-ea"/>
                <a:cs typeface="+mn-cs"/>
              </a:rPr>
              <a:t>Stability</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Reserve</a:t>
            </a:r>
            <a:r>
              <a:rPr lang="it-IT" sz="1200" b="0" i="0" u="none" strike="noStrike" kern="1200" dirty="0">
                <a:solidFill>
                  <a:schemeClr val="tx1"/>
                </a:solidFill>
                <a:effectLst/>
                <a:latin typeface="+mn-lt"/>
                <a:ea typeface="+mn-ea"/>
                <a:cs typeface="+mn-cs"/>
              </a:rPr>
              <a:t> (MSR) </a:t>
            </a:r>
            <a:r>
              <a:rPr lang="it-IT" sz="1200" b="0" i="0" u="none" strike="noStrike" kern="1200" dirty="0" err="1">
                <a:solidFill>
                  <a:schemeClr val="tx1"/>
                </a:solidFill>
                <a:effectLst/>
                <a:latin typeface="+mn-lt"/>
                <a:ea typeface="+mn-ea"/>
                <a:cs typeface="+mn-cs"/>
              </a:rPr>
              <a:t>was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established</a:t>
            </a:r>
            <a:r>
              <a:rPr lang="it-IT" sz="1200" b="0" i="0" u="none" strike="noStrike" kern="1200" dirty="0">
                <a:solidFill>
                  <a:schemeClr val="tx1"/>
                </a:solidFill>
                <a:effectLst/>
                <a:latin typeface="+mn-lt"/>
                <a:ea typeface="+mn-ea"/>
                <a:cs typeface="+mn-cs"/>
              </a:rPr>
              <a:t> in 2015, in </a:t>
            </a:r>
            <a:r>
              <a:rPr lang="it-IT" sz="1200" b="0" i="0" u="none" strike="noStrike" kern="1200" dirty="0" err="1">
                <a:solidFill>
                  <a:schemeClr val="tx1"/>
                </a:solidFill>
                <a:effectLst/>
                <a:latin typeface="+mn-lt"/>
                <a:ea typeface="+mn-ea"/>
                <a:cs typeface="+mn-cs"/>
              </a:rPr>
              <a:t>which</a:t>
            </a:r>
            <a:r>
              <a:rPr lang="it-IT" sz="1200" b="0" i="0" u="none" strike="noStrike" kern="1200" dirty="0">
                <a:solidFill>
                  <a:schemeClr val="tx1"/>
                </a:solidFill>
                <a:effectLst/>
                <a:latin typeface="+mn-lt"/>
                <a:ea typeface="+mn-ea"/>
                <a:cs typeface="+mn-cs"/>
              </a:rPr>
              <a:t> the </a:t>
            </a:r>
            <a:r>
              <a:rPr lang="it-IT" sz="1200" b="0" i="0" u="none" strike="noStrike" kern="1200" dirty="0" err="1">
                <a:solidFill>
                  <a:schemeClr val="tx1"/>
                </a:solidFill>
                <a:effectLst/>
                <a:latin typeface="+mn-lt"/>
                <a:ea typeface="+mn-ea"/>
                <a:cs typeface="+mn-cs"/>
              </a:rPr>
              <a:t>backloaded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allowances</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were</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stashed</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as</a:t>
            </a:r>
            <a:r>
              <a:rPr lang="it-IT" sz="1200" b="0" i="0" u="none" strike="noStrike" kern="1200" dirty="0">
                <a:solidFill>
                  <a:schemeClr val="tx1"/>
                </a:solidFill>
                <a:effectLst/>
                <a:latin typeface="+mn-lt"/>
                <a:ea typeface="+mn-ea"/>
                <a:cs typeface="+mn-cs"/>
              </a:rPr>
              <a:t> an </a:t>
            </a:r>
            <a:r>
              <a:rPr lang="it-IT" sz="1200" b="0" i="0" u="none" strike="noStrike" kern="1200" dirty="0" err="1">
                <a:solidFill>
                  <a:schemeClr val="tx1"/>
                </a:solidFill>
                <a:effectLst/>
                <a:latin typeface="+mn-lt"/>
                <a:ea typeface="+mn-ea"/>
                <a:cs typeface="+mn-cs"/>
              </a:rPr>
              <a:t>initial</a:t>
            </a:r>
            <a:r>
              <a:rPr lang="it-IT" sz="1200" b="0" i="0" u="none" strike="noStrike" kern="1200" dirty="0">
                <a:solidFill>
                  <a:schemeClr val="tx1"/>
                </a:solidFill>
                <a:effectLst/>
                <a:latin typeface="+mn-lt"/>
                <a:ea typeface="+mn-ea"/>
                <a:cs typeface="+mn-cs"/>
              </a:rPr>
              <a:t> </a:t>
            </a:r>
            <a:r>
              <a:rPr lang="it-IT" sz="1200" b="0" i="0" u="none" strike="noStrike" kern="1200" dirty="0" err="1">
                <a:solidFill>
                  <a:schemeClr val="tx1"/>
                </a:solidFill>
                <a:effectLst/>
                <a:latin typeface="+mn-lt"/>
                <a:ea typeface="+mn-ea"/>
                <a:cs typeface="+mn-cs"/>
              </a:rPr>
              <a:t>reserve</a:t>
            </a:r>
            <a:r>
              <a:rPr lang="it-IT" sz="1200" b="0" i="0" u="none" strike="noStrike" kern="1200" dirty="0">
                <a:solidFill>
                  <a:schemeClr val="tx1"/>
                </a:solidFill>
                <a:effectLst/>
                <a:latin typeface="+mn-lt"/>
                <a:ea typeface="+mn-ea"/>
                <a:cs typeface="+mn-cs"/>
              </a:rPr>
              <a:t>. </a:t>
            </a:r>
          </a:p>
          <a:p>
            <a:pPr eaLnBrk="1" hangingPunct="1">
              <a:spcBef>
                <a:spcPct val="0"/>
              </a:spcBef>
            </a:pPr>
            <a:endParaRPr lang="it-IT" sz="1200" b="0" i="0" u="none" strike="noStrike" kern="1200" dirty="0">
              <a:solidFill>
                <a:schemeClr val="tx1"/>
              </a:solidFill>
              <a:effectLst/>
              <a:latin typeface="+mn-lt"/>
              <a:ea typeface="+mn-ea"/>
              <a:cs typeface="+mn-cs"/>
            </a:endParaRPr>
          </a:p>
          <a:p>
            <a:pPr eaLnBrk="1" hangingPunct="1">
              <a:spcBef>
                <a:spcPct val="0"/>
              </a:spcBef>
            </a:pPr>
            <a:r>
              <a:rPr lang="it-IT" sz="1200" kern="1200" dirty="0">
                <a:solidFill>
                  <a:schemeClr val="tx1"/>
                </a:solidFill>
                <a:effectLst/>
                <a:latin typeface="+mn-lt"/>
                <a:ea typeface="+mn-ea"/>
                <a:cs typeface="+mn-cs"/>
              </a:rPr>
              <a:t>Secondo il nuovo rapporto pubblicato da </a:t>
            </a:r>
            <a:r>
              <a:rPr lang="it-IT" sz="1200" kern="1200" dirty="0" err="1">
                <a:solidFill>
                  <a:schemeClr val="tx1"/>
                </a:solidFill>
                <a:effectLst/>
                <a:latin typeface="+mn-lt"/>
                <a:ea typeface="+mn-ea"/>
                <a:cs typeface="+mn-cs"/>
              </a:rPr>
              <a:t>Ecosystem</a:t>
            </a:r>
            <a:r>
              <a:rPr lang="it-IT" sz="1200" kern="1200" dirty="0">
                <a:solidFill>
                  <a:schemeClr val="tx1"/>
                </a:solidFill>
                <a:effectLst/>
                <a:latin typeface="+mn-lt"/>
                <a:ea typeface="+mn-ea"/>
                <a:cs typeface="+mn-cs"/>
              </a:rPr>
              <a:t> Marketplace (l'iniziativa della ONG </a:t>
            </a:r>
            <a:r>
              <a:rPr lang="it-IT" sz="1200" kern="1200" dirty="0" err="1">
                <a:solidFill>
                  <a:schemeClr val="tx1"/>
                </a:solidFill>
                <a:effectLst/>
                <a:latin typeface="+mn-lt"/>
                <a:ea typeface="+mn-ea"/>
                <a:cs typeface="+mn-cs"/>
              </a:rPr>
              <a:t>Forest</a:t>
            </a:r>
            <a:r>
              <a:rPr lang="it-IT" sz="1200" kern="1200" dirty="0">
                <a:solidFill>
                  <a:schemeClr val="tx1"/>
                </a:solidFill>
                <a:effectLst/>
                <a:latin typeface="+mn-lt"/>
                <a:ea typeface="+mn-ea"/>
                <a:cs typeface="+mn-cs"/>
              </a:rPr>
              <a:t> Trends) nel 2020, il volume di crediti di carbonio sui mercati volontari ha raggiunto nel 2019, 104 milioni di tonnellate di anidride carbonica equivalente (MtCO2e), e nonostante la pandemia globale è stato confermato l’incremento anche per il 2020 soprattutto per il settore Natural </a:t>
            </a:r>
            <a:r>
              <a:rPr lang="it-IT" sz="1200" kern="1200" dirty="0" err="1">
                <a:solidFill>
                  <a:schemeClr val="tx1"/>
                </a:solidFill>
                <a:effectLst/>
                <a:latin typeface="+mn-lt"/>
                <a:ea typeface="+mn-ea"/>
                <a:cs typeface="+mn-cs"/>
              </a:rPr>
              <a:t>Climate</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Solution.Secondo</a:t>
            </a:r>
            <a:r>
              <a:rPr lang="it-IT" sz="1200" kern="1200" dirty="0">
                <a:solidFill>
                  <a:schemeClr val="tx1"/>
                </a:solidFill>
                <a:effectLst/>
                <a:latin typeface="+mn-lt"/>
                <a:ea typeface="+mn-ea"/>
                <a:cs typeface="+mn-cs"/>
              </a:rPr>
              <a:t> l’ente di certificazione Gold Standard, il prezzo minimo del credito di carbonio nel mercato volontario può variare da 8.20€/tCO2e per progetti di efficienza energetica a 13€/tCO2e per progetti </a:t>
            </a:r>
            <a:r>
              <a:rPr lang="it-IT" sz="1200" kern="1200" dirty="0" err="1">
                <a:solidFill>
                  <a:schemeClr val="tx1"/>
                </a:solidFill>
                <a:effectLst/>
                <a:latin typeface="+mn-lt"/>
                <a:ea typeface="+mn-ea"/>
                <a:cs typeface="+mn-cs"/>
              </a:rPr>
              <a:t>forestali.Il</a:t>
            </a:r>
            <a:r>
              <a:rPr lang="it-IT" sz="1200" kern="1200" dirty="0">
                <a:solidFill>
                  <a:schemeClr val="tx1"/>
                </a:solidFill>
                <a:effectLst/>
                <a:latin typeface="+mn-lt"/>
                <a:ea typeface="+mn-ea"/>
                <a:cs typeface="+mn-cs"/>
              </a:rPr>
              <a:t> prezzo medio dei crediti di carbonio varia nel tempo ed è influenzato da molti aspetti (come il costo dei combustibili fossili, il valore dell'EU ETS), nonostante la pandemia globale, nel 2020 i prezzi medi di compensazione sono rimasti invariati nel 2019, ma con ampie variazioni per </a:t>
            </a:r>
            <a:r>
              <a:rPr lang="it-IT" sz="1200" kern="1200" dirty="0" err="1">
                <a:solidFill>
                  <a:schemeClr val="tx1"/>
                </a:solidFill>
                <a:effectLst/>
                <a:latin typeface="+mn-lt"/>
                <a:ea typeface="+mn-ea"/>
                <a:cs typeface="+mn-cs"/>
              </a:rPr>
              <a:t>tipologia.I</a:t>
            </a:r>
            <a:r>
              <a:rPr lang="it-IT" sz="1200" kern="1200" dirty="0">
                <a:solidFill>
                  <a:schemeClr val="tx1"/>
                </a:solidFill>
                <a:effectLst/>
                <a:latin typeface="+mn-lt"/>
                <a:ea typeface="+mn-ea"/>
                <a:cs typeface="+mn-cs"/>
              </a:rPr>
              <a:t> prezzi per gli offset associati a Nature-</a:t>
            </a:r>
            <a:r>
              <a:rPr lang="it-IT" sz="1200" kern="1200" dirty="0" err="1">
                <a:solidFill>
                  <a:schemeClr val="tx1"/>
                </a:solidFill>
                <a:effectLst/>
                <a:latin typeface="+mn-lt"/>
                <a:ea typeface="+mn-ea"/>
                <a:cs typeface="+mn-cs"/>
              </a:rPr>
              <a:t>Based</a:t>
            </a:r>
            <a:r>
              <a:rPr lang="it-IT" sz="1200" kern="1200" dirty="0">
                <a:solidFill>
                  <a:schemeClr val="tx1"/>
                </a:solidFill>
                <a:effectLst/>
                <a:latin typeface="+mn-lt"/>
                <a:ea typeface="+mn-ea"/>
                <a:cs typeface="+mn-cs"/>
              </a:rPr>
              <a:t> Solutions (NBS) e Natural </a:t>
            </a:r>
            <a:r>
              <a:rPr lang="it-IT" sz="1200" kern="1200" dirty="0" err="1">
                <a:solidFill>
                  <a:schemeClr val="tx1"/>
                </a:solidFill>
                <a:effectLst/>
                <a:latin typeface="+mn-lt"/>
                <a:ea typeface="+mn-ea"/>
                <a:cs typeface="+mn-cs"/>
              </a:rPr>
              <a:t>Climate</a:t>
            </a:r>
            <a:r>
              <a:rPr lang="it-IT" sz="1200" kern="1200" dirty="0">
                <a:solidFill>
                  <a:schemeClr val="tx1"/>
                </a:solidFill>
                <a:effectLst/>
                <a:latin typeface="+mn-lt"/>
                <a:ea typeface="+mn-ea"/>
                <a:cs typeface="+mn-cs"/>
              </a:rPr>
              <a:t> Solutions (NCS), ad esempio, sono aumentati del 30%, mentre i prezzi per i crediti di riduzione generati delle energie rinnovabili sono diminuiti del 16%. Al contrario il volume di crediti prodotti dall'agricoltura, dalla silvicoltura e dall'uso del suolo (AFOLU) è diminuito del 28%,  mentre il volume dei crediti generati dalle energie rinnovabili è aumentato del 78%.</a:t>
            </a:r>
            <a:r>
              <a:rPr lang="it-IT" dirty="0">
                <a:effectLst/>
              </a:rPr>
              <a:t> </a:t>
            </a:r>
            <a:endParaRPr lang="en-US" dirty="0">
              <a:latin typeface="Arial" pitchFamily="34" charset="0"/>
              <a:cs typeface="Arial" pitchFamily="34" charset="0"/>
            </a:endParaRPr>
          </a:p>
        </p:txBody>
      </p:sp>
      <p:sp>
        <p:nvSpPr>
          <p:cNvPr id="102404" name="Segnaposto numero diapositiva 3"/>
          <p:cNvSpPr>
            <a:spLocks noGrp="1"/>
          </p:cNvSpPr>
          <p:nvPr>
            <p:ph type="sldNum" sz="quarter" idx="5"/>
          </p:nvPr>
        </p:nvSpPr>
        <p:spPr>
          <a:noFill/>
        </p:spPr>
        <p:txBody>
          <a:bodyPr/>
          <a:lstStyle/>
          <a:p>
            <a:fld id="{A61597C9-197B-42D5-9D16-5F9C1B7C3B95}" type="slidenum">
              <a:rPr lang="it-IT" smtClean="0">
                <a:ea typeface="MS PGothic" pitchFamily="34" charset="-128"/>
              </a:rPr>
              <a:pPr/>
              <a:t>29</a:t>
            </a:fld>
            <a:endParaRPr lang="it-IT">
              <a:ea typeface="MS PGothic" pitchFamily="34" charset="-128"/>
            </a:endParaRPr>
          </a:p>
        </p:txBody>
      </p:sp>
    </p:spTree>
    <p:extLst>
      <p:ext uri="{BB962C8B-B14F-4D97-AF65-F5344CB8AC3E}">
        <p14:creationId xmlns:p14="http://schemas.microsoft.com/office/powerpoint/2010/main" val="390878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6" name="Segnaposto titolo 1">
            <a:extLst>
              <a:ext uri="{FF2B5EF4-FFF2-40B4-BE49-F238E27FC236}">
                <a16:creationId xmlns:a16="http://schemas.microsoft.com/office/drawing/2014/main" id="{B9A7A645-34D1-C645-BCD3-22E43FA188A8}"/>
              </a:ext>
            </a:extLst>
          </p:cNvPr>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dirty="0"/>
              <a:t>Fare clic per modificare lo stile del titolo</a:t>
            </a:r>
          </a:p>
        </p:txBody>
      </p:sp>
      <p:sp>
        <p:nvSpPr>
          <p:cNvPr id="9" name="Segnaposto testo 2">
            <a:extLst>
              <a:ext uri="{FF2B5EF4-FFF2-40B4-BE49-F238E27FC236}">
                <a16:creationId xmlns:a16="http://schemas.microsoft.com/office/drawing/2014/main" id="{AD199407-5A73-994A-96BB-CFD3F44AF1F7}"/>
              </a:ext>
            </a:extLst>
          </p:cNvPr>
          <p:cNvSpPr>
            <a:spLocks noGrp="1"/>
          </p:cNvSpPr>
          <p:nvPr>
            <p:ph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dirty="0"/>
              <a:t>Fare clic per modificare stili del testo dello schema</a:t>
            </a:r>
          </a:p>
          <a:p>
            <a:pPr lvl="1"/>
            <a:r>
              <a:rPr lang="it-IT" dirty="0"/>
              <a:t>Secondo livello</a:t>
            </a:r>
          </a:p>
          <a:p>
            <a:pPr lvl="2"/>
            <a:r>
              <a:rPr lang="it-IT" dirty="0"/>
              <a:t>Terzo livello</a:t>
            </a:r>
          </a:p>
        </p:txBody>
      </p:sp>
      <p:sp>
        <p:nvSpPr>
          <p:cNvPr id="14" name="Segnaposto data 13">
            <a:extLst>
              <a:ext uri="{FF2B5EF4-FFF2-40B4-BE49-F238E27FC236}">
                <a16:creationId xmlns:a16="http://schemas.microsoft.com/office/drawing/2014/main" id="{004E6ADC-96E4-7244-8360-9B1E85BBFE53}"/>
              </a:ext>
            </a:extLst>
          </p:cNvPr>
          <p:cNvSpPr>
            <a:spLocks noGrp="1"/>
          </p:cNvSpPr>
          <p:nvPr>
            <p:ph type="dt" sz="half" idx="10"/>
          </p:nvPr>
        </p:nvSpPr>
        <p:spPr/>
        <p:txBody>
          <a:bodyPr/>
          <a:lstStyle/>
          <a:p>
            <a:r>
              <a:rPr lang="it-IT"/>
              <a:t>17/05/19</a:t>
            </a:r>
            <a:endParaRPr lang="it-IT" dirty="0"/>
          </a:p>
        </p:txBody>
      </p:sp>
      <p:sp>
        <p:nvSpPr>
          <p:cNvPr id="15" name="Segnaposto piè di pagina 14">
            <a:extLst>
              <a:ext uri="{FF2B5EF4-FFF2-40B4-BE49-F238E27FC236}">
                <a16:creationId xmlns:a16="http://schemas.microsoft.com/office/drawing/2014/main" id="{B13895B8-31EE-9F4F-AA04-27C4079AF8D1}"/>
              </a:ext>
            </a:extLst>
          </p:cNvPr>
          <p:cNvSpPr>
            <a:spLocks noGrp="1"/>
          </p:cNvSpPr>
          <p:nvPr>
            <p:ph type="ftr" sz="quarter" idx="11"/>
          </p:nvPr>
        </p:nvSpPr>
        <p:spPr/>
        <p:txBody>
          <a:bodyPr/>
          <a:lstStyle/>
          <a:p>
            <a:r>
              <a:rPr lang="it-IT"/>
              <a:t>Ministero dell’Ambiente e della Tutela del Territorio e del Mare</a:t>
            </a:r>
            <a:endParaRPr lang="it-IT" dirty="0"/>
          </a:p>
        </p:txBody>
      </p:sp>
      <p:sp>
        <p:nvSpPr>
          <p:cNvPr id="16" name="Segnaposto numero diapositiva 15">
            <a:extLst>
              <a:ext uri="{FF2B5EF4-FFF2-40B4-BE49-F238E27FC236}">
                <a16:creationId xmlns:a16="http://schemas.microsoft.com/office/drawing/2014/main" id="{69373A9A-84D8-B84E-A77B-0B8AC04BBFF9}"/>
              </a:ext>
            </a:extLst>
          </p:cNvPr>
          <p:cNvSpPr>
            <a:spLocks noGrp="1"/>
          </p:cNvSpPr>
          <p:nvPr>
            <p:ph type="sldNum" sz="quarter" idx="12"/>
          </p:nvPr>
        </p:nvSpPr>
        <p:spPr/>
        <p:txBody>
          <a:bodyPr/>
          <a:lstStyle/>
          <a:p>
            <a:fld id="{82279FBC-679A-5443-ABF7-9746BD826C7D}"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uota" type="blank">
  <p:cSld name="Vuota">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6" name="Google Shape;56;p8"/>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2400" b="0" i="0" u="none">
                <a:solidFill>
                  <a:schemeClr val="dk1"/>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7" name="Google Shape;57;p8"/>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217750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olo titolo" type="titleOnly">
  <p:cSld name="Solo titolo">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1pPr>
            <a:lvl2pPr marR="0" lvl="1"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2pPr>
            <a:lvl3pPr marR="0" lvl="2"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3pPr>
            <a:lvl4pPr marR="0" lvl="3"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4pPr>
            <a:lvl5pPr marR="0" lvl="4"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5pPr>
            <a:lvl6pPr marR="0" lvl="5"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6pPr>
            <a:lvl7pPr marR="0" lvl="6"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7pPr>
            <a:lvl8pPr marR="0" lvl="7"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8pPr>
            <a:lvl9pPr marR="0" lvl="8"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9pPr>
          </a:lstStyle>
          <a:p>
            <a:endParaRPr/>
          </a:p>
        </p:txBody>
      </p:sp>
      <p:sp>
        <p:nvSpPr>
          <p:cNvPr id="60" name="Google Shape;60;p9"/>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61" name="Google Shape;61;p9"/>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2400" b="0" i="0" u="none">
                <a:solidFill>
                  <a:schemeClr val="dk1"/>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62" name="Google Shape;62;p9"/>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1692606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fronto" type="twoTxTwoObj">
  <p:cSld name="Confronto">
    <p:spTree>
      <p:nvGrpSpPr>
        <p:cNvPr id="1" name="Shape 63"/>
        <p:cNvGrpSpPr/>
        <p:nvPr/>
      </p:nvGrpSpPr>
      <p:grpSpPr>
        <a:xfrm>
          <a:off x="0" y="0"/>
          <a:ext cx="0" cy="0"/>
          <a:chOff x="0" y="0"/>
          <a:chExt cx="0" cy="0"/>
        </a:xfrm>
      </p:grpSpPr>
      <p:sp>
        <p:nvSpPr>
          <p:cNvPr id="64" name="Google Shape;64;p1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1pPr>
            <a:lvl2pPr marR="0" lvl="1"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2pPr>
            <a:lvl3pPr marR="0" lvl="2"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3pPr>
            <a:lvl4pPr marR="0" lvl="3"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4pPr>
            <a:lvl5pPr marR="0" lvl="4"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5pPr>
            <a:lvl6pPr marR="0" lvl="5"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6pPr>
            <a:lvl7pPr marR="0" lvl="6"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7pPr>
            <a:lvl8pPr marR="0" lvl="7"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8pPr>
            <a:lvl9pPr marR="0" lvl="8"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9pPr>
          </a:lstStyle>
          <a:p>
            <a:endParaRPr/>
          </a:p>
        </p:txBody>
      </p:sp>
      <p:sp>
        <p:nvSpPr>
          <p:cNvPr id="65" name="Google Shape;65;p10"/>
          <p:cNvSpPr txBox="1">
            <a:spLocks noGrp="1"/>
          </p:cNvSpPr>
          <p:nvPr>
            <p:ph type="body" idx="1"/>
          </p:nvPr>
        </p:nvSpPr>
        <p:spPr>
          <a:xfrm>
            <a:off x="457200" y="1535113"/>
            <a:ext cx="4040100" cy="639900"/>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66" name="Google Shape;66;p10"/>
          <p:cNvSpPr txBox="1">
            <a:spLocks noGrp="1"/>
          </p:cNvSpPr>
          <p:nvPr>
            <p:ph type="body" idx="2"/>
          </p:nvPr>
        </p:nvSpPr>
        <p:spPr>
          <a:xfrm>
            <a:off x="457200" y="2174875"/>
            <a:ext cx="4040100" cy="3951300"/>
          </a:xfrm>
          <a:prstGeom prst="rect">
            <a:avLst/>
          </a:prstGeom>
          <a:noFill/>
          <a:ln>
            <a:noFill/>
          </a:ln>
        </p:spPr>
        <p:txBody>
          <a:bodyPr spcFirstLastPara="1" wrap="square" lIns="91425" tIns="91425" rIns="91425" bIns="91425" anchor="t" anchorCtr="0">
            <a:noAutofit/>
          </a:bodyPr>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67" name="Google Shape;67;p10"/>
          <p:cNvSpPr txBox="1">
            <a:spLocks noGrp="1"/>
          </p:cNvSpPr>
          <p:nvPr>
            <p:ph type="body" idx="3"/>
          </p:nvPr>
        </p:nvSpPr>
        <p:spPr>
          <a:xfrm>
            <a:off x="4645025" y="1535113"/>
            <a:ext cx="4041900" cy="639900"/>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480"/>
              </a:spcBef>
              <a:spcAft>
                <a:spcPts val="0"/>
              </a:spcAft>
              <a:buClr>
                <a:schemeClr val="dk1"/>
              </a:buClr>
              <a:buSzPts val="2400"/>
              <a:buFont typeface="Arial"/>
              <a:buNone/>
              <a:defRPr sz="2400" b="1" i="0" u="none" strike="noStrike" cap="none">
                <a:solidFill>
                  <a:schemeClr val="dk1"/>
                </a:solidFill>
                <a:latin typeface="Arial"/>
                <a:ea typeface="Arial"/>
                <a:cs typeface="Arial"/>
                <a:sym typeface="Arial"/>
              </a:defRPr>
            </a:lvl1pPr>
            <a:lvl2pPr marL="914400" marR="0" lvl="1" indent="-228600" algn="l">
              <a:lnSpc>
                <a:spcPct val="100000"/>
              </a:lnSpc>
              <a:spcBef>
                <a:spcPts val="400"/>
              </a:spcBef>
              <a:spcAft>
                <a:spcPts val="0"/>
              </a:spcAft>
              <a:buClr>
                <a:schemeClr val="dk1"/>
              </a:buClr>
              <a:buSzPts val="2000"/>
              <a:buFont typeface="Arial"/>
              <a:buNone/>
              <a:defRPr sz="2000" b="1" i="0" u="none" strike="noStrike" cap="none">
                <a:solidFill>
                  <a:schemeClr val="dk1"/>
                </a:solidFill>
                <a:latin typeface="Arial"/>
                <a:ea typeface="Arial"/>
                <a:cs typeface="Arial"/>
                <a:sym typeface="Arial"/>
              </a:defRPr>
            </a:lvl2pPr>
            <a:lvl3pPr marL="1371600" marR="0" lvl="2" indent="-228600" algn="l">
              <a:lnSpc>
                <a:spcPct val="100000"/>
              </a:lnSpc>
              <a:spcBef>
                <a:spcPts val="36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3pPr>
            <a:lvl4pPr marL="1828800" marR="0" lvl="3"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4pPr>
            <a:lvl5pPr marL="2286000" marR="0" lvl="4"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5pPr>
            <a:lvl6pPr marL="2743200" marR="0" lvl="5"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6pPr>
            <a:lvl7pPr marL="3200400" marR="0" lvl="6"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7pPr>
            <a:lvl8pPr marL="3657600" marR="0" lvl="7"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8pPr>
            <a:lvl9pPr marL="4114800" marR="0" lvl="8" indent="-228600" algn="l">
              <a:lnSpc>
                <a:spcPct val="100000"/>
              </a:lnSpc>
              <a:spcBef>
                <a:spcPts val="32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9pPr>
          </a:lstStyle>
          <a:p>
            <a:endParaRPr/>
          </a:p>
        </p:txBody>
      </p:sp>
      <p:sp>
        <p:nvSpPr>
          <p:cNvPr id="68" name="Google Shape;68;p10"/>
          <p:cNvSpPr txBox="1">
            <a:spLocks noGrp="1"/>
          </p:cNvSpPr>
          <p:nvPr>
            <p:ph type="body" idx="4"/>
          </p:nvPr>
        </p:nvSpPr>
        <p:spPr>
          <a:xfrm>
            <a:off x="4645025" y="2174875"/>
            <a:ext cx="4041900" cy="3951300"/>
          </a:xfrm>
          <a:prstGeom prst="rect">
            <a:avLst/>
          </a:prstGeom>
          <a:noFill/>
          <a:ln>
            <a:noFill/>
          </a:ln>
        </p:spPr>
        <p:txBody>
          <a:bodyPr spcFirstLastPara="1" wrap="square" lIns="91425" tIns="91425" rIns="91425" bIns="91425" anchor="t" anchorCtr="0">
            <a:noAutofit/>
          </a:bodyPr>
          <a:lstStyle>
            <a:lvl1pPr marL="457200" marR="0" lvl="0"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69" name="Google Shape;69;p10"/>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70" name="Google Shape;70;p10"/>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2400" b="0" i="0" u="none">
                <a:solidFill>
                  <a:schemeClr val="dk1"/>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71" name="Google Shape;71;p10"/>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6307296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ntestazione sezione" type="secHead">
  <p:cSld name="Intestazione sezione">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722313" y="4406900"/>
            <a:ext cx="7772400" cy="13620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SzPts val="1400"/>
              <a:buNone/>
              <a:defRPr sz="4000" b="1" i="0" u="none" strike="noStrike" cap="none">
                <a:solidFill>
                  <a:schemeClr val="dk1"/>
                </a:solidFill>
                <a:latin typeface="Arial"/>
                <a:ea typeface="Arial"/>
                <a:cs typeface="Arial"/>
                <a:sym typeface="Arial"/>
              </a:defRPr>
            </a:lvl1pPr>
            <a:lvl2pPr marR="0" lvl="1"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2pPr>
            <a:lvl3pPr marR="0" lvl="2"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3pPr>
            <a:lvl4pPr marR="0" lvl="3"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4pPr>
            <a:lvl5pPr marR="0" lvl="4"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5pPr>
            <a:lvl6pPr marR="0" lvl="5"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6pPr>
            <a:lvl7pPr marR="0" lvl="6"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7pPr>
            <a:lvl8pPr marR="0" lvl="7"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8pPr>
            <a:lvl9pPr marR="0" lvl="8"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a:off x="722313" y="2906713"/>
            <a:ext cx="7772400" cy="1500300"/>
          </a:xfrm>
          <a:prstGeom prst="rect">
            <a:avLst/>
          </a:prstGeom>
          <a:noFill/>
          <a:ln>
            <a:noFill/>
          </a:ln>
        </p:spPr>
        <p:txBody>
          <a:bodyPr spcFirstLastPara="1" wrap="square" lIns="91425" tIns="91425" rIns="91425" bIns="91425" anchor="b" anchorCtr="0">
            <a:noAutofit/>
          </a:bodyPr>
          <a:lstStyle>
            <a:lvl1pPr marL="457200" marR="0" lvl="0" indent="-228600" algn="l">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1pPr>
            <a:lvl2pPr marL="914400" marR="0" lvl="1" indent="-228600" algn="l">
              <a:lnSpc>
                <a:spcPct val="100000"/>
              </a:lnSpc>
              <a:spcBef>
                <a:spcPts val="360"/>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2pPr>
            <a:lvl3pPr marL="1371600" marR="0" lvl="2" indent="-228600" algn="l">
              <a:lnSpc>
                <a:spcPct val="100000"/>
              </a:lnSpc>
              <a:spcBef>
                <a:spcPts val="32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3pPr>
            <a:lvl4pPr marL="1828800" marR="0" lvl="3"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Arial"/>
                <a:ea typeface="Arial"/>
                <a:cs typeface="Arial"/>
                <a:sym typeface="Arial"/>
              </a:defRPr>
            </a:lvl4pPr>
            <a:lvl5pPr marL="2286000" marR="0" lvl="4"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Arial"/>
                <a:ea typeface="Arial"/>
                <a:cs typeface="Arial"/>
                <a:sym typeface="Arial"/>
              </a:defRPr>
            </a:lvl5pPr>
            <a:lvl6pPr marL="2743200" marR="0" lvl="5"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Arial"/>
                <a:ea typeface="Arial"/>
                <a:cs typeface="Arial"/>
                <a:sym typeface="Arial"/>
              </a:defRPr>
            </a:lvl6pPr>
            <a:lvl7pPr marL="3200400" marR="0" lvl="6"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Arial"/>
                <a:ea typeface="Arial"/>
                <a:cs typeface="Arial"/>
                <a:sym typeface="Arial"/>
              </a:defRPr>
            </a:lvl7pPr>
            <a:lvl8pPr marL="3657600" marR="0" lvl="7"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Arial"/>
                <a:ea typeface="Arial"/>
                <a:cs typeface="Arial"/>
                <a:sym typeface="Arial"/>
              </a:defRPr>
            </a:lvl8pPr>
            <a:lvl9pPr marL="4114800" marR="0" lvl="8" indent="-228600" algn="l">
              <a:lnSpc>
                <a:spcPct val="100000"/>
              </a:lnSpc>
              <a:spcBef>
                <a:spcPts val="280"/>
              </a:spcBef>
              <a:spcAft>
                <a:spcPts val="0"/>
              </a:spcAft>
              <a:buClr>
                <a:srgbClr val="888888"/>
              </a:buClr>
              <a:buSzPts val="1400"/>
              <a:buFont typeface="Arial"/>
              <a:buNone/>
              <a:defRPr sz="1400" b="0" i="0" u="none" strike="noStrike" cap="none">
                <a:solidFill>
                  <a:srgbClr val="888888"/>
                </a:solidFill>
                <a:latin typeface="Arial"/>
                <a:ea typeface="Arial"/>
                <a:cs typeface="Arial"/>
                <a:sym typeface="Arial"/>
              </a:defRPr>
            </a:lvl9pPr>
          </a:lstStyle>
          <a:p>
            <a:endParaRPr/>
          </a:p>
        </p:txBody>
      </p:sp>
      <p:sp>
        <p:nvSpPr>
          <p:cNvPr id="75" name="Google Shape;75;p11"/>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76" name="Google Shape;76;p11"/>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2400" b="0" i="0" u="none">
                <a:solidFill>
                  <a:schemeClr val="dk1"/>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77" name="Google Shape;77;p1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28502040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olo e contenuto" type="obj">
  <p:cSld name="Titolo e contenuto">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1pPr>
            <a:lvl2pPr marR="0" lvl="1"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2pPr>
            <a:lvl3pPr marR="0" lvl="2"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3pPr>
            <a:lvl4pPr marR="0" lvl="3"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4pPr>
            <a:lvl5pPr marR="0" lvl="4"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5pPr>
            <a:lvl6pPr marR="0" lvl="5"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6pPr>
            <a:lvl7pPr marR="0" lvl="6"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7pPr>
            <a:lvl8pPr marR="0" lvl="7"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8pPr>
            <a:lvl9pPr marR="0" lvl="8"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a:off x="457200" y="1600200"/>
            <a:ext cx="8229600" cy="4526100"/>
          </a:xfrm>
          <a:prstGeom prst="rect">
            <a:avLst/>
          </a:prstGeom>
          <a:noFill/>
          <a:ln>
            <a:noFill/>
          </a:ln>
        </p:spPr>
        <p:txBody>
          <a:bodyPr spcFirstLastPara="1" wrap="square" lIns="91425" tIns="91425" rIns="91425" bIns="91425"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81" name="Google Shape;81;p12"/>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2" name="Google Shape;82;p12"/>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2400" b="0" i="0" u="none">
                <a:solidFill>
                  <a:schemeClr val="dk1"/>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83" name="Google Shape;83;p12"/>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1374301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Diapositiva titolo">
    <p:spTree>
      <p:nvGrpSpPr>
        <p:cNvPr id="1" name=""/>
        <p:cNvGrpSpPr/>
        <p:nvPr/>
      </p:nvGrpSpPr>
      <p:grpSpPr>
        <a:xfrm>
          <a:off x="0" y="0"/>
          <a:ext cx="0" cy="0"/>
          <a:chOff x="0" y="0"/>
          <a:chExt cx="0" cy="0"/>
        </a:xfrm>
      </p:grpSpPr>
      <p:sp>
        <p:nvSpPr>
          <p:cNvPr id="7" name="Segnaposto titolo 1">
            <a:extLst>
              <a:ext uri="{FF2B5EF4-FFF2-40B4-BE49-F238E27FC236}">
                <a16:creationId xmlns:a16="http://schemas.microsoft.com/office/drawing/2014/main" id="{678F001B-5A47-BB4F-9F00-9CB83EA58670}"/>
              </a:ext>
            </a:extLst>
          </p:cNvPr>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dirty="0"/>
              <a:t>Fare clic per modificare lo stile del titolo</a:t>
            </a:r>
          </a:p>
        </p:txBody>
      </p:sp>
      <p:sp>
        <p:nvSpPr>
          <p:cNvPr id="10" name="Segnaposto testo 2">
            <a:extLst>
              <a:ext uri="{FF2B5EF4-FFF2-40B4-BE49-F238E27FC236}">
                <a16:creationId xmlns:a16="http://schemas.microsoft.com/office/drawing/2014/main" id="{2BBE2696-D10F-4248-B0DB-0E1491E4FC03}"/>
              </a:ext>
            </a:extLst>
          </p:cNvPr>
          <p:cNvSpPr>
            <a:spLocks noGrp="1"/>
          </p:cNvSpPr>
          <p:nvPr>
            <p:ph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dirty="0"/>
              <a:t>Fare clic per modificare stili del testo dello schema</a:t>
            </a:r>
          </a:p>
          <a:p>
            <a:pPr lvl="1"/>
            <a:r>
              <a:rPr lang="it-IT" dirty="0"/>
              <a:t>Secondo livello</a:t>
            </a:r>
          </a:p>
          <a:p>
            <a:pPr lvl="2"/>
            <a:r>
              <a:rPr lang="it-IT" dirty="0"/>
              <a:t>Terzo livello</a:t>
            </a:r>
          </a:p>
        </p:txBody>
      </p:sp>
      <p:sp>
        <p:nvSpPr>
          <p:cNvPr id="16" name="Segnaposto data 13">
            <a:extLst>
              <a:ext uri="{FF2B5EF4-FFF2-40B4-BE49-F238E27FC236}">
                <a16:creationId xmlns:a16="http://schemas.microsoft.com/office/drawing/2014/main" id="{D0466D41-E517-7B47-AF79-099419DD61BB}"/>
              </a:ext>
            </a:extLst>
          </p:cNvPr>
          <p:cNvSpPr>
            <a:spLocks noGrp="1"/>
          </p:cNvSpPr>
          <p:nvPr>
            <p:ph type="dt" sz="half" idx="10"/>
          </p:nvPr>
        </p:nvSpPr>
        <p:spPr>
          <a:xfrm>
            <a:off x="6346827" y="6345552"/>
            <a:ext cx="817461" cy="365125"/>
          </a:xfrm>
        </p:spPr>
        <p:txBody>
          <a:bodyPr/>
          <a:lstStyle/>
          <a:p>
            <a:r>
              <a:rPr lang="it-IT"/>
              <a:t>17/05/19</a:t>
            </a:r>
            <a:endParaRPr lang="it-IT" dirty="0"/>
          </a:p>
        </p:txBody>
      </p:sp>
      <p:sp>
        <p:nvSpPr>
          <p:cNvPr id="17" name="Segnaposto piè di pagina 14">
            <a:extLst>
              <a:ext uri="{FF2B5EF4-FFF2-40B4-BE49-F238E27FC236}">
                <a16:creationId xmlns:a16="http://schemas.microsoft.com/office/drawing/2014/main" id="{28CB7E0E-D1A0-474F-A8B0-3616006FD077}"/>
              </a:ext>
            </a:extLst>
          </p:cNvPr>
          <p:cNvSpPr>
            <a:spLocks noGrp="1"/>
          </p:cNvSpPr>
          <p:nvPr>
            <p:ph type="ftr" sz="quarter" idx="11"/>
          </p:nvPr>
        </p:nvSpPr>
        <p:spPr>
          <a:xfrm>
            <a:off x="899592" y="6345553"/>
            <a:ext cx="4351362" cy="365125"/>
          </a:xfrm>
        </p:spPr>
        <p:txBody>
          <a:bodyPr/>
          <a:lstStyle/>
          <a:p>
            <a:r>
              <a:rPr lang="it-IT"/>
              <a:t>Ministero dell’Ambiente e della Tutela del Territorio e del Mare</a:t>
            </a:r>
            <a:endParaRPr lang="it-IT" dirty="0"/>
          </a:p>
        </p:txBody>
      </p:sp>
      <p:sp>
        <p:nvSpPr>
          <p:cNvPr id="18" name="Segnaposto numero diapositiva 15">
            <a:extLst>
              <a:ext uri="{FF2B5EF4-FFF2-40B4-BE49-F238E27FC236}">
                <a16:creationId xmlns:a16="http://schemas.microsoft.com/office/drawing/2014/main" id="{73788456-1300-014F-884E-FABA752EA18D}"/>
              </a:ext>
            </a:extLst>
          </p:cNvPr>
          <p:cNvSpPr>
            <a:spLocks noGrp="1"/>
          </p:cNvSpPr>
          <p:nvPr>
            <p:ph type="sldNum" sz="quarter" idx="12"/>
          </p:nvPr>
        </p:nvSpPr>
        <p:spPr>
          <a:xfrm>
            <a:off x="8316416" y="6345552"/>
            <a:ext cx="422478" cy="365125"/>
          </a:xfrm>
        </p:spPr>
        <p:txBody>
          <a:bodyPr/>
          <a:lstStyle/>
          <a:p>
            <a:fld id="{82279FBC-679A-5443-ABF7-9746BD826C7D}" type="slidenum">
              <a:rPr lang="it-IT" smtClean="0"/>
              <a:pPr/>
              <a:t>‹N›</a:t>
            </a:fld>
            <a:endParaRPr lang="it-IT"/>
          </a:p>
        </p:txBody>
      </p:sp>
    </p:spTree>
    <p:extLst>
      <p:ext uri="{BB962C8B-B14F-4D97-AF65-F5344CB8AC3E}">
        <p14:creationId xmlns:p14="http://schemas.microsoft.com/office/powerpoint/2010/main" val="769806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77"/>
        <p:cNvGrpSpPr/>
        <p:nvPr/>
      </p:nvGrpSpPr>
      <p:grpSpPr>
        <a:xfrm>
          <a:off x="0" y="0"/>
          <a:ext cx="0" cy="0"/>
          <a:chOff x="0" y="0"/>
          <a:chExt cx="0" cy="0"/>
        </a:xfrm>
      </p:grpSpPr>
      <p:sp>
        <p:nvSpPr>
          <p:cNvPr id="78" name="Google Shape;78;g10cf9f50538_0_762"/>
          <p:cNvSpPr txBox="1">
            <a:spLocks noGrp="1"/>
          </p:cNvSpPr>
          <p:nvPr>
            <p:ph type="body" idx="1"/>
          </p:nvPr>
        </p:nvSpPr>
        <p:spPr>
          <a:xfrm>
            <a:off x="324000" y="1912620"/>
            <a:ext cx="7607475" cy="4278600"/>
          </a:xfrm>
          <a:prstGeom prst="rect">
            <a:avLst/>
          </a:prstGeom>
          <a:noFill/>
          <a:ln>
            <a:noFill/>
          </a:ln>
        </p:spPr>
        <p:txBody>
          <a:bodyPr spcFirstLastPara="1" wrap="square" lIns="0" tIns="0" rIns="0" bIns="0" anchor="t" anchorCtr="0">
            <a:noAutofit/>
          </a:bodyPr>
          <a:lstStyle>
            <a:lvl1pPr marL="342900" marR="0" lvl="0" indent="-171450" algn="l" rtl="0">
              <a:lnSpc>
                <a:spcPct val="90000"/>
              </a:lnSpc>
              <a:spcBef>
                <a:spcPts val="750"/>
              </a:spcBef>
              <a:spcAft>
                <a:spcPts val="0"/>
              </a:spcAft>
              <a:buClr>
                <a:srgbClr val="3F3F3F"/>
              </a:buClr>
              <a:buSzPts val="1800"/>
              <a:buFont typeface="Salsa"/>
              <a:buNone/>
              <a:defRPr sz="1050" b="0" i="0" u="none" strike="noStrike" cap="none">
                <a:solidFill>
                  <a:schemeClr val="dk1"/>
                </a:solidFill>
                <a:latin typeface="Salsa"/>
                <a:ea typeface="Salsa"/>
                <a:cs typeface="Salsa"/>
                <a:sym typeface="Salsa"/>
              </a:defRPr>
            </a:lvl1pPr>
            <a:lvl2pPr marL="685800" marR="0" lvl="1" indent="-247650" algn="l" rtl="0">
              <a:lnSpc>
                <a:spcPct val="90000"/>
              </a:lnSpc>
              <a:spcBef>
                <a:spcPts val="375"/>
              </a:spcBef>
              <a:spcAft>
                <a:spcPts val="0"/>
              </a:spcAft>
              <a:buClr>
                <a:srgbClr val="3F3F3F"/>
              </a:buClr>
              <a:buSzPts val="1600"/>
              <a:buFont typeface="Arial"/>
              <a:buChar char="•"/>
              <a:defRPr sz="1050" b="0" i="0" u="none" strike="noStrike" cap="none">
                <a:solidFill>
                  <a:srgbClr val="3F3F3F"/>
                </a:solidFill>
                <a:latin typeface="Arial"/>
                <a:ea typeface="Arial"/>
                <a:cs typeface="Arial"/>
                <a:sym typeface="Arial"/>
              </a:defRPr>
            </a:lvl2pPr>
            <a:lvl3pPr marL="1028700" marR="0" lvl="2" indent="-238125" algn="l" rtl="0">
              <a:lnSpc>
                <a:spcPct val="90000"/>
              </a:lnSpc>
              <a:spcBef>
                <a:spcPts val="375"/>
              </a:spcBef>
              <a:spcAft>
                <a:spcPts val="0"/>
              </a:spcAft>
              <a:buClr>
                <a:srgbClr val="3F3F3F"/>
              </a:buClr>
              <a:buSzPts val="1400"/>
              <a:buFont typeface="Arial"/>
              <a:buChar char="•"/>
              <a:defRPr sz="1050" b="0" i="0" u="none" strike="noStrike" cap="none">
                <a:solidFill>
                  <a:srgbClr val="3F3F3F"/>
                </a:solidFill>
                <a:latin typeface="Arial"/>
                <a:ea typeface="Arial"/>
                <a:cs typeface="Arial"/>
                <a:sym typeface="Arial"/>
              </a:defRPr>
            </a:lvl3pPr>
            <a:lvl4pPr marL="1371600" marR="0" lvl="3" indent="-238125" algn="l" rtl="0">
              <a:lnSpc>
                <a:spcPct val="90000"/>
              </a:lnSpc>
              <a:spcBef>
                <a:spcPts val="375"/>
              </a:spcBef>
              <a:spcAft>
                <a:spcPts val="0"/>
              </a:spcAft>
              <a:buClr>
                <a:srgbClr val="3F3F3F"/>
              </a:buClr>
              <a:buSzPts val="1400"/>
              <a:buFont typeface="Arial"/>
              <a:buChar char="•"/>
              <a:defRPr sz="1050" b="0" i="0" u="none" strike="noStrike" cap="none">
                <a:solidFill>
                  <a:srgbClr val="3F3F3F"/>
                </a:solidFill>
                <a:latin typeface="Arial"/>
                <a:ea typeface="Arial"/>
                <a:cs typeface="Arial"/>
                <a:sym typeface="Arial"/>
              </a:defRPr>
            </a:lvl4pPr>
            <a:lvl5pPr marL="1714500" marR="0" lvl="4" indent="-238125" algn="l" rtl="0">
              <a:lnSpc>
                <a:spcPct val="90000"/>
              </a:lnSpc>
              <a:spcBef>
                <a:spcPts val="375"/>
              </a:spcBef>
              <a:spcAft>
                <a:spcPts val="0"/>
              </a:spcAft>
              <a:buClr>
                <a:srgbClr val="3F3F3F"/>
              </a:buClr>
              <a:buSzPts val="1400"/>
              <a:buFont typeface="Arial"/>
              <a:buChar char="•"/>
              <a:defRPr sz="1050" b="0" i="0" u="none" strike="noStrike" cap="none">
                <a:solidFill>
                  <a:srgbClr val="3F3F3F"/>
                </a:solidFill>
                <a:latin typeface="Arial"/>
                <a:ea typeface="Arial"/>
                <a:cs typeface="Arial"/>
                <a:sym typeface="Arial"/>
              </a:defRPr>
            </a:lvl5pPr>
            <a:lvl6pPr marL="2057400" marR="0" lvl="5" indent="-257175" algn="l" rtl="0">
              <a:lnSpc>
                <a:spcPct val="90000"/>
              </a:lnSpc>
              <a:spcBef>
                <a:spcPts val="375"/>
              </a:spcBef>
              <a:spcAft>
                <a:spcPts val="0"/>
              </a:spcAft>
              <a:buClr>
                <a:schemeClr val="dk1"/>
              </a:buClr>
              <a:buSzPts val="1800"/>
              <a:buFont typeface="Arial"/>
              <a:buChar char="•"/>
              <a:defRPr sz="1050" b="0" i="0" u="none" strike="noStrike" cap="none">
                <a:solidFill>
                  <a:srgbClr val="000000"/>
                </a:solidFill>
                <a:latin typeface="Arial"/>
                <a:ea typeface="Arial"/>
                <a:cs typeface="Arial"/>
                <a:sym typeface="Arial"/>
              </a:defRPr>
            </a:lvl6pPr>
            <a:lvl7pPr marL="2400300" marR="0" lvl="6" indent="-257175" algn="l" rtl="0">
              <a:lnSpc>
                <a:spcPct val="90000"/>
              </a:lnSpc>
              <a:spcBef>
                <a:spcPts val="375"/>
              </a:spcBef>
              <a:spcAft>
                <a:spcPts val="0"/>
              </a:spcAft>
              <a:buClr>
                <a:schemeClr val="dk1"/>
              </a:buClr>
              <a:buSzPts val="1800"/>
              <a:buFont typeface="Arial"/>
              <a:buChar char="•"/>
              <a:defRPr sz="1050" b="0" i="0" u="none" strike="noStrike" cap="none">
                <a:solidFill>
                  <a:srgbClr val="000000"/>
                </a:solidFill>
                <a:latin typeface="Arial"/>
                <a:ea typeface="Arial"/>
                <a:cs typeface="Arial"/>
                <a:sym typeface="Arial"/>
              </a:defRPr>
            </a:lvl7pPr>
            <a:lvl8pPr marL="2743200" marR="0" lvl="7" indent="-257175" algn="l" rtl="0">
              <a:lnSpc>
                <a:spcPct val="90000"/>
              </a:lnSpc>
              <a:spcBef>
                <a:spcPts val="375"/>
              </a:spcBef>
              <a:spcAft>
                <a:spcPts val="0"/>
              </a:spcAft>
              <a:buClr>
                <a:schemeClr val="dk1"/>
              </a:buClr>
              <a:buSzPts val="1800"/>
              <a:buFont typeface="Arial"/>
              <a:buChar char="•"/>
              <a:defRPr sz="1050" b="0" i="0" u="none" strike="noStrike" cap="none">
                <a:solidFill>
                  <a:srgbClr val="000000"/>
                </a:solidFill>
                <a:latin typeface="Arial"/>
                <a:ea typeface="Arial"/>
                <a:cs typeface="Arial"/>
                <a:sym typeface="Arial"/>
              </a:defRPr>
            </a:lvl8pPr>
            <a:lvl9pPr marL="3086100" marR="0" lvl="8" indent="-257175" algn="l" rtl="0">
              <a:lnSpc>
                <a:spcPct val="90000"/>
              </a:lnSpc>
              <a:spcBef>
                <a:spcPts val="375"/>
              </a:spcBef>
              <a:spcAft>
                <a:spcPts val="0"/>
              </a:spcAft>
              <a:buClr>
                <a:schemeClr val="dk1"/>
              </a:buClr>
              <a:buSzPts val="1800"/>
              <a:buFont typeface="Arial"/>
              <a:buChar char="•"/>
              <a:defRPr sz="1050" b="0" i="0" u="none" strike="noStrike" cap="none">
                <a:solidFill>
                  <a:srgbClr val="000000"/>
                </a:solidFill>
                <a:latin typeface="Arial"/>
                <a:ea typeface="Arial"/>
                <a:cs typeface="Arial"/>
                <a:sym typeface="Arial"/>
              </a:defRPr>
            </a:lvl9pPr>
          </a:lstStyle>
          <a:p>
            <a:endParaRPr/>
          </a:p>
        </p:txBody>
      </p:sp>
      <p:sp>
        <p:nvSpPr>
          <p:cNvPr id="79" name="Google Shape;79;g10cf9f50538_0_762"/>
          <p:cNvSpPr txBox="1">
            <a:spLocks noGrp="1"/>
          </p:cNvSpPr>
          <p:nvPr>
            <p:ph type="title"/>
          </p:nvPr>
        </p:nvSpPr>
        <p:spPr>
          <a:xfrm>
            <a:off x="324000" y="265393"/>
            <a:ext cx="5145300" cy="1083300"/>
          </a:xfrm>
          <a:prstGeom prst="rect">
            <a:avLst/>
          </a:prstGeom>
          <a:noFill/>
          <a:ln>
            <a:noFill/>
          </a:ln>
        </p:spPr>
        <p:txBody>
          <a:bodyPr spcFirstLastPara="1" wrap="square" lIns="91425" tIns="45700" rIns="91425" bIns="45700" anchor="t"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587101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uota" type="blank">
  <p:cSld name="Vuota">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6" name="Google Shape;56;p8"/>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2400" b="0" i="0" u="none">
                <a:solidFill>
                  <a:schemeClr val="dk1"/>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7" name="Google Shape;57;p8"/>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4144730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ue contenuti" type="twoObj">
  <p:cSld name="Due contenuti">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1pPr>
            <a:lvl2pPr marR="0" lvl="1"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2pPr>
            <a:lvl3pPr marR="0" lvl="2"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3pPr>
            <a:lvl4pPr marR="0" lvl="3"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4pPr>
            <a:lvl5pPr marR="0" lvl="4"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5pPr>
            <a:lvl6pPr marR="0" lvl="5"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6pPr>
            <a:lvl7pPr marR="0" lvl="6"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7pPr>
            <a:lvl8pPr marR="0" lvl="7"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8pPr>
            <a:lvl9pPr marR="0" lvl="8"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457200" y="1600200"/>
            <a:ext cx="4038600" cy="45261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8" name="Google Shape;18;p2"/>
          <p:cNvSpPr txBox="1">
            <a:spLocks noGrp="1"/>
          </p:cNvSpPr>
          <p:nvPr>
            <p:ph type="body" idx="2"/>
          </p:nvPr>
        </p:nvSpPr>
        <p:spPr>
          <a:xfrm>
            <a:off x="4648200" y="1600200"/>
            <a:ext cx="4038600" cy="4526100"/>
          </a:xfrm>
          <a:prstGeom prst="rect">
            <a:avLst/>
          </a:prstGeom>
          <a:noFill/>
          <a:ln>
            <a:noFill/>
          </a:ln>
        </p:spPr>
        <p:txBody>
          <a:bodyPr spcFirstLastPara="1" wrap="square" lIns="91425" tIns="91425" rIns="91425" bIns="91425" anchor="t" anchorCtr="0">
            <a:noAutofit/>
          </a:bodyPr>
          <a:lstStyle>
            <a:lvl1pPr marL="457200" marR="0" lvl="0"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9" name="Google Shape;19;p2"/>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20" name="Google Shape;20;p2"/>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2400" b="0" i="0" u="none">
                <a:solidFill>
                  <a:schemeClr val="dk1"/>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21" name="Google Shape;21;p2"/>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4178459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olo e testo verticale" type="vertTitleAndTx">
  <p:cSld name="1_Titolo e testo verticale">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rot="5400000">
            <a:off x="4732350" y="2171688"/>
            <a:ext cx="5851500" cy="20574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1pPr>
            <a:lvl2pPr marR="0" lvl="1"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2pPr>
            <a:lvl3pPr marR="0" lvl="2"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3pPr>
            <a:lvl4pPr marR="0" lvl="3"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4pPr>
            <a:lvl5pPr marR="0" lvl="4"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5pPr>
            <a:lvl6pPr marR="0" lvl="5"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6pPr>
            <a:lvl7pPr marR="0" lvl="6"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7pPr>
            <a:lvl8pPr marR="0" lvl="7"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8pPr>
            <a:lvl9pPr marR="0" lvl="8"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9pPr>
          </a:lstStyle>
          <a:p>
            <a:endParaRPr/>
          </a:p>
        </p:txBody>
      </p:sp>
      <p:sp>
        <p:nvSpPr>
          <p:cNvPr id="30" name="Google Shape;30;p4"/>
          <p:cNvSpPr txBox="1">
            <a:spLocks noGrp="1"/>
          </p:cNvSpPr>
          <p:nvPr>
            <p:ph type="body" idx="1"/>
          </p:nvPr>
        </p:nvSpPr>
        <p:spPr>
          <a:xfrm rot="5400000">
            <a:off x="541350" y="190488"/>
            <a:ext cx="5851500" cy="6019800"/>
          </a:xfrm>
          <a:prstGeom prst="rect">
            <a:avLst/>
          </a:prstGeom>
          <a:noFill/>
          <a:ln>
            <a:noFill/>
          </a:ln>
        </p:spPr>
        <p:txBody>
          <a:bodyPr spcFirstLastPara="1" wrap="square" lIns="91425" tIns="91425" rIns="91425" bIns="91425"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1" name="Google Shape;31;p4"/>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32" name="Google Shape;32;p4"/>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2400" b="0" i="0" u="none">
                <a:solidFill>
                  <a:schemeClr val="dk1"/>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33" name="Google Shape;33;p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1907365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olo e testo verticale" type="vertTx">
  <p:cSld name="Titolo e testo verticale">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1pPr>
            <a:lvl2pPr marR="0" lvl="1"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2pPr>
            <a:lvl3pPr marR="0" lvl="2"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3pPr>
            <a:lvl4pPr marR="0" lvl="3"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4pPr>
            <a:lvl5pPr marR="0" lvl="4"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5pPr>
            <a:lvl6pPr marR="0" lvl="5"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6pPr>
            <a:lvl7pPr marR="0" lvl="6"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7pPr>
            <a:lvl8pPr marR="0" lvl="7"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8pPr>
            <a:lvl9pPr marR="0" lvl="8"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9pPr>
          </a:lstStyle>
          <a:p>
            <a:endParaRPr/>
          </a:p>
        </p:txBody>
      </p:sp>
      <p:sp>
        <p:nvSpPr>
          <p:cNvPr id="36" name="Google Shape;36;p5"/>
          <p:cNvSpPr txBox="1">
            <a:spLocks noGrp="1"/>
          </p:cNvSpPr>
          <p:nvPr>
            <p:ph type="body" idx="1"/>
          </p:nvPr>
        </p:nvSpPr>
        <p:spPr>
          <a:xfrm rot="5400000">
            <a:off x="2308950" y="-251550"/>
            <a:ext cx="4526100" cy="8229600"/>
          </a:xfrm>
          <a:prstGeom prst="rect">
            <a:avLst/>
          </a:prstGeom>
          <a:noFill/>
          <a:ln>
            <a:noFill/>
          </a:ln>
        </p:spPr>
        <p:txBody>
          <a:bodyPr spcFirstLastPara="1" wrap="square" lIns="91425" tIns="91425" rIns="91425" bIns="91425"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7" name="Google Shape;37;p5"/>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38" name="Google Shape;38;p5"/>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2400" b="0" i="0" u="none">
                <a:solidFill>
                  <a:schemeClr val="dk1"/>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39" name="Google Shape;39;p5"/>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1885850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mmagine con didascalia" type="picTx">
  <p:cSld name="Immagine con didascalia">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1792288" y="4800600"/>
            <a:ext cx="5486400" cy="5667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SzPts val="1400"/>
              <a:buNone/>
              <a:defRPr sz="2000" b="1" i="0" u="none" strike="noStrike" cap="none">
                <a:solidFill>
                  <a:schemeClr val="dk1"/>
                </a:solidFill>
                <a:latin typeface="Arial"/>
                <a:ea typeface="Arial"/>
                <a:cs typeface="Arial"/>
                <a:sym typeface="Arial"/>
              </a:defRPr>
            </a:lvl1pPr>
            <a:lvl2pPr marR="0" lvl="1"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2pPr>
            <a:lvl3pPr marR="0" lvl="2"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3pPr>
            <a:lvl4pPr marR="0" lvl="3"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4pPr>
            <a:lvl5pPr marR="0" lvl="4"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5pPr>
            <a:lvl6pPr marR="0" lvl="5"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6pPr>
            <a:lvl7pPr marR="0" lvl="6"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7pPr>
            <a:lvl8pPr marR="0" lvl="7"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8pPr>
            <a:lvl9pPr marR="0" lvl="8"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9pPr>
          </a:lstStyle>
          <a:p>
            <a:endParaRPr/>
          </a:p>
        </p:txBody>
      </p:sp>
      <p:sp>
        <p:nvSpPr>
          <p:cNvPr id="42" name="Google Shape;42;p6"/>
          <p:cNvSpPr>
            <a:spLocks noGrp="1"/>
          </p:cNvSpPr>
          <p:nvPr>
            <p:ph type="pic" idx="2"/>
          </p:nvPr>
        </p:nvSpPr>
        <p:spPr>
          <a:xfrm>
            <a:off x="1792288" y="612775"/>
            <a:ext cx="5486400" cy="41148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43" name="Google Shape;43;p6"/>
          <p:cNvSpPr txBox="1">
            <a:spLocks noGrp="1"/>
          </p:cNvSpPr>
          <p:nvPr>
            <p:ph type="body" idx="1"/>
          </p:nvPr>
        </p:nvSpPr>
        <p:spPr>
          <a:xfrm>
            <a:off x="1792288" y="5367338"/>
            <a:ext cx="5486400" cy="8049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44" name="Google Shape;44;p6"/>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45" name="Google Shape;45;p6"/>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2400" b="0" i="0" u="none">
                <a:solidFill>
                  <a:schemeClr val="dk1"/>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46" name="Google Shape;46;p6"/>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850287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uto con didascalia" type="objTx">
  <p:cSld name="Contenuto con didascalia">
    <p:spTree>
      <p:nvGrpSpPr>
        <p:cNvPr id="1" name="Shape 47"/>
        <p:cNvGrpSpPr/>
        <p:nvPr/>
      </p:nvGrpSpPr>
      <p:grpSpPr>
        <a:xfrm>
          <a:off x="0" y="0"/>
          <a:ext cx="0" cy="0"/>
          <a:chOff x="0" y="0"/>
          <a:chExt cx="0" cy="0"/>
        </a:xfrm>
      </p:grpSpPr>
      <p:sp>
        <p:nvSpPr>
          <p:cNvPr id="48" name="Google Shape;48;p7"/>
          <p:cNvSpPr txBox="1">
            <a:spLocks noGrp="1"/>
          </p:cNvSpPr>
          <p:nvPr>
            <p:ph type="title"/>
          </p:nvPr>
        </p:nvSpPr>
        <p:spPr>
          <a:xfrm>
            <a:off x="457200" y="273050"/>
            <a:ext cx="3008400" cy="11619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SzPts val="1400"/>
              <a:buNone/>
              <a:defRPr sz="2000" b="1" i="0" u="none" strike="noStrike" cap="none">
                <a:solidFill>
                  <a:schemeClr val="dk1"/>
                </a:solidFill>
                <a:latin typeface="Arial"/>
                <a:ea typeface="Arial"/>
                <a:cs typeface="Arial"/>
                <a:sym typeface="Arial"/>
              </a:defRPr>
            </a:lvl1pPr>
            <a:lvl2pPr marR="0" lvl="1"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2pPr>
            <a:lvl3pPr marR="0" lvl="2"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3pPr>
            <a:lvl4pPr marR="0" lvl="3"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4pPr>
            <a:lvl5pPr marR="0" lvl="4"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5pPr>
            <a:lvl6pPr marR="0" lvl="5"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6pPr>
            <a:lvl7pPr marR="0" lvl="6"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7pPr>
            <a:lvl8pPr marR="0" lvl="7"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8pPr>
            <a:lvl9pPr marR="0" lvl="8" algn="ctr">
              <a:lnSpc>
                <a:spcPct val="100000"/>
              </a:lnSpc>
              <a:spcBef>
                <a:spcPts val="0"/>
              </a:spcBef>
              <a:spcAft>
                <a:spcPts val="0"/>
              </a:spcAft>
              <a:buSzPts val="1400"/>
              <a:buNone/>
              <a:defRPr sz="4400" b="0" i="0" u="none" strike="noStrike" cap="none">
                <a:solidFill>
                  <a:schemeClr val="dk1"/>
                </a:solidFill>
                <a:latin typeface="Arial"/>
                <a:ea typeface="Arial"/>
                <a:cs typeface="Arial"/>
                <a:sym typeface="Arial"/>
              </a:defRPr>
            </a:lvl9pPr>
          </a:lstStyle>
          <a:p>
            <a:endParaRPr/>
          </a:p>
        </p:txBody>
      </p:sp>
      <p:sp>
        <p:nvSpPr>
          <p:cNvPr id="49" name="Google Shape;49;p7"/>
          <p:cNvSpPr txBox="1">
            <a:spLocks noGrp="1"/>
          </p:cNvSpPr>
          <p:nvPr>
            <p:ph type="body" idx="1"/>
          </p:nvPr>
        </p:nvSpPr>
        <p:spPr>
          <a:xfrm>
            <a:off x="3575050" y="273050"/>
            <a:ext cx="5111700" cy="5853000"/>
          </a:xfrm>
          <a:prstGeom prst="rect">
            <a:avLst/>
          </a:prstGeom>
          <a:noFill/>
          <a:ln>
            <a:noFill/>
          </a:ln>
        </p:spPr>
        <p:txBody>
          <a:bodyPr spcFirstLastPara="1" wrap="square" lIns="91425" tIns="91425" rIns="91425" bIns="91425" anchor="t" anchorCtr="0">
            <a:noAutofit/>
          </a:bodyPr>
          <a:lstStyle>
            <a:lvl1pPr marL="457200" marR="0" lvl="0" indent="-431800" algn="l">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0" name="Google Shape;50;p7"/>
          <p:cNvSpPr txBox="1">
            <a:spLocks noGrp="1"/>
          </p:cNvSpPr>
          <p:nvPr>
            <p:ph type="body" idx="2"/>
          </p:nvPr>
        </p:nvSpPr>
        <p:spPr>
          <a:xfrm>
            <a:off x="457200" y="1435100"/>
            <a:ext cx="3008400" cy="46911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2" name="Google Shape;52;p7"/>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SzPts val="1400"/>
              <a:buNone/>
              <a:defRPr sz="2400" b="0" i="0" u="none">
                <a:solidFill>
                  <a:schemeClr val="dk1"/>
                </a:solidFill>
                <a:latin typeface="Arial"/>
                <a:ea typeface="Arial"/>
                <a:cs typeface="Arial"/>
                <a:sym typeface="Arial"/>
              </a:defRPr>
            </a:lvl1pPr>
            <a:lvl2pPr marR="0" lvl="1"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400"/>
              <a:buNone/>
              <a:defRPr sz="2400" b="0" i="0" u="none" strike="noStrike" cap="none">
                <a:solidFill>
                  <a:schemeClr val="dk1"/>
                </a:solidFill>
                <a:latin typeface="Arial"/>
                <a:ea typeface="Arial"/>
                <a:cs typeface="Arial"/>
                <a:sym typeface="Arial"/>
              </a:defRPr>
            </a:lvl9pPr>
          </a:lstStyle>
          <a:p>
            <a:endParaRPr/>
          </a:p>
        </p:txBody>
      </p:sp>
      <p:sp>
        <p:nvSpPr>
          <p:cNvPr id="53" name="Google Shape;53;p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extLst>
      <p:ext uri="{BB962C8B-B14F-4D97-AF65-F5344CB8AC3E}">
        <p14:creationId xmlns:p14="http://schemas.microsoft.com/office/powerpoint/2010/main" val="29512700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2.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dirty="0"/>
              <a:t>Fare clic per modificare lo stile del titolo</a:t>
            </a:r>
          </a:p>
        </p:txBody>
      </p:sp>
      <p:sp>
        <p:nvSpPr>
          <p:cNvPr id="15363"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dirty="0"/>
              <a:t>Fare clic per modificare stili del testo dello schema</a:t>
            </a:r>
          </a:p>
          <a:p>
            <a:pPr lvl="1"/>
            <a:r>
              <a:rPr lang="it-IT" dirty="0"/>
              <a:t>Secondo livello</a:t>
            </a:r>
          </a:p>
          <a:p>
            <a:pPr lvl="2"/>
            <a:r>
              <a:rPr lang="it-IT" dirty="0"/>
              <a:t>Terzo livello</a:t>
            </a:r>
          </a:p>
        </p:txBody>
      </p:sp>
      <p:pic>
        <p:nvPicPr>
          <p:cNvPr id="7" name="Immagine 9" descr="imagesCABWTXM5.jpg">
            <a:extLst>
              <a:ext uri="{FF2B5EF4-FFF2-40B4-BE49-F238E27FC236}">
                <a16:creationId xmlns:a16="http://schemas.microsoft.com/office/drawing/2014/main" id="{957A861F-F84E-9D4F-AB61-655E2D36BF12}"/>
              </a:ext>
            </a:extLst>
          </p:cNvPr>
          <p:cNvPicPr>
            <a:picLocks noChangeAspect="1"/>
          </p:cNvPicPr>
          <p:nvPr userDrawn="1"/>
        </p:nvPicPr>
        <p:blipFill>
          <a:blip r:embed="rId6" cstate="print"/>
          <a:srcRect/>
          <a:stretch>
            <a:fillRect/>
          </a:stretch>
        </p:blipFill>
        <p:spPr bwMode="auto">
          <a:xfrm>
            <a:off x="115652" y="6296109"/>
            <a:ext cx="683096" cy="467258"/>
          </a:xfrm>
          <a:prstGeom prst="rect">
            <a:avLst/>
          </a:prstGeom>
          <a:noFill/>
          <a:ln w="9525">
            <a:noFill/>
            <a:miter lim="800000"/>
            <a:headEnd/>
            <a:tailEnd/>
          </a:ln>
        </p:spPr>
      </p:pic>
      <p:sp>
        <p:nvSpPr>
          <p:cNvPr id="8" name="Segnaposto data 7">
            <a:extLst>
              <a:ext uri="{FF2B5EF4-FFF2-40B4-BE49-F238E27FC236}">
                <a16:creationId xmlns:a16="http://schemas.microsoft.com/office/drawing/2014/main" id="{6755413F-9221-344F-B4F8-3FA92CAC840D}"/>
              </a:ext>
            </a:extLst>
          </p:cNvPr>
          <p:cNvSpPr>
            <a:spLocks noGrp="1"/>
          </p:cNvSpPr>
          <p:nvPr>
            <p:ph type="dt" sz="half" idx="2"/>
          </p:nvPr>
        </p:nvSpPr>
        <p:spPr>
          <a:xfrm>
            <a:off x="6346827" y="6345552"/>
            <a:ext cx="817461" cy="365125"/>
          </a:xfrm>
          <a:prstGeom prst="rect">
            <a:avLst/>
          </a:prstGeom>
        </p:spPr>
        <p:txBody>
          <a:bodyPr vert="horz" lIns="91440" tIns="45720" rIns="91440" bIns="45720" rtlCol="0" anchor="ctr"/>
          <a:lstStyle>
            <a:lvl1pPr algn="l">
              <a:defRPr sz="1200">
                <a:solidFill>
                  <a:schemeClr val="tx2"/>
                </a:solidFill>
              </a:defRPr>
            </a:lvl1pPr>
          </a:lstStyle>
          <a:p>
            <a:r>
              <a:rPr lang="it-IT"/>
              <a:t>17/05/19</a:t>
            </a:r>
            <a:endParaRPr lang="it-IT" dirty="0"/>
          </a:p>
        </p:txBody>
      </p:sp>
      <p:sp>
        <p:nvSpPr>
          <p:cNvPr id="9" name="Segnaposto piè di pagina 8">
            <a:extLst>
              <a:ext uri="{FF2B5EF4-FFF2-40B4-BE49-F238E27FC236}">
                <a16:creationId xmlns:a16="http://schemas.microsoft.com/office/drawing/2014/main" id="{6AB5D304-E043-D142-98E0-6F6FE99EDA50}"/>
              </a:ext>
            </a:extLst>
          </p:cNvPr>
          <p:cNvSpPr>
            <a:spLocks noGrp="1"/>
          </p:cNvSpPr>
          <p:nvPr>
            <p:ph type="ftr" sz="quarter" idx="3"/>
          </p:nvPr>
        </p:nvSpPr>
        <p:spPr>
          <a:xfrm>
            <a:off x="899592" y="6345553"/>
            <a:ext cx="4351362" cy="365125"/>
          </a:xfrm>
          <a:prstGeom prst="rect">
            <a:avLst/>
          </a:prstGeom>
        </p:spPr>
        <p:txBody>
          <a:bodyPr vert="horz" lIns="91440" tIns="45720" rIns="91440" bIns="45720" rtlCol="0" anchor="ctr"/>
          <a:lstStyle>
            <a:lvl1pPr algn="ctr">
              <a:defRPr sz="1200">
                <a:solidFill>
                  <a:schemeClr val="tx2"/>
                </a:solidFill>
              </a:defRPr>
            </a:lvl1pPr>
          </a:lstStyle>
          <a:p>
            <a:r>
              <a:rPr lang="it-IT"/>
              <a:t>Ministero dell’Ambiente e della Tutela del Territorio e del Mare</a:t>
            </a:r>
            <a:endParaRPr lang="it-IT" dirty="0"/>
          </a:p>
        </p:txBody>
      </p:sp>
      <p:sp>
        <p:nvSpPr>
          <p:cNvPr id="10" name="Segnaposto numero diapositiva 9">
            <a:extLst>
              <a:ext uri="{FF2B5EF4-FFF2-40B4-BE49-F238E27FC236}">
                <a16:creationId xmlns:a16="http://schemas.microsoft.com/office/drawing/2014/main" id="{CC4A23E2-13D5-D14F-A2EE-454AD6DAFE9A}"/>
              </a:ext>
            </a:extLst>
          </p:cNvPr>
          <p:cNvSpPr>
            <a:spLocks noGrp="1"/>
          </p:cNvSpPr>
          <p:nvPr>
            <p:ph type="sldNum" sz="quarter" idx="4"/>
          </p:nvPr>
        </p:nvSpPr>
        <p:spPr>
          <a:xfrm>
            <a:off x="8316416" y="6345552"/>
            <a:ext cx="422478" cy="365125"/>
          </a:xfrm>
          <a:prstGeom prst="rect">
            <a:avLst/>
          </a:prstGeom>
        </p:spPr>
        <p:txBody>
          <a:bodyPr vert="horz" lIns="91440" tIns="45720" rIns="91440" bIns="45720" rtlCol="0" anchor="ctr"/>
          <a:lstStyle>
            <a:lvl1pPr algn="r">
              <a:defRPr sz="1200">
                <a:solidFill>
                  <a:schemeClr val="tx2"/>
                </a:solidFill>
              </a:defRPr>
            </a:lvl1pPr>
          </a:lstStyle>
          <a:p>
            <a:fld id="{82279FBC-679A-5443-ABF7-9746BD826C7D}"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4978" r:id="rId1"/>
    <p:sldLayoutId id="2147485049" r:id="rId2"/>
    <p:sldLayoutId id="2147485050" r:id="rId3"/>
    <p:sldLayoutId id="2147485062" r:id="rId4"/>
  </p:sldLayoutIdLst>
  <p:hf hdr="0"/>
  <p:txStyles>
    <p:titleStyle>
      <a:lvl1pPr algn="ctr" rtl="0" eaLnBrk="0" fontAlgn="base" hangingPunct="0">
        <a:spcBef>
          <a:spcPct val="0"/>
        </a:spcBef>
        <a:spcAft>
          <a:spcPct val="0"/>
        </a:spcAft>
        <a:defRPr sz="3200" b="1" kern="1200">
          <a:solidFill>
            <a:srgbClr val="002060"/>
          </a:solidFill>
          <a:latin typeface="Verdana" panose="020B0604030504040204" pitchFamily="34" charset="0"/>
          <a:ea typeface="Verdana" panose="020B0604030504040204" pitchFamily="34" charset="0"/>
          <a:cs typeface="Verdana" panose="020B0604030504040204" pitchFamily="34" charset="0"/>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Wingdings" pitchFamily="2" charset="2"/>
        <a:buChar char="§"/>
        <a:defRPr sz="2800" kern="1200">
          <a:solidFill>
            <a:srgbClr val="002060"/>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rgbClr val="002060"/>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rgbClr val="002060"/>
          </a:solidFill>
          <a:latin typeface="+mn-lt"/>
          <a:ea typeface="ＭＳ Ｐゴシック" charset="0"/>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457200" y="1600200"/>
            <a:ext cx="8229600" cy="4526100"/>
          </a:xfrm>
          <a:prstGeom prst="rect">
            <a:avLst/>
          </a:prstGeom>
          <a:noFill/>
          <a:ln>
            <a:noFill/>
          </a:ln>
        </p:spPr>
        <p:txBody>
          <a:bodyPr spcFirstLastPara="1" wrap="square" lIns="91425" tIns="91425" rIns="91425" bIns="91425"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sz="1400">
              <a:solidFill>
                <a:srgbClr val="000000"/>
              </a:solidFill>
            </a:endParaRPr>
          </a:p>
        </p:txBody>
      </p:sp>
    </p:spTree>
    <p:extLst>
      <p:ext uri="{BB962C8B-B14F-4D97-AF65-F5344CB8AC3E}">
        <p14:creationId xmlns:p14="http://schemas.microsoft.com/office/powerpoint/2010/main" val="1304856542"/>
      </p:ext>
    </p:extLst>
  </p:cSld>
  <p:clrMap bg1="lt1" tx1="dk1" bg2="dk2" tx2="lt2" accent1="accent1" accent2="accent2" accent3="accent3" accent4="accent4" accent5="accent5" accent6="accent6" hlink="hlink" folHlink="folHlink"/>
  <p:sldLayoutIdLst>
    <p:sldLayoutId id="2147485052" r:id="rId1"/>
    <p:sldLayoutId id="2147485053" r:id="rId2"/>
    <p:sldLayoutId id="2147485054" r:id="rId3"/>
    <p:sldLayoutId id="2147485055" r:id="rId4"/>
    <p:sldLayoutId id="2147485056" r:id="rId5"/>
    <p:sldLayoutId id="2147485057" r:id="rId6"/>
    <p:sldLayoutId id="2147485058" r:id="rId7"/>
    <p:sldLayoutId id="2147485059" r:id="rId8"/>
    <p:sldLayoutId id="2147485060" r:id="rId9"/>
    <p:sldLayoutId id="214748506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hyperlink" Target="http://cop21.gouv.fr/en" TargetMode="External"/><Relationship Id="rId7" Type="http://schemas.openxmlformats.org/officeDocument/2006/relationships/image" Target="../media/image8.svg"/><Relationship Id="rId2" Type="http://schemas.openxmlformats.org/officeDocument/2006/relationships/hyperlink" Target="https://unfccc.int/resource/docs/2015/cop21/eng/10a01.pdf#page=6"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30.pn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hyperlink" Target="https://unfccc.int/documents/310511" TargetMode="External"/><Relationship Id="rId2" Type="http://schemas.openxmlformats.org/officeDocument/2006/relationships/hyperlink" Target="https://unfccc.int/process-and-meetings/conferences/glasgow-climate-change-conference-october-november-2021/outcomes-of-the-glasgow-climate-change-conference" TargetMode="Externa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hyperlink" Target="https://unfccc.int/documents/310512"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e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0.png"/><Relationship Id="rId1" Type="http://schemas.openxmlformats.org/officeDocument/2006/relationships/slideLayout" Target="../slideLayouts/slideLayout3.xml"/><Relationship Id="rId5" Type="http://schemas.openxmlformats.org/officeDocument/2006/relationships/image" Target="../media/image8.sv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diagramLayout" Target="../diagrams/layout1.xml"/><Relationship Id="rId7" Type="http://schemas.openxmlformats.org/officeDocument/2006/relationships/image" Target="../media/image7.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hyperlink" Target="https://unfccc.int/process/the-paris-agreement/cooperative-implementation#eq-1"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41.jpeg"/><Relationship Id="rId1" Type="http://schemas.openxmlformats.org/officeDocument/2006/relationships/slideLayout" Target="../slideLayouts/slideLayout3.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9.xml.rels><?xml version="1.0" encoding="UTF-8" standalone="yes"?>
<Relationships xmlns="http://schemas.openxmlformats.org/package/2006/relationships"><Relationship Id="rId8" Type="http://schemas.openxmlformats.org/officeDocument/2006/relationships/hyperlink" Target="https://www.mckinsey.com/business-functions/organization/our-insights/back-to-human-why-hr-leaders-want-to-focus-on-people-again" TargetMode="External"/><Relationship Id="rId13" Type="http://schemas.openxmlformats.org/officeDocument/2006/relationships/hyperlink" Target="https://www.mckinsey.com/industries/chemicals/our-insights/laying-the-foundation-for-zero-carbon-cement" TargetMode="External"/><Relationship Id="rId3" Type="http://schemas.openxmlformats.org/officeDocument/2006/relationships/image" Target="../media/image47.png"/><Relationship Id="rId7" Type="http://schemas.openxmlformats.org/officeDocument/2006/relationships/hyperlink" Target="https://www.mckinsey.com/featured-insights/future-of-work/the-future-of-work-after-covid-19" TargetMode="External"/><Relationship Id="rId12" Type="http://schemas.openxmlformats.org/officeDocument/2006/relationships/hyperlink" Target="https://www.mckinsey.com/business-functions/sustainability/our-insights/more-than-values-the-value-based-sustainability-reporting-that-investors-want" TargetMode="External"/><Relationship Id="rId17" Type="http://schemas.openxmlformats.org/officeDocument/2006/relationships/image" Target="../media/image48.png"/><Relationship Id="rId2" Type="http://schemas.openxmlformats.org/officeDocument/2006/relationships/notesSlide" Target="../notesSlides/notesSlide9.xml"/><Relationship Id="rId16" Type="http://schemas.openxmlformats.org/officeDocument/2006/relationships/hyperlink" Target="https://www.forest-trends.org/publications/state-of-the-voluntary-carbon-markets-2020-2/" TargetMode="External"/><Relationship Id="rId1" Type="http://schemas.openxmlformats.org/officeDocument/2006/relationships/slideLayout" Target="../slideLayouts/slideLayout4.xml"/><Relationship Id="rId6" Type="http://schemas.openxmlformats.org/officeDocument/2006/relationships/hyperlink" Target="https://www.mckinsey.com/industries/healthcare-systems-and-services/our-insights/when-will-the-covid-19-pandemic-end" TargetMode="External"/><Relationship Id="rId11" Type="http://schemas.openxmlformats.org/officeDocument/2006/relationships/hyperlink" Target="https://www.mckinsey.com/business-functions/sustainability/our-insights/climate-math-what-a-1-point-5-degree-pathway-would-take" TargetMode="External"/><Relationship Id="rId5" Type="http://schemas.openxmlformats.org/officeDocument/2006/relationships/hyperlink" Target="https://www.mckinsey.com/business-functions/risk/our-insights/covid-19-implications-for-business" TargetMode="External"/><Relationship Id="rId15" Type="http://schemas.openxmlformats.org/officeDocument/2006/relationships/hyperlink" Target="https://www.mckinsey.com/business-functions/sustainability/our-insights/how-the-voluntary-carbon-market-can-help-address-climate-change" TargetMode="External"/><Relationship Id="rId10" Type="http://schemas.openxmlformats.org/officeDocument/2006/relationships/hyperlink" Target="http://scalingvcm.com/" TargetMode="External"/><Relationship Id="rId4" Type="http://schemas.openxmlformats.org/officeDocument/2006/relationships/hyperlink" Target="https://www.mckinsey.com/~/media/mckinsey/business%20functions/sustainability/our%20insights/a%20blueprint%20for%20scaling%20voluntary%20carbon%20markets%20to%20meet%20the%20climate%20challenge/a-blueprint-for-scaling-voluntary-carbon-markets-to-meet-the-climate-challenge.pdf?shouldIndex=false" TargetMode="External"/><Relationship Id="rId9" Type="http://schemas.openxmlformats.org/officeDocument/2006/relationships/hyperlink" Target="https://www.mckinsey.com/business-functions/organization/our-insights/what-executives-are-saying-about-the-future-of-hybrid-work" TargetMode="External"/><Relationship Id="rId14" Type="http://schemas.openxmlformats.org/officeDocument/2006/relationships/hyperlink" Target="mailto:McKinsey_Website_Accessibility@mckinsey.com"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www.google.it/imgres?imgurl=http://lowcarbonara.files.wordpress.com/2011/10/unfccc1.jpg&amp;imgrefurl=http://lowcarbonara.wordpress.com/2011/10/23/unfccc-delegates-manage-expectations-leading-into-copn-1/&amp;usg=__kCVrlFcwiXF8DA2yf2WRaadtCEU=&amp;h=216&amp;w=380&amp;sz=18&amp;hl=it&amp;start=2&amp;zoom=1&amp;tbnid=bTIG6Li_yAMaZM:&amp;tbnh=70&amp;tbnw=123&amp;ei=mX1dUZCtE4yrPKrYgJAH&amp;prev=/search?q=logo+UNFCCC&amp;hl=it&amp;safe=active&amp;sa=X&amp;gbv=2&amp;tbm=isch&amp;prmd=ivns&amp;itbs=1&amp;sa=X&amp;ved=0CC4QrQMwAQ" TargetMode="External"/><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11.jpeg"/><Relationship Id="rId11" Type="http://schemas.openxmlformats.org/officeDocument/2006/relationships/image" Target="../media/image8.svg"/><Relationship Id="rId5" Type="http://schemas.openxmlformats.org/officeDocument/2006/relationships/hyperlink" Target="http://www.google.it/imgres?imgurl=http://upload.wikimedia.org/wikipedia/it/2/2a/ProtocolloKyoto.gif&amp;imgrefurl=http://it.wikipedia.org/wiki/Protocollo_di_Kyoto&amp;usg=__8tEOBwkwxfudijsZFYXAWvxh1-k=&amp;h=219&amp;w=220&amp;sz=9&amp;hl=it&amp;start=1&amp;zoom=1&amp;tbnid=BiWhrEaZ4ugC-M:&amp;tbnh=107&amp;tbnw=107&amp;ei=cH5dUaq8OYO1PIekgLAD&amp;prev=/search?q=logo+protocollo+di+kyoto&amp;hl=it&amp;safe=active&amp;sa=N&amp;gbv=2&amp;tbm=isch&amp;itbs=1&amp;sa=X&amp;ved=0CCwQrQMwAA" TargetMode="External"/><Relationship Id="rId10" Type="http://schemas.openxmlformats.org/officeDocument/2006/relationships/image" Target="../media/image7.png"/><Relationship Id="rId4" Type="http://schemas.openxmlformats.org/officeDocument/2006/relationships/image" Target="../media/image10.jpe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9.png"/><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51.tiff"/></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51.tiff"/></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5.jpeg"/><Relationship Id="rId5" Type="http://schemas.openxmlformats.org/officeDocument/2006/relationships/hyperlink" Target="http://www.google.it/imgres?imgurl=http://europa.eu/abc/symbols/emblem/images/europ_flag/jaune.jpg&amp;imgrefurl=http://europa.eu/abc/symbols/emblem/download_it.htm&amp;h=301&amp;w=443&amp;sz=28&amp;tbnid=eFMbd6n9-IszUM:&amp;tbnh=86&amp;tbnw=127&amp;prev=/search?q=bandiera+UE&amp;tbm=isch&amp;tbo=u&amp;zoom=1&amp;q=bandiera+UE&amp;hl=it&amp;usg=__aYs8bGxnivyRdLnku31FVbmNsz0=&amp;sa=X&amp;ei=Oq-WTs6WCemF4gTGy_z4Aw&amp;ved=0CC0Q9QEwBQ" TargetMode="External"/><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53.png"/><Relationship Id="rId4" Type="http://schemas.openxmlformats.org/officeDocument/2006/relationships/image" Target="../media/image8.sv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54.png"/><Relationship Id="rId4" Type="http://schemas.openxmlformats.org/officeDocument/2006/relationships/image" Target="../media/image8.sv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55.png"/><Relationship Id="rId4" Type="http://schemas.openxmlformats.org/officeDocument/2006/relationships/image" Target="../media/image8.sv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56.png"/><Relationship Id="rId4" Type="http://schemas.openxmlformats.org/officeDocument/2006/relationships/image" Target="../media/image8.sv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57.png"/><Relationship Id="rId4" Type="http://schemas.openxmlformats.org/officeDocument/2006/relationships/image" Target="../media/image8.sv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58.png"/><Relationship Id="rId4" Type="http://schemas.openxmlformats.org/officeDocument/2006/relationships/image" Target="../media/image8.sv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59.png"/><Relationship Id="rId4" Type="http://schemas.openxmlformats.org/officeDocument/2006/relationships/image" Target="../media/image8.svg"/></Relationships>
</file>

<file path=ppt/slides/_rels/slide48.xml.rels><?xml version="1.0" encoding="UTF-8" standalone="yes"?>
<Relationships xmlns="http://schemas.openxmlformats.org/package/2006/relationships"><Relationship Id="rId3" Type="http://schemas.openxmlformats.org/officeDocument/2006/relationships/hyperlink" Target="https://unfccc.int/sites/default/files/resource/230517_InitialReport_Switzerland.pdf"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60.png"/><Relationship Id="rId5" Type="http://schemas.openxmlformats.org/officeDocument/2006/relationships/image" Target="../media/image8.svg"/><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61.png"/><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19.png"/><Relationship Id="rId4" Type="http://schemas.openxmlformats.org/officeDocument/2006/relationships/image" Target="../media/image18.jpe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8.svg"/></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image" Target="../media/image8.svg"/></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65.png"/><Relationship Id="rId4" Type="http://schemas.openxmlformats.org/officeDocument/2006/relationships/image" Target="../media/image8.svg"/></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8.jpe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8.svg"/></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8.svg"/></Relationships>
</file>

<file path=ppt/slides/_rels/slide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4.xml"/><Relationship Id="rId5" Type="http://schemas.openxmlformats.org/officeDocument/2006/relationships/image" Target="../media/image70.png"/><Relationship Id="rId4" Type="http://schemas.openxmlformats.org/officeDocument/2006/relationships/image" Target="../media/image8.svg"/></Relationships>
</file>

<file path=ppt/slides/_rels/slide5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71.png"/></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72.png"/><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cop21.gouv.fr/en" TargetMode="External"/><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73.png"/><Relationship Id="rId4" Type="http://schemas.openxmlformats.org/officeDocument/2006/relationships/image" Target="../media/image8.svg"/></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74.png"/><Relationship Id="rId4" Type="http://schemas.openxmlformats.org/officeDocument/2006/relationships/image" Target="../media/image8.svg"/></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4.xml"/><Relationship Id="rId5" Type="http://schemas.openxmlformats.org/officeDocument/2006/relationships/image" Target="../media/image75.png"/><Relationship Id="rId4" Type="http://schemas.openxmlformats.org/officeDocument/2006/relationships/image" Target="../media/image8.svg"/></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4.xml"/><Relationship Id="rId5" Type="http://schemas.openxmlformats.org/officeDocument/2006/relationships/image" Target="../media/image76.png"/><Relationship Id="rId4" Type="http://schemas.openxmlformats.org/officeDocument/2006/relationships/image" Target="../media/image8.svg"/></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4.xml"/><Relationship Id="rId5" Type="http://schemas.openxmlformats.org/officeDocument/2006/relationships/image" Target="../media/image77.png"/><Relationship Id="rId4" Type="http://schemas.openxmlformats.org/officeDocument/2006/relationships/image" Target="../media/image8.sv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6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8.jpe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hyperlink" Target="http://www.google.it/imgres?imgurl=http://europa.eu/abc/symbols/emblem/images/europ_flag/jaune.jpg&amp;imgrefurl=http://europa.eu/abc/symbols/emblem/download_it.htm&amp;h=301&amp;w=443&amp;sz=28&amp;tbnid=eFMbd6n9-IszUM:&amp;tbnh=86&amp;tbnw=127&amp;prev=/search?q=bandiera+UE&amp;tbm=isch&amp;tbo=u&amp;zoom=1&amp;q=bandiera+UE&amp;hl=it&amp;usg=__aYs8bGxnivyRdLnku31FVbmNsz0=&amp;sa=X&amp;ei=Oq-WTs6WCemF4gTGy_z4Aw&amp;ved=0CC0Q9QEwBQ" TargetMode="External"/><Relationship Id="rId2" Type="http://schemas.openxmlformats.org/officeDocument/2006/relationships/image" Target="../media/image14.png"/><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9.jpeg"/><Relationship Id="rId7" Type="http://schemas.openxmlformats.org/officeDocument/2006/relationships/hyperlink" Target="https://unfccc.int/files/essential_background/convention/application/pdf/english_paris_agreement.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unfccc.int/files/essential_background/convention/application/pdf/english_paris_agreement.pdf#page=9" TargetMode="External"/><Relationship Id="rId5" Type="http://schemas.openxmlformats.org/officeDocument/2006/relationships/image" Target="../media/image20.jpeg"/><Relationship Id="rId4" Type="http://schemas.openxmlformats.org/officeDocument/2006/relationships/hyperlink" Target="http://cop21.gouv.fr/en" TargetMode="External"/><Relationship Id="rId9"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5486355F-3005-4F04-805F-557D6A1547EE}"/>
              </a:ext>
            </a:extLst>
          </p:cNvPr>
          <p:cNvSpPr txBox="1">
            <a:spLocks/>
          </p:cNvSpPr>
          <p:nvPr/>
        </p:nvSpPr>
        <p:spPr>
          <a:xfrm>
            <a:off x="467545" y="2996953"/>
            <a:ext cx="8469730" cy="1001896"/>
          </a:xfrm>
          <a:prstGeom prst="rect">
            <a:avLst/>
          </a:prstGeom>
        </p:spPr>
        <p:txBody>
          <a:bodyPr vert="horz" lIns="68580" tIns="34290" rIns="68580" bIns="3429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i="1" dirty="0"/>
              <a:t>Technical session on Art.6 reporting requirements: </a:t>
            </a:r>
          </a:p>
          <a:p>
            <a:pPr algn="ctr"/>
            <a:r>
              <a:rPr lang="en-US" sz="2800" b="1" i="1" dirty="0"/>
              <a:t>from decisions to reporting</a:t>
            </a:r>
            <a:br>
              <a:rPr lang="en-US" sz="2800" b="1" i="1" dirty="0"/>
            </a:br>
            <a:endParaRPr lang="it-IT" sz="2800" b="1" i="1" dirty="0"/>
          </a:p>
        </p:txBody>
      </p:sp>
      <p:sp>
        <p:nvSpPr>
          <p:cNvPr id="5" name="Sottotitolo 2">
            <a:extLst>
              <a:ext uri="{FF2B5EF4-FFF2-40B4-BE49-F238E27FC236}">
                <a16:creationId xmlns:a16="http://schemas.microsoft.com/office/drawing/2014/main" id="{4734F9A8-1B6E-44C0-8490-B906F2127A77}"/>
              </a:ext>
            </a:extLst>
          </p:cNvPr>
          <p:cNvSpPr txBox="1">
            <a:spLocks/>
          </p:cNvSpPr>
          <p:nvPr/>
        </p:nvSpPr>
        <p:spPr>
          <a:xfrm>
            <a:off x="1205735" y="3998848"/>
            <a:ext cx="6858000" cy="538404"/>
          </a:xfrm>
          <a:prstGeom prst="rect">
            <a:avLst/>
          </a:prstGeom>
        </p:spPr>
        <p:txBody>
          <a:bodyPr vert="horz" lIns="68580" tIns="34290" rIns="68580" bIns="3429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t-IT" sz="2100" dirty="0"/>
              <a:t>VANESSA LEONARDI</a:t>
            </a:r>
          </a:p>
          <a:p>
            <a:pPr marL="0" indent="0" algn="ctr">
              <a:buNone/>
            </a:pPr>
            <a:r>
              <a:rPr lang="it-IT" sz="2100" dirty="0"/>
              <a:t>March 1st 2024 </a:t>
            </a:r>
          </a:p>
          <a:p>
            <a:pPr marL="0" indent="0" algn="ctr">
              <a:buNone/>
            </a:pPr>
            <a:endParaRPr lang="it-IT" sz="2100" dirty="0"/>
          </a:p>
          <a:p>
            <a:endParaRPr lang="it-IT" sz="2100" dirty="0"/>
          </a:p>
        </p:txBody>
      </p:sp>
      <p:pic>
        <p:nvPicPr>
          <p:cNvPr id="6" name="Immagine 16" descr="ISPRA - Istituto Superiore per la Protezione e la Ricerca Ambientale">
            <a:extLst>
              <a:ext uri="{FF2B5EF4-FFF2-40B4-BE49-F238E27FC236}">
                <a16:creationId xmlns:a16="http://schemas.microsoft.com/office/drawing/2014/main" id="{290D8130-2141-4CBB-B01B-4E8C48F4B2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6132" y="6237312"/>
            <a:ext cx="1263980" cy="576122"/>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14" descr="GHGMI_logo_color_800x157">
            <a:extLst>
              <a:ext uri="{FF2B5EF4-FFF2-40B4-BE49-F238E27FC236}">
                <a16:creationId xmlns:a16="http://schemas.microsoft.com/office/drawing/2014/main" id="{04811766-8AFA-445A-87CC-637B9F3E40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33" y="6309320"/>
            <a:ext cx="2446355" cy="476563"/>
          </a:xfrm>
          <a:prstGeom prst="rect">
            <a:avLst/>
          </a:prstGeom>
          <a:noFill/>
          <a:extLst>
            <a:ext uri="{909E8E84-426E-40DD-AFC4-6F175D3DCCD1}">
              <a14:hiddenFill xmlns:a14="http://schemas.microsoft.com/office/drawing/2010/main">
                <a:solidFill>
                  <a:srgbClr val="FFFFFF"/>
                </a:solidFill>
              </a14:hiddenFill>
            </a:ext>
          </a:extLst>
        </p:spPr>
      </p:pic>
      <p:pic>
        <p:nvPicPr>
          <p:cNvPr id="8" name="Immagine 39" descr="ekodenge18-logo-01">
            <a:extLst>
              <a:ext uri="{FF2B5EF4-FFF2-40B4-BE49-F238E27FC236}">
                <a16:creationId xmlns:a16="http://schemas.microsoft.com/office/drawing/2014/main" id="{53A19AF1-D323-4533-9FBC-9F1449958B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2226" y="6371946"/>
            <a:ext cx="1455049" cy="413937"/>
          </a:xfrm>
          <a:prstGeom prst="rect">
            <a:avLst/>
          </a:prstGeom>
          <a:noFill/>
          <a:extLst>
            <a:ext uri="{909E8E84-426E-40DD-AFC4-6F175D3DCCD1}">
              <a14:hiddenFill xmlns:a14="http://schemas.microsoft.com/office/drawing/2010/main">
                <a:solidFill>
                  <a:srgbClr val="FFFFFF"/>
                </a:solidFill>
              </a14:hiddenFill>
            </a:ext>
          </a:extLst>
        </p:spPr>
      </p:pic>
      <p:sp>
        <p:nvSpPr>
          <p:cNvPr id="9" name="Titolo 1">
            <a:extLst>
              <a:ext uri="{FF2B5EF4-FFF2-40B4-BE49-F238E27FC236}">
                <a16:creationId xmlns:a16="http://schemas.microsoft.com/office/drawing/2014/main" id="{AAAA6272-A321-4098-88E2-A6631CCBDE4A}"/>
              </a:ext>
            </a:extLst>
          </p:cNvPr>
          <p:cNvSpPr txBox="1">
            <a:spLocks/>
          </p:cNvSpPr>
          <p:nvPr/>
        </p:nvSpPr>
        <p:spPr>
          <a:xfrm>
            <a:off x="1115729" y="1227018"/>
            <a:ext cx="6858000" cy="1449999"/>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53816">
              <a:spcAft>
                <a:spcPts val="0"/>
              </a:spcAft>
            </a:pPr>
            <a:r>
              <a:rPr lang="en-GB" sz="2400" b="1" dirty="0" err="1"/>
              <a:t>Türkiye</a:t>
            </a:r>
            <a:r>
              <a:rPr lang="en-GB" sz="2400" b="1" dirty="0"/>
              <a:t>: Advancing EU-</a:t>
            </a:r>
            <a:r>
              <a:rPr lang="en-GB" sz="2400" b="1" dirty="0" err="1"/>
              <a:t>Türkiye</a:t>
            </a:r>
            <a:r>
              <a:rPr lang="en-GB" sz="2400" b="1" dirty="0"/>
              <a:t> high-level dialogue </a:t>
            </a:r>
          </a:p>
          <a:p>
            <a:pPr marR="53816">
              <a:spcAft>
                <a:spcPts val="0"/>
              </a:spcAft>
            </a:pPr>
            <a:r>
              <a:rPr lang="en-GB" sz="2400" b="1" dirty="0"/>
              <a:t>on climate action including technical exchanges and trainings on EU ETS</a:t>
            </a:r>
          </a:p>
          <a:p>
            <a:pPr marR="53816">
              <a:spcAft>
                <a:spcPts val="0"/>
              </a:spcAft>
            </a:pPr>
            <a:r>
              <a:rPr lang="en-US" sz="1350" i="1" dirty="0"/>
              <a:t>This activity is part of the European Union Climate Dialogues Project (EUCDs)</a:t>
            </a:r>
            <a:endParaRPr lang="fr-FR" sz="1350" i="1" dirty="0"/>
          </a:p>
        </p:txBody>
      </p:sp>
      <p:pic>
        <p:nvPicPr>
          <p:cNvPr id="11" name="Immagine 7">
            <a:extLst>
              <a:ext uri="{FF2B5EF4-FFF2-40B4-BE49-F238E27FC236}">
                <a16:creationId xmlns:a16="http://schemas.microsoft.com/office/drawing/2014/main" id="{6E82DA52-E5F4-4AF4-B68D-C51A2402B5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5613" y="28874"/>
            <a:ext cx="2180849" cy="685802"/>
          </a:xfrm>
          <a:prstGeom prst="rect">
            <a:avLst/>
          </a:prstGeom>
        </p:spPr>
      </p:pic>
      <p:pic>
        <p:nvPicPr>
          <p:cNvPr id="12" name="Immagine 3">
            <a:extLst>
              <a:ext uri="{FF2B5EF4-FFF2-40B4-BE49-F238E27FC236}">
                <a16:creationId xmlns:a16="http://schemas.microsoft.com/office/drawing/2014/main" id="{EF794C6E-E38B-49A4-8D50-5A39AE633022}"/>
              </a:ext>
            </a:extLst>
          </p:cNvPr>
          <p:cNvPicPr>
            <a:picLocks noChangeAspect="1"/>
          </p:cNvPicPr>
          <p:nvPr/>
        </p:nvPicPr>
        <p:blipFill>
          <a:blip r:embed="rId6"/>
          <a:stretch>
            <a:fillRect/>
          </a:stretch>
        </p:blipFill>
        <p:spPr>
          <a:xfrm>
            <a:off x="37538" y="0"/>
            <a:ext cx="3075591" cy="640650"/>
          </a:xfrm>
          <a:prstGeom prst="rect">
            <a:avLst/>
          </a:prstGeom>
        </p:spPr>
      </p:pic>
      <p:sp>
        <p:nvSpPr>
          <p:cNvPr id="13" name="Sottotitolo 2">
            <a:extLst>
              <a:ext uri="{FF2B5EF4-FFF2-40B4-BE49-F238E27FC236}">
                <a16:creationId xmlns:a16="http://schemas.microsoft.com/office/drawing/2014/main" id="{4734F9A8-1B6E-44C0-8490-B906F2127A77}"/>
              </a:ext>
            </a:extLst>
          </p:cNvPr>
          <p:cNvSpPr txBox="1">
            <a:spLocks/>
          </p:cNvSpPr>
          <p:nvPr/>
        </p:nvSpPr>
        <p:spPr>
          <a:xfrm>
            <a:off x="102871" y="5264050"/>
            <a:ext cx="9014382" cy="217916"/>
          </a:xfrm>
          <a:prstGeom prst="rect">
            <a:avLst/>
          </a:prstGeom>
        </p:spPr>
        <p:txBody>
          <a:bodyPr vert="horz" lIns="68580" tIns="34290" rIns="68580" bIns="3429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050" i="1" dirty="0"/>
              <a:t>This publication was funded by the European Union. Its contents are the sole responsibility of the author and do not necessarily reflect the views of the European Union</a:t>
            </a:r>
            <a:endParaRPr lang="it-IT" sz="1050" i="1" dirty="0"/>
          </a:p>
          <a:p>
            <a:pPr marL="0" indent="0" algn="ctr">
              <a:buNone/>
            </a:pPr>
            <a:endParaRPr lang="it-IT" sz="1050" i="1" dirty="0"/>
          </a:p>
          <a:p>
            <a:endParaRPr lang="it-IT" sz="2100" dirty="0"/>
          </a:p>
        </p:txBody>
      </p:sp>
    </p:spTree>
    <p:extLst>
      <p:ext uri="{BB962C8B-B14F-4D97-AF65-F5344CB8AC3E}">
        <p14:creationId xmlns:p14="http://schemas.microsoft.com/office/powerpoint/2010/main" val="35796406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53290AF5-31AD-3140-8265-5B7B61D86E43}"/>
              </a:ext>
            </a:extLst>
          </p:cNvPr>
          <p:cNvSpPr>
            <a:spLocks noGrp="1"/>
          </p:cNvSpPr>
          <p:nvPr>
            <p:ph type="sldNum" sz="quarter" idx="12"/>
          </p:nvPr>
        </p:nvSpPr>
        <p:spPr/>
        <p:txBody>
          <a:bodyPr/>
          <a:lstStyle/>
          <a:p>
            <a:fld id="{82279FBC-679A-5443-ABF7-9746BD826C7D}" type="slidenum">
              <a:rPr lang="it-IT" smtClean="0"/>
              <a:pPr/>
              <a:t>10</a:t>
            </a:fld>
            <a:endParaRPr lang="it-IT"/>
          </a:p>
        </p:txBody>
      </p:sp>
      <p:sp>
        <p:nvSpPr>
          <p:cNvPr id="10" name="Text Box 4">
            <a:extLst>
              <a:ext uri="{FF2B5EF4-FFF2-40B4-BE49-F238E27FC236}">
                <a16:creationId xmlns:a16="http://schemas.microsoft.com/office/drawing/2014/main" id="{C31EF993-7B50-7847-8062-34E70912D664}"/>
              </a:ext>
            </a:extLst>
          </p:cNvPr>
          <p:cNvSpPr txBox="1">
            <a:spLocks noChangeArrowheads="1"/>
          </p:cNvSpPr>
          <p:nvPr/>
        </p:nvSpPr>
        <p:spPr bwMode="auto">
          <a:xfrm>
            <a:off x="1115616" y="1454001"/>
            <a:ext cx="7776864" cy="3847207"/>
          </a:xfrm>
          <a:prstGeom prst="rect">
            <a:avLst/>
          </a:prstGeom>
          <a:solidFill>
            <a:schemeClr val="bg1"/>
          </a:solidFill>
          <a:ln w="9525">
            <a:noFill/>
            <a:miter lim="800000"/>
            <a:headEnd/>
            <a:tailEnd/>
          </a:ln>
        </p:spPr>
        <p:txBody>
          <a:bodyPr wrap="square">
            <a:spAutoFit/>
          </a:bodyPr>
          <a:lstStyle/>
          <a:p>
            <a:pPr marL="342900" indent="-342900" algn="just">
              <a:buFont typeface="Arial" panose="020B0604020202020204" pitchFamily="34" charset="0"/>
              <a:buChar char="•"/>
            </a:pP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hlinkClick r:id="rId2">
                  <a:extLst>
                    <a:ext uri="{A12FA001-AC4F-418D-AE19-62706E023703}">
                      <ahyp:hlinkClr xmlns:ahyp="http://schemas.microsoft.com/office/drawing/2018/hyperlinkcolor" val="tx"/>
                    </a:ext>
                  </a:extLst>
                </a:hlinkClick>
              </a:rPr>
              <a:t>Decision 1/CP.21</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(COP19)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mandated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the SBSTA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operationalize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provisions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of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this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through</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recommending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 set of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decisions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the Conference of the Parties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serving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the meeting of the Parties to the Paris Agreement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its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first session.</a:t>
            </a: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342900" indent="-342900" algn="just">
              <a:buFont typeface="Arial" panose="020B0604020202020204" pitchFamily="34" charset="0"/>
              <a:buChar char="•"/>
            </a:pP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After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several</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years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of inconclusive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negotiations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COP 26 in Glasgow in 2021 countries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agreed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on </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a package of rules </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implement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6:</a:t>
            </a:r>
          </a:p>
          <a:p>
            <a:pPr marL="536575" indent="-179388" algn="just">
              <a:buFont typeface="Arial" panose="020B0604020202020204" pitchFamily="34" charset="0"/>
              <a:buChar char="•"/>
            </a:pP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Guidance</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on cooperative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6.2</a:t>
            </a:r>
          </a:p>
          <a:p>
            <a:pPr marL="536575" indent="-179388" algn="just">
              <a:buFont typeface="Arial" panose="020B0604020202020204" pitchFamily="34" charset="0"/>
              <a:buChar char="•"/>
            </a:pP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Rules,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modalities</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procedures</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for the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mechanism</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6.4</a:t>
            </a:r>
          </a:p>
          <a:p>
            <a:pPr marL="536575" indent="-179388" algn="just">
              <a:buFont typeface="Arial" panose="020B0604020202020204" pitchFamily="34" charset="0"/>
              <a:buChar char="•"/>
            </a:pP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Work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programme</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under the framework for non-market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6.8 </a:t>
            </a: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pic>
        <p:nvPicPr>
          <p:cNvPr id="26" name="Picture 2" descr="COP21/CMP11 logo">
            <a:hlinkClick r:id="rId3"/>
            <a:extLst>
              <a:ext uri="{FF2B5EF4-FFF2-40B4-BE49-F238E27FC236}">
                <a16:creationId xmlns:a16="http://schemas.microsoft.com/office/drawing/2014/main" id="{E751B77A-B763-FF4F-8A40-67EA8AC330FE}"/>
              </a:ext>
            </a:extLst>
          </p:cNvPr>
          <p:cNvPicPr>
            <a:picLocks noChangeAspect="1" noChangeArrowheads="1"/>
          </p:cNvPicPr>
          <p:nvPr/>
        </p:nvPicPr>
        <p:blipFill>
          <a:blip r:embed="rId4" cstate="print"/>
          <a:srcRect/>
          <a:stretch>
            <a:fillRect/>
          </a:stretch>
        </p:blipFill>
        <p:spPr bwMode="auto">
          <a:xfrm>
            <a:off x="152029" y="1413823"/>
            <a:ext cx="1107603" cy="1295097"/>
          </a:xfrm>
          <a:prstGeom prst="rect">
            <a:avLst/>
          </a:prstGeom>
          <a:noFill/>
        </p:spPr>
      </p:pic>
      <p:sp>
        <p:nvSpPr>
          <p:cNvPr id="13" name="Rectangle 2">
            <a:extLst>
              <a:ext uri="{FF2B5EF4-FFF2-40B4-BE49-F238E27FC236}">
                <a16:creationId xmlns:a16="http://schemas.microsoft.com/office/drawing/2014/main" id="{1BDF4598-DF3B-2547-A021-1E9D6511BF31}"/>
              </a:ext>
            </a:extLst>
          </p:cNvPr>
          <p:cNvSpPr txBox="1">
            <a:spLocks noChangeArrowheads="1"/>
          </p:cNvSpPr>
          <p:nvPr/>
        </p:nvSpPr>
        <p:spPr bwMode="auto">
          <a:xfrm>
            <a:off x="0" y="475778"/>
            <a:ext cx="9036327"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000" b="1" kern="0" dirty="0" err="1">
                <a:solidFill>
                  <a:schemeClr val="accent1"/>
                </a:solidFill>
                <a:latin typeface="Verdana" pitchFamily="34" charset="0"/>
                <a:cs typeface="Times New Roman" pitchFamily="18" charset="0"/>
              </a:rPr>
              <a:t>Operationalize</a:t>
            </a:r>
            <a:r>
              <a:rPr lang="it-IT" sz="2000" b="1" kern="0" dirty="0">
                <a:solidFill>
                  <a:schemeClr val="accent1"/>
                </a:solidFill>
                <a:latin typeface="Verdana" pitchFamily="34" charset="0"/>
                <a:cs typeface="Times New Roman" pitchFamily="18" charset="0"/>
              </a:rPr>
              <a:t> the </a:t>
            </a:r>
            <a:r>
              <a:rPr lang="it-IT" sz="2000" b="1" kern="0" dirty="0" err="1">
                <a:solidFill>
                  <a:schemeClr val="accent1"/>
                </a:solidFill>
                <a:latin typeface="Verdana" pitchFamily="34" charset="0"/>
                <a:cs typeface="Times New Roman" pitchFamily="18" charset="0"/>
              </a:rPr>
              <a:t>provisions</a:t>
            </a:r>
            <a:r>
              <a:rPr lang="it-IT" sz="2000" b="1" kern="0" dirty="0">
                <a:solidFill>
                  <a:schemeClr val="accent1"/>
                </a:solidFill>
                <a:latin typeface="Verdana" pitchFamily="34" charset="0"/>
                <a:cs typeface="Times New Roman" pitchFamily="18" charset="0"/>
              </a:rPr>
              <a:t> of the Paris Agreement </a:t>
            </a:r>
          </a:p>
        </p:txBody>
      </p:sp>
      <p:pic>
        <p:nvPicPr>
          <p:cNvPr id="2054" name="Picture 6" descr="Tutti gli aspetti della COP26 a Glasgow: partecipanti, obiettivi...">
            <a:extLst>
              <a:ext uri="{FF2B5EF4-FFF2-40B4-BE49-F238E27FC236}">
                <a16:creationId xmlns:a16="http://schemas.microsoft.com/office/drawing/2014/main" id="{FBE38B5D-4D17-9CDD-0A03-07037EF584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940" y="3341428"/>
            <a:ext cx="1311708" cy="1311708"/>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149;p19">
            <a:extLst>
              <a:ext uri="{FF2B5EF4-FFF2-40B4-BE49-F238E27FC236}">
                <a16:creationId xmlns:a16="http://schemas.microsoft.com/office/drawing/2014/main" id="{2FB089FF-6B59-FF85-6251-27EDED1C9D8C}"/>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3" name="Elemento grafico 2">
            <a:extLst>
              <a:ext uri="{FF2B5EF4-FFF2-40B4-BE49-F238E27FC236}">
                <a16:creationId xmlns:a16="http://schemas.microsoft.com/office/drawing/2014/main" id="{8DBBBB97-A339-7D35-B2D7-A81E51551D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144402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idx="1"/>
          </p:nvPr>
        </p:nvSpPr>
        <p:spPr>
          <a:xfrm>
            <a:off x="251520" y="1052736"/>
            <a:ext cx="8383272" cy="3631895"/>
          </a:xfrm>
        </p:spPr>
        <p:txBody>
          <a:bodyPr/>
          <a:lstStyle/>
          <a:p>
            <a:pPr marL="428625" indent="-257175" algn="just">
              <a:buFont typeface="Arial" panose="020B0604020202020204" pitchFamily="34" charset="0"/>
              <a:buChar char="•"/>
            </a:pP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A6.2: Guidance to governments on how to account use of ITMOs also for CORSIA (aviation) and the voluntary carbon market</a:t>
            </a:r>
          </a:p>
          <a:p>
            <a:pPr marL="428625" indent="-257175" algn="just">
              <a:buFont typeface="Arial" panose="020B0604020202020204" pitchFamily="34" charset="0"/>
              <a:buChar char="•"/>
            </a:pP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A6.4: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RMPs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for a multilateral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crediting</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mechanism</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(CDM successor)</a:t>
            </a:r>
          </a:p>
          <a:p>
            <a:pPr marL="428625" indent="-257175" algn="just">
              <a:buFont typeface="Arial" panose="020B0604020202020204" pitchFamily="34" charset="0"/>
              <a:buChar char="•"/>
            </a:pP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A6.8: Work programme for non-</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market</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NMAs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marL="428625" indent="-257175" algn="just">
              <a:buFont typeface="Arial" panose="020B0604020202020204" pitchFamily="34" charset="0"/>
              <a:buChar char="•"/>
            </a:pP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The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rulebook</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enables rapid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implementation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of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carbon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markets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achieve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NDCs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increase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ambition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beyond</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current</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targets</a:t>
            </a:r>
            <a:endPar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428625" indent="-257175" algn="just">
              <a:buFont typeface="Arial" panose="020B0604020202020204" pitchFamily="34" charset="0"/>
              <a:buChar char="•"/>
            </a:pP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Capacity</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building</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support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agreed</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developing</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countries</a:t>
            </a:r>
            <a:endPar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endParaRPr lang="da-DK"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
        <p:nvSpPr>
          <p:cNvPr id="3" name="Title 2"/>
          <p:cNvSpPr>
            <a:spLocks noGrp="1"/>
          </p:cNvSpPr>
          <p:nvPr>
            <p:ph type="title"/>
          </p:nvPr>
        </p:nvSpPr>
        <p:spPr>
          <a:xfrm>
            <a:off x="319900" y="438256"/>
            <a:ext cx="8136432" cy="812475"/>
          </a:xfrm>
        </p:spPr>
        <p:txBody>
          <a:bodyPr/>
          <a:lstStyle/>
          <a:p>
            <a:pPr algn="ctr"/>
            <a:r>
              <a:rPr lang="it-IT" sz="2000" kern="0" dirty="0" err="1">
                <a:solidFill>
                  <a:schemeClr val="accent1"/>
                </a:solidFill>
                <a:ea typeface="ＭＳ Ｐゴシック" pitchFamily="34" charset="-128"/>
                <a:cs typeface="Times New Roman" pitchFamily="18" charset="0"/>
              </a:rPr>
              <a:t>Article</a:t>
            </a:r>
            <a:r>
              <a:rPr lang="it-IT" sz="2000" kern="0" dirty="0">
                <a:solidFill>
                  <a:schemeClr val="accent1"/>
                </a:solidFill>
                <a:ea typeface="ＭＳ Ｐゴシック" pitchFamily="34" charset="-128"/>
                <a:cs typeface="Times New Roman" pitchFamily="18" charset="0"/>
              </a:rPr>
              <a:t> 6 </a:t>
            </a:r>
            <a:r>
              <a:rPr lang="it-IT" sz="2000" kern="0" dirty="0" err="1">
                <a:solidFill>
                  <a:schemeClr val="accent1"/>
                </a:solidFill>
                <a:ea typeface="ＭＳ Ｐゴシック" pitchFamily="34" charset="-128"/>
                <a:cs typeface="Times New Roman" pitchFamily="18" charset="0"/>
              </a:rPr>
              <a:t>rulebook</a:t>
            </a:r>
            <a:r>
              <a:rPr lang="it-IT" sz="2000" kern="0" dirty="0">
                <a:solidFill>
                  <a:schemeClr val="accent1"/>
                </a:solidFill>
                <a:ea typeface="ＭＳ Ｐゴシック" pitchFamily="34" charset="-128"/>
                <a:cs typeface="Times New Roman" pitchFamily="18" charset="0"/>
              </a:rPr>
              <a:t> </a:t>
            </a:r>
            <a:r>
              <a:rPr lang="it-IT" sz="2000" kern="0" dirty="0" err="1">
                <a:solidFill>
                  <a:schemeClr val="accent1"/>
                </a:solidFill>
                <a:ea typeface="ＭＳ Ｐゴシック" pitchFamily="34" charset="-128"/>
                <a:cs typeface="Times New Roman" pitchFamily="18" charset="0"/>
              </a:rPr>
              <a:t>adopted</a:t>
            </a:r>
            <a:r>
              <a:rPr lang="it-IT" sz="2000" kern="0" dirty="0">
                <a:solidFill>
                  <a:schemeClr val="accent1"/>
                </a:solidFill>
                <a:ea typeface="ＭＳ Ｐゴシック" pitchFamily="34" charset="-128"/>
                <a:cs typeface="Times New Roman" pitchFamily="18" charset="0"/>
              </a:rPr>
              <a:t> </a:t>
            </a:r>
          </a:p>
        </p:txBody>
      </p:sp>
      <p:graphicFrame>
        <p:nvGraphicFramePr>
          <p:cNvPr id="15" name="Content Placeholder 5"/>
          <p:cNvGraphicFramePr>
            <a:graphicFrameLocks/>
          </p:cNvGraphicFramePr>
          <p:nvPr>
            <p:extLst>
              <p:ext uri="{D42A27DB-BD31-4B8C-83A1-F6EECF244321}">
                <p14:modId xmlns:p14="http://schemas.microsoft.com/office/powerpoint/2010/main" val="3730182978"/>
              </p:ext>
            </p:extLst>
          </p:nvPr>
        </p:nvGraphicFramePr>
        <p:xfrm>
          <a:off x="1961291" y="4479237"/>
          <a:ext cx="5047057" cy="2294675"/>
        </p:xfrm>
        <a:graphic>
          <a:graphicData uri="http://schemas.openxmlformats.org/drawingml/2006/table">
            <a:tbl>
              <a:tblPr firstRow="1" bandRow="1"/>
              <a:tblGrid>
                <a:gridCol w="942261">
                  <a:extLst>
                    <a:ext uri="{9D8B030D-6E8A-4147-A177-3AD203B41FA5}">
                      <a16:colId xmlns:a16="http://schemas.microsoft.com/office/drawing/2014/main" val="3097619795"/>
                    </a:ext>
                  </a:extLst>
                </a:gridCol>
                <a:gridCol w="1224715">
                  <a:extLst>
                    <a:ext uri="{9D8B030D-6E8A-4147-A177-3AD203B41FA5}">
                      <a16:colId xmlns:a16="http://schemas.microsoft.com/office/drawing/2014/main" val="787754973"/>
                    </a:ext>
                  </a:extLst>
                </a:gridCol>
                <a:gridCol w="1361222">
                  <a:extLst>
                    <a:ext uri="{9D8B030D-6E8A-4147-A177-3AD203B41FA5}">
                      <a16:colId xmlns:a16="http://schemas.microsoft.com/office/drawing/2014/main" val="2878674700"/>
                    </a:ext>
                  </a:extLst>
                </a:gridCol>
                <a:gridCol w="1518859">
                  <a:extLst>
                    <a:ext uri="{9D8B030D-6E8A-4147-A177-3AD203B41FA5}">
                      <a16:colId xmlns:a16="http://schemas.microsoft.com/office/drawing/2014/main" val="1269955173"/>
                    </a:ext>
                  </a:extLst>
                </a:gridCol>
              </a:tblGrid>
              <a:tr h="0">
                <a:tc>
                  <a:txBody>
                    <a:bodyPr/>
                    <a:lstStyle>
                      <a:lvl1pPr marL="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9pPr>
                    </a:lstStyle>
                    <a:p>
                      <a:endParaRPr lang="da-DK" sz="800" dirty="0"/>
                    </a:p>
                    <a:p>
                      <a:endParaRPr lang="da-DK" sz="800" dirty="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9pPr>
                    </a:lstStyle>
                    <a:p>
                      <a:r>
                        <a:rPr lang="da-DK" sz="1100" dirty="0"/>
                        <a:t>Art. 6.2</a:t>
                      </a:r>
                    </a:p>
                    <a:p>
                      <a:r>
                        <a:rPr lang="da-DK" sz="1100" dirty="0" err="1"/>
                        <a:t>Cooperative</a:t>
                      </a:r>
                      <a:r>
                        <a:rPr lang="da-DK" sz="1100" dirty="0"/>
                        <a:t> </a:t>
                      </a:r>
                      <a:r>
                        <a:rPr lang="da-DK" sz="1100" dirty="0" err="1"/>
                        <a:t>approaches</a:t>
                      </a:r>
                      <a:endParaRPr lang="da-DK" sz="1100" dirty="0"/>
                    </a:p>
                  </a:txBody>
                  <a:tcPr marL="68580" marR="68580" marT="34290" marB="3429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9pPr>
                    </a:lstStyle>
                    <a:p>
                      <a:r>
                        <a:rPr lang="da-DK" sz="1100" dirty="0"/>
                        <a:t>Art. 6.4</a:t>
                      </a:r>
                    </a:p>
                    <a:p>
                      <a:r>
                        <a:rPr lang="da-DK" sz="1100" dirty="0" err="1"/>
                        <a:t>Mechanism</a:t>
                      </a:r>
                      <a:endParaRPr lang="da-DK" sz="1100" dirty="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1" i="0" u="none" strike="noStrike" kern="1200" cap="none">
                          <a:solidFill>
                            <a:schemeClr val="lt1"/>
                          </a:solidFill>
                          <a:latin typeface="Calibri"/>
                          <a:sym typeface="Arial"/>
                        </a:defRPr>
                      </a:lvl9pPr>
                    </a:lstStyle>
                    <a:p>
                      <a:r>
                        <a:rPr lang="da-DK" sz="1100" dirty="0"/>
                        <a:t>Art. 6.8</a:t>
                      </a:r>
                    </a:p>
                    <a:p>
                      <a:r>
                        <a:rPr lang="da-DK" sz="1100" dirty="0"/>
                        <a:t>Framework</a:t>
                      </a:r>
                      <a:r>
                        <a:rPr lang="da-DK" sz="1100" baseline="0" dirty="0"/>
                        <a:t> and </a:t>
                      </a:r>
                      <a:r>
                        <a:rPr lang="da-DK" sz="1100" baseline="0" dirty="0" err="1"/>
                        <a:t>work</a:t>
                      </a:r>
                      <a:r>
                        <a:rPr lang="da-DK" sz="1100" baseline="0" dirty="0"/>
                        <a:t> program</a:t>
                      </a:r>
                      <a:endParaRPr lang="da-DK" sz="1100" dirty="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1681362678"/>
                  </a:ext>
                </a:extLst>
              </a:tr>
              <a:tr h="720638">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da-DK" sz="1100" dirty="0" err="1">
                          <a:hlinkClick r:id="rId2"/>
                        </a:rPr>
                        <a:t>Rulebook</a:t>
                      </a:r>
                      <a:endParaRPr lang="da-DK" sz="1100" dirty="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da-DK" sz="1100" i="1" dirty="0">
                          <a:hlinkClick r:id="rId2"/>
                        </a:rPr>
                        <a:t>Guidance </a:t>
                      </a:r>
                      <a:r>
                        <a:rPr lang="da-DK" sz="1100" i="1" dirty="0"/>
                        <a:t>f</a:t>
                      </a:r>
                      <a:r>
                        <a:rPr lang="da-DK" sz="1100" dirty="0"/>
                        <a:t>or </a:t>
                      </a:r>
                      <a:r>
                        <a:rPr lang="da-DK" sz="1100" dirty="0" err="1"/>
                        <a:t>cooperative</a:t>
                      </a:r>
                      <a:r>
                        <a:rPr lang="da-DK" sz="1100" dirty="0"/>
                        <a:t> </a:t>
                      </a:r>
                      <a:r>
                        <a:rPr lang="da-DK" sz="1100" dirty="0" err="1"/>
                        <a:t>approaches</a:t>
                      </a:r>
                      <a:endParaRPr lang="da-DK" sz="1100" dirty="0"/>
                    </a:p>
                  </a:txBody>
                  <a:tcPr marL="68580" marR="68580" marT="34290" marB="34290">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40000"/>
                      </a:srgbClr>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en-GB" sz="1100" dirty="0">
                          <a:hlinkClick r:id="rId3"/>
                        </a:rPr>
                        <a:t>Rules, modalities and procedures </a:t>
                      </a:r>
                      <a:r>
                        <a:rPr lang="en-GB" sz="1100" dirty="0"/>
                        <a:t>(RMPs)</a:t>
                      </a:r>
                      <a:r>
                        <a:rPr lang="en-GB" sz="1100" baseline="0" dirty="0"/>
                        <a:t> </a:t>
                      </a:r>
                      <a:r>
                        <a:rPr lang="en-GB" sz="1100" dirty="0"/>
                        <a:t>for the mechanism</a:t>
                      </a:r>
                      <a:endParaRPr lang="da-DK" sz="1100" dirty="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en-GB" sz="1100" dirty="0"/>
                        <a:t>A </a:t>
                      </a:r>
                      <a:r>
                        <a:rPr lang="en-GB" sz="1100" i="1" dirty="0">
                          <a:hlinkClick r:id="rId4"/>
                        </a:rPr>
                        <a:t>work programme </a:t>
                      </a:r>
                      <a:r>
                        <a:rPr lang="en-GB" sz="1100" dirty="0"/>
                        <a:t>under the framework for non-market approaches</a:t>
                      </a:r>
                      <a:endParaRPr lang="da-DK" sz="1100" dirty="0"/>
                    </a:p>
                  </a:txBody>
                  <a:tcPr marL="68580" marR="68580" marT="34290" marB="3429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720516144"/>
                  </a:ext>
                </a:extLst>
              </a:tr>
              <a:tr h="708660">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da-DK" sz="1100" dirty="0" err="1"/>
                        <a:t>Governance</a:t>
                      </a:r>
                      <a:endParaRPr lang="da-DK" sz="1100" dirty="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da-DK" sz="1100" dirty="0" err="1"/>
                        <a:t>Bottom</a:t>
                      </a:r>
                      <a:r>
                        <a:rPr lang="da-DK" sz="1100" dirty="0"/>
                        <a:t>-up,</a:t>
                      </a:r>
                      <a:r>
                        <a:rPr lang="da-DK" sz="1100" baseline="0" dirty="0"/>
                        <a:t> </a:t>
                      </a:r>
                      <a:r>
                        <a:rPr lang="da-DK" sz="1100" baseline="0" dirty="0" err="1"/>
                        <a:t>nationally</a:t>
                      </a:r>
                      <a:r>
                        <a:rPr lang="da-DK" sz="1100" baseline="0" dirty="0"/>
                        <a:t> </a:t>
                      </a:r>
                      <a:r>
                        <a:rPr lang="da-DK" sz="1100" baseline="0" dirty="0" err="1"/>
                        <a:t>determined</a:t>
                      </a:r>
                      <a:r>
                        <a:rPr lang="da-DK" sz="1100" baseline="0" dirty="0"/>
                        <a:t> </a:t>
                      </a:r>
                      <a:endParaRPr lang="da-DK" sz="1100" dirty="0"/>
                    </a:p>
                  </a:txBody>
                  <a:tcPr marL="68580" marR="68580" marT="34290" marB="34290">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tint val="20000"/>
                      </a:srgbClr>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da-DK" sz="1100" dirty="0"/>
                        <a:t>Top-</a:t>
                      </a:r>
                      <a:r>
                        <a:rPr lang="da-DK" sz="1100" dirty="0" err="1"/>
                        <a:t>down</a:t>
                      </a:r>
                      <a:r>
                        <a:rPr lang="da-DK" sz="1100" dirty="0"/>
                        <a:t>,</a:t>
                      </a:r>
                      <a:r>
                        <a:rPr lang="da-DK" sz="1100" baseline="0" dirty="0"/>
                        <a:t> </a:t>
                      </a:r>
                      <a:r>
                        <a:rPr lang="da-DK" sz="1100" baseline="0" dirty="0" err="1"/>
                        <a:t>centrally</a:t>
                      </a:r>
                      <a:r>
                        <a:rPr lang="da-DK" sz="1100" baseline="0" dirty="0"/>
                        <a:t> managed by </a:t>
                      </a:r>
                      <a:r>
                        <a:rPr lang="da-DK" sz="1100" baseline="0" dirty="0" err="1"/>
                        <a:t>Supervisory</a:t>
                      </a:r>
                      <a:r>
                        <a:rPr lang="da-DK" sz="1100" baseline="0" dirty="0"/>
                        <a:t> Body, 'CDM-</a:t>
                      </a:r>
                      <a:r>
                        <a:rPr lang="da-DK" sz="1100" baseline="0" dirty="0" err="1"/>
                        <a:t>like</a:t>
                      </a:r>
                      <a:r>
                        <a:rPr lang="da-DK" sz="1100" baseline="0" dirty="0"/>
                        <a:t>'</a:t>
                      </a:r>
                      <a:endParaRPr lang="da-DK" sz="1100" dirty="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da-DK" sz="1100" baseline="0" dirty="0">
                          <a:solidFill>
                            <a:schemeClr val="tx1"/>
                          </a:solidFill>
                        </a:rPr>
                        <a:t>Glasgow </a:t>
                      </a:r>
                      <a:r>
                        <a:rPr lang="da-DK" sz="1100" baseline="0" dirty="0" err="1">
                          <a:solidFill>
                            <a:schemeClr val="tx1"/>
                          </a:solidFill>
                        </a:rPr>
                        <a:t>Committee</a:t>
                      </a:r>
                      <a:r>
                        <a:rPr lang="da-DK" sz="1100" baseline="0" dirty="0">
                          <a:solidFill>
                            <a:schemeClr val="tx1"/>
                          </a:solidFill>
                        </a:rPr>
                        <a:t> on Non-</a:t>
                      </a:r>
                      <a:r>
                        <a:rPr lang="da-DK" sz="1100" baseline="0" dirty="0" err="1">
                          <a:solidFill>
                            <a:schemeClr val="tx1"/>
                          </a:solidFill>
                        </a:rPr>
                        <a:t>market</a:t>
                      </a:r>
                      <a:r>
                        <a:rPr lang="da-DK" sz="1100" baseline="0" dirty="0">
                          <a:solidFill>
                            <a:schemeClr val="tx1"/>
                          </a:solidFill>
                        </a:rPr>
                        <a:t> </a:t>
                      </a:r>
                      <a:r>
                        <a:rPr lang="da-DK" sz="1100" baseline="0" dirty="0" err="1">
                          <a:solidFill>
                            <a:schemeClr val="tx1"/>
                          </a:solidFill>
                        </a:rPr>
                        <a:t>Approaches</a:t>
                      </a:r>
                      <a:r>
                        <a:rPr lang="da-DK" sz="1100" baseline="0" dirty="0">
                          <a:solidFill>
                            <a:schemeClr val="tx1"/>
                          </a:solidFill>
                        </a:rPr>
                        <a:t> </a:t>
                      </a: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771433126"/>
                  </a:ext>
                </a:extLst>
              </a:tr>
              <a:tr h="244895">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da-DK" sz="1100" i="0" dirty="0" err="1"/>
                        <a:t>ITMOs</a:t>
                      </a:r>
                      <a:endParaRPr lang="da-DK" sz="1100" i="0" dirty="0"/>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da-DK" sz="1100" dirty="0"/>
                        <a:t>Yes</a:t>
                      </a:r>
                    </a:p>
                  </a:txBody>
                  <a:tcPr marL="68580" marR="68580" marT="34290" marB="34290">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da-DK" sz="1100" dirty="0"/>
                        <a:t>Yes</a:t>
                      </a: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1pPr>
                      <a:lvl2pPr marL="3429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2pPr>
                      <a:lvl3pPr marL="6858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3pPr>
                      <a:lvl4pPr marL="10287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4pPr>
                      <a:lvl5pPr marL="13716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5pPr>
                      <a:lvl6pPr marL="17145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6pPr>
                      <a:lvl7pPr marL="20574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7pPr>
                      <a:lvl8pPr marL="24003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8pPr>
                      <a:lvl9pPr marL="2743200" marR="0" algn="l" defTabSz="685800" rtl="0" eaLnBrk="1" latinLnBrk="0" hangingPunct="1">
                        <a:lnSpc>
                          <a:spcPct val="100000"/>
                        </a:lnSpc>
                        <a:spcBef>
                          <a:spcPts val="0"/>
                        </a:spcBef>
                        <a:spcAft>
                          <a:spcPts val="0"/>
                        </a:spcAft>
                        <a:buClr>
                          <a:srgbClr val="000000"/>
                        </a:buClr>
                        <a:buFont typeface="Arial"/>
                        <a:defRPr sz="1350" b="0" i="0" u="none" strike="noStrike" kern="1200" cap="none">
                          <a:solidFill>
                            <a:schemeClr val="dk1"/>
                          </a:solidFill>
                          <a:latin typeface="Calibri"/>
                          <a:sym typeface="Arial"/>
                        </a:defRPr>
                      </a:lvl9pPr>
                    </a:lstStyle>
                    <a:p>
                      <a:r>
                        <a:rPr lang="da-DK" sz="1100" dirty="0"/>
                        <a:t>No</a:t>
                      </a:r>
                    </a:p>
                  </a:txBody>
                  <a:tcPr marL="68580" marR="68580" marT="34290" marB="3429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52324631"/>
                  </a:ext>
                </a:extLst>
              </a:tr>
            </a:tbl>
          </a:graphicData>
        </a:graphic>
      </p:graphicFrame>
      <p:sp>
        <p:nvSpPr>
          <p:cNvPr id="16" name="TextBox 15"/>
          <p:cNvSpPr txBox="1"/>
          <p:nvPr/>
        </p:nvSpPr>
        <p:spPr>
          <a:xfrm>
            <a:off x="1768009" y="3573016"/>
            <a:ext cx="5240214" cy="812530"/>
          </a:xfrm>
          <a:prstGeom prst="rect">
            <a:avLst/>
          </a:prstGeom>
          <a:noFill/>
        </p:spPr>
        <p:txBody>
          <a:bodyPr wrap="square" rtlCol="0">
            <a:spAutoFit/>
          </a:bodyPr>
          <a:lstStyle/>
          <a:p>
            <a:pPr marL="342900" indent="-171450" algn="ctr">
              <a:lnSpc>
                <a:spcPct val="90000"/>
              </a:lnSpc>
              <a:spcBef>
                <a:spcPts val="750"/>
              </a:spcBef>
              <a:buClr>
                <a:srgbClr val="3F3F3F"/>
              </a:buClr>
              <a:buSzPts val="1800"/>
            </a:pPr>
            <a:r>
              <a:rPr lang="da-DK" sz="1200" b="1"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COP26 </a:t>
            </a:r>
            <a:r>
              <a:rPr lang="da-DK" sz="1200" b="1"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outcomes</a:t>
            </a:r>
            <a:r>
              <a:rPr lang="da-DK" sz="1200" b="1"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for </a:t>
            </a:r>
            <a:r>
              <a:rPr lang="da-DK" sz="1200" b="1"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Article</a:t>
            </a:r>
            <a:r>
              <a:rPr lang="da-DK" sz="1200" b="1"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6 of the Paris Agreement:</a:t>
            </a:r>
          </a:p>
          <a:p>
            <a:pPr algn="ct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A6.1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preamble</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with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unitary</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objectives</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Voluntary</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cooperation</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to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allow</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for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higher</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ambition of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NDCs</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promote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sustainable</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development</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and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environmental</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a:t>
            </a:r>
            <a:r>
              <a:rPr lang="da-DK" sz="1200" dirty="0" err="1">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integrity</a:t>
            </a:r>
            <a:r>
              <a:rPr lang="da-DK" sz="1200" dirty="0">
                <a:solidFill>
                  <a:srgbClr val="002060"/>
                </a:solidFill>
                <a:latin typeface="Verdana" panose="020B0604030504040204" pitchFamily="34" charset="0"/>
                <a:ea typeface="Verdana" panose="020B0604030504040204" pitchFamily="34" charset="0"/>
                <a:cs typeface="Verdana" panose="020B0604030504040204" pitchFamily="34" charset="0"/>
                <a:sym typeface="Salsa"/>
              </a:rPr>
              <a:t>  </a:t>
            </a:r>
          </a:p>
        </p:txBody>
      </p:sp>
      <p:pic>
        <p:nvPicPr>
          <p:cNvPr id="6" name="Picture 6" descr="Tutti gli aspetti della COP26 a Glasgow: partecipanti, obiettivi...">
            <a:extLst>
              <a:ext uri="{FF2B5EF4-FFF2-40B4-BE49-F238E27FC236}">
                <a16:creationId xmlns:a16="http://schemas.microsoft.com/office/drawing/2014/main" id="{FBE38B5D-4D17-9CDD-0A03-07037EF584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2265" y="188640"/>
            <a:ext cx="1311708" cy="1311708"/>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149;p19">
            <a:extLst>
              <a:ext uri="{FF2B5EF4-FFF2-40B4-BE49-F238E27FC236}">
                <a16:creationId xmlns:a16="http://schemas.microsoft.com/office/drawing/2014/main" id="{421F2BBA-75AB-520B-7870-6D11C7BBA505}"/>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 name="Rettangolo 1">
            <a:extLst>
              <a:ext uri="{FF2B5EF4-FFF2-40B4-BE49-F238E27FC236}">
                <a16:creationId xmlns:a16="http://schemas.microsoft.com/office/drawing/2014/main" id="{018ABA7A-8EDD-E5E6-AFE7-AA9F8BC046E7}"/>
              </a:ext>
            </a:extLst>
          </p:cNvPr>
          <p:cNvSpPr/>
          <p:nvPr/>
        </p:nvSpPr>
        <p:spPr>
          <a:xfrm>
            <a:off x="0" y="5589240"/>
            <a:ext cx="1187624" cy="11846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991393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265393"/>
            <a:ext cx="9144000" cy="1083300"/>
          </a:xfrm>
        </p:spPr>
        <p:txBody>
          <a:bodyPr/>
          <a:lstStyle/>
          <a:p>
            <a:pPr algn="ctr"/>
            <a:r>
              <a:rPr lang="da-DK" sz="2000" kern="0" dirty="0" err="1">
                <a:solidFill>
                  <a:schemeClr val="accent1"/>
                </a:solidFill>
                <a:ea typeface="ＭＳ Ｐゴシック" pitchFamily="34" charset="-128"/>
                <a:cs typeface="Times New Roman" pitchFamily="18" charset="0"/>
              </a:rPr>
              <a:t>Article</a:t>
            </a:r>
            <a:r>
              <a:rPr lang="da-DK" sz="2000" kern="0" dirty="0">
                <a:solidFill>
                  <a:schemeClr val="accent1"/>
                </a:solidFill>
                <a:ea typeface="ＭＳ Ｐゴシック" pitchFamily="34" charset="-128"/>
                <a:cs typeface="Times New Roman" pitchFamily="18" charset="0"/>
              </a:rPr>
              <a:t> 6.2 </a:t>
            </a:r>
            <a:r>
              <a:rPr lang="da-DK" sz="2000" kern="0" dirty="0" err="1">
                <a:solidFill>
                  <a:schemeClr val="accent1"/>
                </a:solidFill>
                <a:ea typeface="ＭＳ Ｐゴシック" pitchFamily="34" charset="-128"/>
                <a:cs typeface="Times New Roman" pitchFamily="18" charset="0"/>
              </a:rPr>
              <a:t>reporting</a:t>
            </a:r>
            <a:r>
              <a:rPr lang="da-DK" sz="2000" kern="0" dirty="0">
                <a:solidFill>
                  <a:schemeClr val="accent1"/>
                </a:solidFill>
                <a:ea typeface="ＭＳ Ｐゴシック" pitchFamily="34" charset="-128"/>
                <a:cs typeface="Times New Roman" pitchFamily="18" charset="0"/>
              </a:rPr>
              <a:t> </a:t>
            </a:r>
            <a:r>
              <a:rPr lang="da-DK" sz="2000" kern="0" dirty="0" err="1">
                <a:solidFill>
                  <a:schemeClr val="accent1"/>
                </a:solidFill>
                <a:ea typeface="ＭＳ Ｐゴシック" pitchFamily="34" charset="-128"/>
                <a:cs typeface="Times New Roman" pitchFamily="18" charset="0"/>
              </a:rPr>
              <a:t>requirements</a:t>
            </a:r>
            <a:endParaRPr lang="da-DK" sz="2000" kern="0" dirty="0">
              <a:solidFill>
                <a:schemeClr val="accent1"/>
              </a:solidFill>
              <a:ea typeface="ＭＳ Ｐゴシック" pitchFamily="34" charset="-128"/>
              <a:cs typeface="Times New Roman" pitchFamily="18" charset="0"/>
            </a:endParaRPr>
          </a:p>
        </p:txBody>
      </p:sp>
      <p:pic>
        <p:nvPicPr>
          <p:cNvPr id="4" name="Picture 3"/>
          <p:cNvPicPr>
            <a:picLocks noChangeAspect="1"/>
          </p:cNvPicPr>
          <p:nvPr/>
        </p:nvPicPr>
        <p:blipFill>
          <a:blip r:embed="rId2"/>
          <a:stretch>
            <a:fillRect/>
          </a:stretch>
        </p:blipFill>
        <p:spPr>
          <a:xfrm>
            <a:off x="107504" y="980728"/>
            <a:ext cx="8928992" cy="5810097"/>
          </a:xfrm>
          <a:prstGeom prst="rect">
            <a:avLst/>
          </a:prstGeom>
        </p:spPr>
      </p:pic>
      <p:pic>
        <p:nvPicPr>
          <p:cNvPr id="2" name="Picture 6" descr="Tutti gli aspetti della COP26 a Glasgow: partecipanti, obiettivi...">
            <a:extLst>
              <a:ext uri="{FF2B5EF4-FFF2-40B4-BE49-F238E27FC236}">
                <a16:creationId xmlns:a16="http://schemas.microsoft.com/office/drawing/2014/main" id="{E75FAAD5-49DB-2B7E-31CA-1B44893B6A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116632"/>
            <a:ext cx="1224136" cy="1224136"/>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149;p19">
            <a:extLst>
              <a:ext uri="{FF2B5EF4-FFF2-40B4-BE49-F238E27FC236}">
                <a16:creationId xmlns:a16="http://schemas.microsoft.com/office/drawing/2014/main" id="{46B6E377-EDA5-71E2-122F-44F07A8AD30E}"/>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114461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512" y="332656"/>
            <a:ext cx="9180512" cy="812475"/>
          </a:xfrm>
        </p:spPr>
        <p:txBody>
          <a:bodyPr/>
          <a:lstStyle/>
          <a:p>
            <a:pPr algn="ctr"/>
            <a:r>
              <a:rPr lang="da-DK" sz="2000" kern="0" dirty="0" err="1">
                <a:solidFill>
                  <a:schemeClr val="accent1"/>
                </a:solidFill>
                <a:ea typeface="ＭＳ Ｐゴシック" pitchFamily="34" charset="-128"/>
                <a:cs typeface="Times New Roman" pitchFamily="18" charset="0"/>
              </a:rPr>
              <a:t>Article</a:t>
            </a:r>
            <a:r>
              <a:rPr lang="da-DK" sz="2000" kern="0" dirty="0">
                <a:solidFill>
                  <a:schemeClr val="accent1"/>
                </a:solidFill>
                <a:ea typeface="ＭＳ Ｐゴシック" pitchFamily="34" charset="-128"/>
                <a:cs typeface="Times New Roman" pitchFamily="18" charset="0"/>
              </a:rPr>
              <a:t> 6.4 </a:t>
            </a:r>
            <a:r>
              <a:rPr lang="da-DK" sz="2000" kern="0" dirty="0" err="1">
                <a:solidFill>
                  <a:schemeClr val="accent1"/>
                </a:solidFill>
                <a:ea typeface="ＭＳ Ｐゴシック" pitchFamily="34" charset="-128"/>
                <a:cs typeface="Times New Roman" pitchFamily="18" charset="0"/>
              </a:rPr>
              <a:t>registry</a:t>
            </a:r>
            <a:r>
              <a:rPr lang="da-DK" sz="2000" kern="0" dirty="0">
                <a:solidFill>
                  <a:schemeClr val="accent1"/>
                </a:solidFill>
                <a:ea typeface="ＭＳ Ｐゴシック" pitchFamily="34" charset="-128"/>
                <a:cs typeface="Times New Roman" pitchFamily="18" charset="0"/>
              </a:rPr>
              <a:t> and information system </a:t>
            </a:r>
          </a:p>
        </p:txBody>
      </p:sp>
      <p:pic>
        <p:nvPicPr>
          <p:cNvPr id="2" name="Picture 6" descr="Tutti gli aspetti della COP26 a Glasgow: partecipanti, obiettivi...">
            <a:extLst>
              <a:ext uri="{FF2B5EF4-FFF2-40B4-BE49-F238E27FC236}">
                <a16:creationId xmlns:a16="http://schemas.microsoft.com/office/drawing/2014/main" id="{E04C7B2B-8B5C-BFA1-9C7C-5A679DD61A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4368" y="44624"/>
            <a:ext cx="1311708" cy="131170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647216" y="1052736"/>
            <a:ext cx="7597192" cy="5068025"/>
          </a:xfrm>
          <a:prstGeom prst="rect">
            <a:avLst/>
          </a:prstGeom>
        </p:spPr>
      </p:pic>
      <p:sp>
        <p:nvSpPr>
          <p:cNvPr id="7" name="Google Shape;149;p19">
            <a:extLst>
              <a:ext uri="{FF2B5EF4-FFF2-40B4-BE49-F238E27FC236}">
                <a16:creationId xmlns:a16="http://schemas.microsoft.com/office/drawing/2014/main" id="{DD555508-96BD-4276-D1A1-5CD10BBECD57}"/>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4" name="Elemento grafico 3">
            <a:extLst>
              <a:ext uri="{FF2B5EF4-FFF2-40B4-BE49-F238E27FC236}">
                <a16:creationId xmlns:a16="http://schemas.microsoft.com/office/drawing/2014/main" id="{DE22A69A-2755-1E33-723E-00744E04905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32871084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20026" y="1454656"/>
            <a:ext cx="8700445" cy="5403344"/>
          </a:xfrm>
          <a:solidFill>
            <a:schemeClr val="bg1"/>
          </a:solidFill>
        </p:spPr>
        <p:txBody>
          <a:bodyPr/>
          <a:lstStyle/>
          <a:p>
            <a:pPr marL="385763" indent="-214313" algn="just">
              <a:buFont typeface="Arial" panose="020B0604020202020204" pitchFamily="34" charset="0"/>
              <a:buChar char="•"/>
            </a:pP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The non-</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market</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NMAs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aim</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to assist in the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implementation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of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NDCs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deliver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higher</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mitigation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and adaptation ambitions and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contribute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achieving</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the long-term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temperature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goal</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of the Paris Agreement </a:t>
            </a:r>
          </a:p>
          <a:p>
            <a:pPr marL="385763" indent="-214313" algn="just">
              <a:buFont typeface="Arial" panose="020B0604020202020204" pitchFamily="34" charset="0"/>
              <a:buChar char="•"/>
            </a:pP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The Glasgow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Committee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NMAs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is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established</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as a SBSTA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contact</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group</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that</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will</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identify</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take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measures to promote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NMAs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within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focus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areas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pPr marL="728663" lvl="1" indent="-214313" algn="just">
              <a:buFont typeface="Wingdings" panose="05000000000000000000" pitchFamily="2" charset="2"/>
              <a:buChar char="Ø"/>
            </a:pP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Adaptation,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resilience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sustainability</a:t>
            </a:r>
            <a:endPar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728663" lvl="1" indent="-214313" algn="just">
              <a:buFont typeface="Wingdings" panose="05000000000000000000" pitchFamily="2" charset="2"/>
              <a:buChar char="Ø"/>
            </a:pP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Mitigation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measures to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address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climate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change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contribute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sustainable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development</a:t>
            </a:r>
            <a:endPar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728663" lvl="1" indent="-214313" algn="just">
              <a:buFont typeface="Wingdings" panose="05000000000000000000" pitchFamily="2" charset="2"/>
              <a:buChar char="Ø"/>
            </a:pP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Development of clean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energy</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sources</a:t>
            </a:r>
            <a:endPar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728663" lvl="1" indent="-214313" algn="just">
              <a:buFont typeface="Wingdings" panose="05000000000000000000" pitchFamily="2" charset="2"/>
              <a:buChar char="Ø"/>
            </a:pP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NMAs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can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be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about</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regulations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voluntary</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agreements, information,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education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awareness</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programmes, research and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development</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with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consideration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enhance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cooperation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avoid</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duplication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and extra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burden</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marL="385763" indent="-214313" algn="just">
              <a:buFont typeface="Arial" panose="020B0604020202020204" pitchFamily="34" charset="0"/>
              <a:buChar char="•"/>
            </a:pP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A UNFCCC web-</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based</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platform is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established</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recording</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and information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sharing</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on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NMAs</a:t>
            </a:r>
            <a:endPar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385763" indent="-214313" algn="just">
              <a:buFont typeface="Arial" panose="020B0604020202020204" pitchFamily="34" charset="0"/>
              <a:buChar char="•"/>
            </a:pP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In 2027 the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institutional</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arrangements for the NMA framework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will</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be</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re-</a:t>
            </a:r>
            <a:r>
              <a:rPr lang="da-DK"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assessed</a:t>
            </a:r>
            <a:r>
              <a:rPr lang="da-DK"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p>
        </p:txBody>
      </p:sp>
      <p:sp>
        <p:nvSpPr>
          <p:cNvPr id="3" name="Title 2"/>
          <p:cNvSpPr>
            <a:spLocks noGrp="1"/>
          </p:cNvSpPr>
          <p:nvPr>
            <p:ph type="title"/>
          </p:nvPr>
        </p:nvSpPr>
        <p:spPr>
          <a:xfrm>
            <a:off x="611560" y="384277"/>
            <a:ext cx="7682861" cy="812475"/>
          </a:xfrm>
        </p:spPr>
        <p:txBody>
          <a:bodyPr/>
          <a:lstStyle/>
          <a:p>
            <a:pPr algn="ctr"/>
            <a:r>
              <a:rPr lang="da-DK" sz="2000" kern="0" dirty="0" err="1">
                <a:solidFill>
                  <a:schemeClr val="accent1"/>
                </a:solidFill>
                <a:ea typeface="ＭＳ Ｐゴシック" pitchFamily="34" charset="-128"/>
                <a:cs typeface="Times New Roman" pitchFamily="18" charset="0"/>
              </a:rPr>
              <a:t>Article</a:t>
            </a:r>
            <a:r>
              <a:rPr lang="da-DK" sz="2000" kern="0" dirty="0">
                <a:solidFill>
                  <a:schemeClr val="accent1"/>
                </a:solidFill>
                <a:ea typeface="ＭＳ Ｐゴシック" pitchFamily="34" charset="-128"/>
                <a:cs typeface="Times New Roman" pitchFamily="18" charset="0"/>
              </a:rPr>
              <a:t> 6.8 </a:t>
            </a:r>
            <a:r>
              <a:rPr lang="da-DK" sz="2000" kern="0" dirty="0" err="1">
                <a:solidFill>
                  <a:schemeClr val="accent1"/>
                </a:solidFill>
                <a:ea typeface="ＭＳ Ｐゴシック" pitchFamily="34" charset="-128"/>
                <a:cs typeface="Times New Roman" pitchFamily="18" charset="0"/>
              </a:rPr>
              <a:t>work</a:t>
            </a:r>
            <a:r>
              <a:rPr lang="da-DK" sz="2000" kern="0" dirty="0">
                <a:solidFill>
                  <a:schemeClr val="accent1"/>
                </a:solidFill>
                <a:ea typeface="ＭＳ Ｐゴシック" pitchFamily="34" charset="-128"/>
                <a:cs typeface="Times New Roman" pitchFamily="18" charset="0"/>
              </a:rPr>
              <a:t> programme for non-</a:t>
            </a:r>
            <a:r>
              <a:rPr lang="da-DK" sz="2000" kern="0" dirty="0" err="1">
                <a:solidFill>
                  <a:schemeClr val="accent1"/>
                </a:solidFill>
                <a:ea typeface="ＭＳ Ｐゴシック" pitchFamily="34" charset="-128"/>
                <a:cs typeface="Times New Roman" pitchFamily="18" charset="0"/>
              </a:rPr>
              <a:t>market</a:t>
            </a:r>
            <a:r>
              <a:rPr lang="da-DK" sz="2000" kern="0" dirty="0">
                <a:solidFill>
                  <a:schemeClr val="accent1"/>
                </a:solidFill>
                <a:ea typeface="ＭＳ Ｐゴシック" pitchFamily="34" charset="-128"/>
                <a:cs typeface="Times New Roman" pitchFamily="18" charset="0"/>
              </a:rPr>
              <a:t> </a:t>
            </a:r>
            <a:r>
              <a:rPr lang="da-DK" sz="2000" kern="0" dirty="0" err="1">
                <a:solidFill>
                  <a:schemeClr val="accent1"/>
                </a:solidFill>
                <a:ea typeface="ＭＳ Ｐゴシック" pitchFamily="34" charset="-128"/>
                <a:cs typeface="Times New Roman" pitchFamily="18" charset="0"/>
              </a:rPr>
              <a:t>approaches</a:t>
            </a:r>
            <a:r>
              <a:rPr lang="da-DK" sz="2000" kern="0" dirty="0">
                <a:solidFill>
                  <a:schemeClr val="accent1"/>
                </a:solidFill>
                <a:ea typeface="ＭＳ Ｐゴシック" pitchFamily="34" charset="-128"/>
                <a:cs typeface="Times New Roman" pitchFamily="18" charset="0"/>
              </a:rPr>
              <a:t>, web-</a:t>
            </a:r>
            <a:r>
              <a:rPr lang="da-DK" sz="2000" kern="0" dirty="0" err="1">
                <a:solidFill>
                  <a:schemeClr val="accent1"/>
                </a:solidFill>
                <a:ea typeface="ＭＳ Ｐゴシック" pitchFamily="34" charset="-128"/>
                <a:cs typeface="Times New Roman" pitchFamily="18" charset="0"/>
              </a:rPr>
              <a:t>based</a:t>
            </a:r>
            <a:r>
              <a:rPr lang="da-DK" sz="2000" kern="0" dirty="0">
                <a:solidFill>
                  <a:schemeClr val="accent1"/>
                </a:solidFill>
                <a:ea typeface="ＭＳ Ｐゴシック" pitchFamily="34" charset="-128"/>
                <a:cs typeface="Times New Roman" pitchFamily="18" charset="0"/>
              </a:rPr>
              <a:t> platform  </a:t>
            </a:r>
          </a:p>
        </p:txBody>
      </p:sp>
      <p:pic>
        <p:nvPicPr>
          <p:cNvPr id="4" name="Picture 6" descr="Tutti gli aspetti della COP26 a Glasgow: partecipanti, obiettivi...">
            <a:extLst>
              <a:ext uri="{FF2B5EF4-FFF2-40B4-BE49-F238E27FC236}">
                <a16:creationId xmlns:a16="http://schemas.microsoft.com/office/drawing/2014/main" id="{4E74B106-E644-0871-B5E2-B6DEEB0B9D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2265" y="188640"/>
            <a:ext cx="1311708" cy="1311708"/>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149;p19">
            <a:extLst>
              <a:ext uri="{FF2B5EF4-FFF2-40B4-BE49-F238E27FC236}">
                <a16:creationId xmlns:a16="http://schemas.microsoft.com/office/drawing/2014/main" id="{9EB58B14-6417-57DB-06DC-632CD43C72B3}"/>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4851642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53290AF5-31AD-3140-8265-5B7B61D86E43}"/>
              </a:ext>
            </a:extLst>
          </p:cNvPr>
          <p:cNvSpPr>
            <a:spLocks noGrp="1"/>
          </p:cNvSpPr>
          <p:nvPr>
            <p:ph type="sldNum" sz="quarter" idx="12"/>
          </p:nvPr>
        </p:nvSpPr>
        <p:spPr/>
        <p:txBody>
          <a:bodyPr/>
          <a:lstStyle/>
          <a:p>
            <a:fld id="{82279FBC-679A-5443-ABF7-9746BD826C7D}" type="slidenum">
              <a:rPr lang="it-IT" smtClean="0"/>
              <a:pPr/>
              <a:t>15</a:t>
            </a:fld>
            <a:endParaRPr lang="it-IT"/>
          </a:p>
        </p:txBody>
      </p:sp>
      <p:sp>
        <p:nvSpPr>
          <p:cNvPr id="10" name="Text Box 4">
            <a:extLst>
              <a:ext uri="{FF2B5EF4-FFF2-40B4-BE49-F238E27FC236}">
                <a16:creationId xmlns:a16="http://schemas.microsoft.com/office/drawing/2014/main" id="{C31EF993-7B50-7847-8062-34E70912D664}"/>
              </a:ext>
            </a:extLst>
          </p:cNvPr>
          <p:cNvSpPr txBox="1">
            <a:spLocks noChangeArrowheads="1"/>
          </p:cNvSpPr>
          <p:nvPr/>
        </p:nvSpPr>
        <p:spPr bwMode="auto">
          <a:xfrm>
            <a:off x="107504" y="1149707"/>
            <a:ext cx="8856984" cy="5170646"/>
          </a:xfrm>
          <a:prstGeom prst="rect">
            <a:avLst/>
          </a:prstGeom>
          <a:solidFill>
            <a:schemeClr val="bg1"/>
          </a:solidFill>
          <a:ln w="9525">
            <a:noFill/>
            <a:miter lim="800000"/>
            <a:headEnd/>
            <a:tailEnd/>
          </a:ln>
        </p:spPr>
        <p:txBody>
          <a:bodyPr wrap="square">
            <a:spAutoFit/>
          </a:bodyPr>
          <a:lstStyle/>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342900" indent="-342900" algn="just">
              <a:buFont typeface="Arial" panose="020B0604020202020204" pitchFamily="34" charset="0"/>
              <a:buChar char="•"/>
            </a:pP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At COP27, countries made progress on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further</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operationalising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international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cooperation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under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6, in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particular</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on:</a:t>
            </a: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342900" indent="-342900" algn="just">
              <a:buFont typeface="Arial" panose="020B0604020202020204" pitchFamily="34" charset="0"/>
              <a:buChar char="•"/>
            </a:pPr>
            <a:endParaRPr lang="it-IT" sz="8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The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structure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of Reporting and Review of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6.2:</a:t>
            </a:r>
          </a:p>
          <a:p>
            <a:endParaRPr lang="it-IT" b="1"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Initial</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report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outline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which</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allows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Parties to start reporting on cooperative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pPr marL="285750" indent="-285750">
              <a:buFont typeface="Arial" panose="020B0604020202020204" pitchFamily="34" charset="0"/>
              <a:buChar char="•"/>
            </a:pP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Regular report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outline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which</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allows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Parties to report on progress and update information from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initial</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report with BTR. </a:t>
            </a:r>
          </a:p>
          <a:p>
            <a:pPr marL="285750" indent="-285750">
              <a:buFont typeface="Arial" panose="020B0604020202020204" pitchFamily="34" charset="0"/>
              <a:buChar char="•"/>
            </a:pP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Agreed</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electronic</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format </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draft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version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of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annual</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electronic</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format.</a:t>
            </a:r>
            <a:endParaRPr lang="it-IT" dirty="0"/>
          </a:p>
          <a:p>
            <a:pPr marL="285750" indent="-285750">
              <a:buFont typeface="Arial" panose="020B0604020202020204" pitchFamily="34" charset="0"/>
              <a:buChar char="•"/>
            </a:pP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Review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process</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guidelines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were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adopted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in order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provide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structure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and timelines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6 reviews. </a:t>
            </a:r>
          </a:p>
          <a:p>
            <a:pPr marL="285750" indent="-285750">
              <a:buFont typeface="Arial" panose="020B0604020202020204" pitchFamily="34" charset="0"/>
              <a:buChar char="•"/>
            </a:pP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Review report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outlines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6 review reports of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initial</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report and regular information.</a:t>
            </a:r>
          </a:p>
          <a:p>
            <a:pPr marL="342900" indent="-342900" algn="just">
              <a:buFont typeface="Arial" panose="020B0604020202020204" pitchFamily="34" charset="0"/>
              <a:buChar char="•"/>
            </a:pPr>
            <a:endParaRPr lang="it-IT" sz="800" b="1"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endParaRPr lang="it-IT" sz="8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2">
            <a:extLst>
              <a:ext uri="{FF2B5EF4-FFF2-40B4-BE49-F238E27FC236}">
                <a16:creationId xmlns:a16="http://schemas.microsoft.com/office/drawing/2014/main" id="{1BDF4598-DF3B-2547-A021-1E9D6511BF31}"/>
              </a:ext>
            </a:extLst>
          </p:cNvPr>
          <p:cNvSpPr txBox="1">
            <a:spLocks noChangeArrowheads="1"/>
          </p:cNvSpPr>
          <p:nvPr/>
        </p:nvSpPr>
        <p:spPr bwMode="auto">
          <a:xfrm>
            <a:off x="-36512" y="404664"/>
            <a:ext cx="8414947"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000" b="1" kern="0" dirty="0" err="1">
                <a:solidFill>
                  <a:schemeClr val="accent1"/>
                </a:solidFill>
                <a:latin typeface="Verdana" pitchFamily="34" charset="0"/>
                <a:cs typeface="Times New Roman" pitchFamily="18" charset="0"/>
              </a:rPr>
              <a:t>Operationalize</a:t>
            </a:r>
            <a:r>
              <a:rPr lang="it-IT" sz="2000" b="1" kern="0" dirty="0">
                <a:solidFill>
                  <a:schemeClr val="accent1"/>
                </a:solidFill>
                <a:latin typeface="Verdana" pitchFamily="34" charset="0"/>
                <a:cs typeface="Times New Roman" pitchFamily="18" charset="0"/>
              </a:rPr>
              <a:t> the </a:t>
            </a:r>
            <a:r>
              <a:rPr lang="it-IT" sz="2000" b="1" kern="0" dirty="0" err="1">
                <a:solidFill>
                  <a:schemeClr val="accent1"/>
                </a:solidFill>
                <a:latin typeface="Verdana" pitchFamily="34" charset="0"/>
                <a:cs typeface="Times New Roman" pitchFamily="18" charset="0"/>
              </a:rPr>
              <a:t>provisions</a:t>
            </a:r>
            <a:r>
              <a:rPr lang="it-IT" sz="2000" b="1" kern="0" dirty="0">
                <a:solidFill>
                  <a:schemeClr val="accent1"/>
                </a:solidFill>
                <a:latin typeface="Verdana" pitchFamily="34" charset="0"/>
                <a:cs typeface="Times New Roman" pitchFamily="18" charset="0"/>
              </a:rPr>
              <a:t> of the Paris Agreement </a:t>
            </a:r>
          </a:p>
        </p:txBody>
      </p:sp>
      <p:pic>
        <p:nvPicPr>
          <p:cNvPr id="2052" name="Picture 4" descr="Risultati immagini per logo cop 27">
            <a:extLst>
              <a:ext uri="{FF2B5EF4-FFF2-40B4-BE49-F238E27FC236}">
                <a16:creationId xmlns:a16="http://schemas.microsoft.com/office/drawing/2014/main" id="{112E2F57-F182-D550-6100-84724E863EB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095" t="16961" r="16528" b="12205"/>
          <a:stretch/>
        </p:blipFill>
        <p:spPr bwMode="auto">
          <a:xfrm>
            <a:off x="7998823" y="260647"/>
            <a:ext cx="1181689" cy="1224137"/>
          </a:xfrm>
          <a:prstGeom prst="rect">
            <a:avLst/>
          </a:prstGeom>
          <a:noFill/>
          <a:extLst>
            <a:ext uri="{909E8E84-426E-40DD-AFC4-6F175D3DCCD1}">
              <a14:hiddenFill xmlns:a14="http://schemas.microsoft.com/office/drawing/2010/main">
                <a:solidFill>
                  <a:srgbClr val="FFFFFF"/>
                </a:solidFill>
              </a14:hiddenFill>
            </a:ext>
          </a:extLst>
        </p:spPr>
      </p:pic>
      <p:sp>
        <p:nvSpPr>
          <p:cNvPr id="3" name="Google Shape;149;p19">
            <a:extLst>
              <a:ext uri="{FF2B5EF4-FFF2-40B4-BE49-F238E27FC236}">
                <a16:creationId xmlns:a16="http://schemas.microsoft.com/office/drawing/2014/main" id="{F37B6CA3-0730-3E1D-8B05-0A249D8D3EF5}"/>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2" name="Elemento grafico 1">
            <a:extLst>
              <a:ext uri="{FF2B5EF4-FFF2-40B4-BE49-F238E27FC236}">
                <a16:creationId xmlns:a16="http://schemas.microsoft.com/office/drawing/2014/main" id="{530D0235-346B-B7FB-294B-E6B774ED08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12701197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53290AF5-31AD-3140-8265-5B7B61D86E43}"/>
              </a:ext>
            </a:extLst>
          </p:cNvPr>
          <p:cNvSpPr>
            <a:spLocks noGrp="1"/>
          </p:cNvSpPr>
          <p:nvPr>
            <p:ph type="sldNum" sz="quarter" idx="12"/>
          </p:nvPr>
        </p:nvSpPr>
        <p:spPr/>
        <p:txBody>
          <a:bodyPr/>
          <a:lstStyle/>
          <a:p>
            <a:fld id="{82279FBC-679A-5443-ABF7-9746BD826C7D}" type="slidenum">
              <a:rPr lang="it-IT" smtClean="0"/>
              <a:pPr/>
              <a:t>16</a:t>
            </a:fld>
            <a:endParaRPr lang="it-IT"/>
          </a:p>
        </p:txBody>
      </p:sp>
      <p:sp>
        <p:nvSpPr>
          <p:cNvPr id="10" name="Text Box 4">
            <a:extLst>
              <a:ext uri="{FF2B5EF4-FFF2-40B4-BE49-F238E27FC236}">
                <a16:creationId xmlns:a16="http://schemas.microsoft.com/office/drawing/2014/main" id="{C31EF993-7B50-7847-8062-34E70912D664}"/>
              </a:ext>
            </a:extLst>
          </p:cNvPr>
          <p:cNvSpPr txBox="1">
            <a:spLocks noChangeArrowheads="1"/>
          </p:cNvSpPr>
          <p:nvPr/>
        </p:nvSpPr>
        <p:spPr bwMode="auto">
          <a:xfrm>
            <a:off x="37528" y="1442563"/>
            <a:ext cx="8856984" cy="4924425"/>
          </a:xfrm>
          <a:prstGeom prst="rect">
            <a:avLst/>
          </a:prstGeom>
          <a:solidFill>
            <a:schemeClr val="bg1"/>
          </a:solidFill>
          <a:ln w="9525">
            <a:noFill/>
            <a:miter lim="800000"/>
            <a:headEnd/>
            <a:tailEnd/>
          </a:ln>
        </p:spPr>
        <p:txBody>
          <a:bodyPr wrap="square">
            <a:spAutoFit/>
          </a:bodyPr>
          <a:lstStyle/>
          <a:p>
            <a:pPr algn="just"/>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Guidance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on the 6.4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mechanism</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algn="just"/>
            <a:endParaRPr lang="it-IT" b="1"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elaboration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of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processes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and key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principles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pPr marL="285750" indent="-285750" algn="just">
              <a:buFont typeface="Arial" panose="020B0604020202020204" pitchFamily="34" charset="0"/>
              <a:buChar char="•"/>
            </a:pP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mandated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the Supervisory Body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processes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operationalization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of the 6.4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mechanism</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pPr marL="285750" indent="-285750" algn="just">
              <a:buFont typeface="Arial" panose="020B0604020202020204" pitchFamily="34" charset="0"/>
              <a:buChar char="•"/>
            </a:pPr>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endParaRPr lang="it-IT" sz="8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6.8:</a:t>
            </a:r>
          </a:p>
          <a:p>
            <a:pPr algn="just"/>
            <a:endParaRPr lang="it-IT" b="1"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Agreed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on a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two-phased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schedule for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implementing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work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programme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activities;</a:t>
            </a:r>
          </a:p>
          <a:p>
            <a:pPr marL="285750" indent="-285750" algn="just">
              <a:buFont typeface="Arial" panose="020B0604020202020204" pitchFamily="34" charset="0"/>
              <a:buChar char="•"/>
            </a:pP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Requested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secretariat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operationalize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 UNFCCC web-</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based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platform</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non-market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NMAs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marL="285750" indent="-285750" algn="just">
              <a:buFont typeface="Arial" panose="020B0604020202020204" pitchFamily="34" charset="0"/>
              <a:buChar char="•"/>
            </a:pP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Agreed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on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means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enhance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networking and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collaboration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on non-market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marL="285750" indent="-285750" algn="just">
              <a:buFont typeface="Arial" panose="020B0604020202020204" pitchFamily="34" charset="0"/>
              <a:buChar char="•"/>
            </a:pP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Requested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secretariate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include activities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related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the work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programme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in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its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broader</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6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capacity</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-building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programme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2">
            <a:extLst>
              <a:ext uri="{FF2B5EF4-FFF2-40B4-BE49-F238E27FC236}">
                <a16:creationId xmlns:a16="http://schemas.microsoft.com/office/drawing/2014/main" id="{1BDF4598-DF3B-2547-A021-1E9D6511BF31}"/>
              </a:ext>
            </a:extLst>
          </p:cNvPr>
          <p:cNvSpPr txBox="1">
            <a:spLocks noChangeArrowheads="1"/>
          </p:cNvSpPr>
          <p:nvPr/>
        </p:nvSpPr>
        <p:spPr bwMode="auto">
          <a:xfrm>
            <a:off x="-36512" y="404664"/>
            <a:ext cx="8414947"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000" b="1" kern="0" dirty="0" err="1">
                <a:solidFill>
                  <a:schemeClr val="accent1"/>
                </a:solidFill>
                <a:latin typeface="Verdana" pitchFamily="34" charset="0"/>
                <a:cs typeface="Times New Roman" pitchFamily="18" charset="0"/>
              </a:rPr>
              <a:t>Operationalize</a:t>
            </a:r>
            <a:r>
              <a:rPr lang="it-IT" sz="2000" b="1" kern="0" dirty="0">
                <a:solidFill>
                  <a:schemeClr val="accent1"/>
                </a:solidFill>
                <a:latin typeface="Verdana" pitchFamily="34" charset="0"/>
                <a:cs typeface="Times New Roman" pitchFamily="18" charset="0"/>
              </a:rPr>
              <a:t> the </a:t>
            </a:r>
            <a:r>
              <a:rPr lang="it-IT" sz="2000" b="1" kern="0" dirty="0" err="1">
                <a:solidFill>
                  <a:schemeClr val="accent1"/>
                </a:solidFill>
                <a:latin typeface="Verdana" pitchFamily="34" charset="0"/>
                <a:cs typeface="Times New Roman" pitchFamily="18" charset="0"/>
              </a:rPr>
              <a:t>provisions</a:t>
            </a:r>
            <a:r>
              <a:rPr lang="it-IT" sz="2000" b="1" kern="0" dirty="0">
                <a:solidFill>
                  <a:schemeClr val="accent1"/>
                </a:solidFill>
                <a:latin typeface="Verdana" pitchFamily="34" charset="0"/>
                <a:cs typeface="Times New Roman" pitchFamily="18" charset="0"/>
              </a:rPr>
              <a:t> of the Paris Agreement </a:t>
            </a:r>
          </a:p>
        </p:txBody>
      </p:sp>
      <p:pic>
        <p:nvPicPr>
          <p:cNvPr id="2052" name="Picture 4" descr="Risultati immagini per logo cop 27">
            <a:extLst>
              <a:ext uri="{FF2B5EF4-FFF2-40B4-BE49-F238E27FC236}">
                <a16:creationId xmlns:a16="http://schemas.microsoft.com/office/drawing/2014/main" id="{112E2F57-F182-D550-6100-84724E863EB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095" t="16961" r="16528" b="12205"/>
          <a:stretch/>
        </p:blipFill>
        <p:spPr bwMode="auto">
          <a:xfrm>
            <a:off x="7998823" y="332655"/>
            <a:ext cx="1181689" cy="1224137"/>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149;p19">
            <a:extLst>
              <a:ext uri="{FF2B5EF4-FFF2-40B4-BE49-F238E27FC236}">
                <a16:creationId xmlns:a16="http://schemas.microsoft.com/office/drawing/2014/main" id="{3ADA6207-F341-133C-A5D0-B42304FBF250}"/>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3" name="Elemento grafico 2">
            <a:extLst>
              <a:ext uri="{FF2B5EF4-FFF2-40B4-BE49-F238E27FC236}">
                <a16:creationId xmlns:a16="http://schemas.microsoft.com/office/drawing/2014/main" id="{D3E6DA6E-AFC2-8837-FAF0-CBCBD3D0E7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1325458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7FEC4-6264-4E0C-D58C-92600DC9E2F4}"/>
            </a:ext>
          </a:extLst>
        </p:cNvPr>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AAFE6078-3832-A3BD-46A8-5BB005A3220B}"/>
              </a:ext>
            </a:extLst>
          </p:cNvPr>
          <p:cNvSpPr>
            <a:spLocks noGrp="1"/>
          </p:cNvSpPr>
          <p:nvPr>
            <p:ph type="sldNum" sz="quarter" idx="12"/>
          </p:nvPr>
        </p:nvSpPr>
        <p:spPr/>
        <p:txBody>
          <a:bodyPr/>
          <a:lstStyle/>
          <a:p>
            <a:fld id="{82279FBC-679A-5443-ABF7-9746BD826C7D}" type="slidenum">
              <a:rPr lang="it-IT" smtClean="0"/>
              <a:pPr/>
              <a:t>17</a:t>
            </a:fld>
            <a:endParaRPr lang="it-IT"/>
          </a:p>
        </p:txBody>
      </p:sp>
      <p:sp>
        <p:nvSpPr>
          <p:cNvPr id="10" name="Text Box 4">
            <a:extLst>
              <a:ext uri="{FF2B5EF4-FFF2-40B4-BE49-F238E27FC236}">
                <a16:creationId xmlns:a16="http://schemas.microsoft.com/office/drawing/2014/main" id="{EFC7CFEE-562E-496D-651B-C540591C661F}"/>
              </a:ext>
            </a:extLst>
          </p:cNvPr>
          <p:cNvSpPr txBox="1">
            <a:spLocks noChangeArrowheads="1"/>
          </p:cNvSpPr>
          <p:nvPr/>
        </p:nvSpPr>
        <p:spPr bwMode="auto">
          <a:xfrm>
            <a:off x="143508" y="1317078"/>
            <a:ext cx="8856984" cy="3693319"/>
          </a:xfrm>
          <a:prstGeom prst="rect">
            <a:avLst/>
          </a:prstGeom>
          <a:solidFill>
            <a:schemeClr val="bg1"/>
          </a:solidFill>
          <a:ln w="9525">
            <a:noFill/>
            <a:miter lim="800000"/>
            <a:headEnd/>
            <a:tailEnd/>
          </a:ln>
        </p:spPr>
        <p:txBody>
          <a:bodyPr wrap="square">
            <a:spAutoFit/>
          </a:bodyPr>
          <a:lstStyle/>
          <a:p>
            <a:pPr marL="285750" indent="-285750" algn="just">
              <a:buFont typeface="Arial" panose="020B0604020202020204" pitchFamily="34" charset="0"/>
              <a:buChar char="•"/>
            </a:pP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6.2: At the last session in Dubai, the CMA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did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not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provide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specific</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guidance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related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6.2,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but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requested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SBSTA to continue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consideration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with a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view</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recommending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 draft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decision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consideration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and adoption by CMA 6. </a:t>
            </a: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pP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6.4: At the last session in Dubai, the CMA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did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not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provide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specific</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guidance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related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6.4,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but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requested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a:t>
            </a:r>
            <a:b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b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the SBSTA to continue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consideration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with a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view</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recommending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 draft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decision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consideration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and adoption by CMA 6, and </a:t>
            </a:r>
            <a:b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b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the Supervisory Body to continue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relevant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work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operationalize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mechanism</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with a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view</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elaborating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further</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recommendations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consideration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and adoption by CMA 6. </a:t>
            </a: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2">
            <a:extLst>
              <a:ext uri="{FF2B5EF4-FFF2-40B4-BE49-F238E27FC236}">
                <a16:creationId xmlns:a16="http://schemas.microsoft.com/office/drawing/2014/main" id="{B98D2F73-FFE3-3B9C-4202-E02AD3E1E0FC}"/>
              </a:ext>
            </a:extLst>
          </p:cNvPr>
          <p:cNvSpPr txBox="1">
            <a:spLocks noChangeArrowheads="1"/>
          </p:cNvSpPr>
          <p:nvPr/>
        </p:nvSpPr>
        <p:spPr bwMode="auto">
          <a:xfrm>
            <a:off x="-380190" y="375937"/>
            <a:ext cx="8414947"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000" b="1" kern="0" dirty="0" err="1">
                <a:solidFill>
                  <a:schemeClr val="accent1"/>
                </a:solidFill>
                <a:latin typeface="Verdana" pitchFamily="34" charset="0"/>
                <a:cs typeface="Times New Roman" pitchFamily="18" charset="0"/>
              </a:rPr>
              <a:t>Operationalize</a:t>
            </a:r>
            <a:r>
              <a:rPr lang="it-IT" sz="2000" b="1" kern="0" dirty="0">
                <a:solidFill>
                  <a:schemeClr val="accent1"/>
                </a:solidFill>
                <a:latin typeface="Verdana" pitchFamily="34" charset="0"/>
                <a:cs typeface="Times New Roman" pitchFamily="18" charset="0"/>
              </a:rPr>
              <a:t> the </a:t>
            </a:r>
            <a:r>
              <a:rPr lang="it-IT" sz="2000" b="1" kern="0" dirty="0" err="1">
                <a:solidFill>
                  <a:schemeClr val="accent1"/>
                </a:solidFill>
                <a:latin typeface="Verdana" pitchFamily="34" charset="0"/>
                <a:cs typeface="Times New Roman" pitchFamily="18" charset="0"/>
              </a:rPr>
              <a:t>provisions</a:t>
            </a:r>
            <a:r>
              <a:rPr lang="it-IT" sz="2000" b="1" kern="0" dirty="0">
                <a:solidFill>
                  <a:schemeClr val="accent1"/>
                </a:solidFill>
                <a:latin typeface="Verdana" pitchFamily="34" charset="0"/>
                <a:cs typeface="Times New Roman" pitchFamily="18" charset="0"/>
              </a:rPr>
              <a:t> of the Paris Agreement </a:t>
            </a:r>
          </a:p>
        </p:txBody>
      </p:sp>
      <p:sp>
        <p:nvSpPr>
          <p:cNvPr id="2" name="Google Shape;149;p19">
            <a:extLst>
              <a:ext uri="{FF2B5EF4-FFF2-40B4-BE49-F238E27FC236}">
                <a16:creationId xmlns:a16="http://schemas.microsoft.com/office/drawing/2014/main" id="{20EF9439-3DEB-462A-49D4-C289896EB294}"/>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3" name="Elemento grafico 2">
            <a:extLst>
              <a:ext uri="{FF2B5EF4-FFF2-40B4-BE49-F238E27FC236}">
                <a16:creationId xmlns:a16="http://schemas.microsoft.com/office/drawing/2014/main" id="{D1BFB36A-0857-F0F5-DB9A-11E92D0718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528" y="6264696"/>
            <a:ext cx="9069816" cy="620688"/>
          </a:xfrm>
          <a:prstGeom prst="rect">
            <a:avLst/>
          </a:prstGeom>
        </p:spPr>
      </p:pic>
      <p:pic>
        <p:nvPicPr>
          <p:cNvPr id="1028" name="Picture 4" descr="UAE unveils COP28 logo | Business – Gulf News">
            <a:extLst>
              <a:ext uri="{FF2B5EF4-FFF2-40B4-BE49-F238E27FC236}">
                <a16:creationId xmlns:a16="http://schemas.microsoft.com/office/drawing/2014/main" id="{1D6A7188-87C0-4943-6D42-F7522E63E0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6880" y="189000"/>
            <a:ext cx="1489433" cy="1117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488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D417BD-1C22-C85A-6D0B-FA79A798332A}"/>
            </a:ext>
          </a:extLst>
        </p:cNvPr>
        <p:cNvGrpSpPr/>
        <p:nvPr/>
      </p:nvGrpSpPr>
      <p:grpSpPr>
        <a:xfrm>
          <a:off x="0" y="0"/>
          <a:ext cx="0" cy="0"/>
          <a:chOff x="0" y="0"/>
          <a:chExt cx="0" cy="0"/>
        </a:xfrm>
      </p:grpSpPr>
      <p:sp>
        <p:nvSpPr>
          <p:cNvPr id="4" name="Titolo 1">
            <a:extLst>
              <a:ext uri="{FF2B5EF4-FFF2-40B4-BE49-F238E27FC236}">
                <a16:creationId xmlns:a16="http://schemas.microsoft.com/office/drawing/2014/main" id="{CD35F4AF-D92C-03C1-8F76-91A435718DFB}"/>
              </a:ext>
            </a:extLst>
          </p:cNvPr>
          <p:cNvSpPr txBox="1">
            <a:spLocks/>
          </p:cNvSpPr>
          <p:nvPr/>
        </p:nvSpPr>
        <p:spPr>
          <a:xfrm>
            <a:off x="467545" y="2996953"/>
            <a:ext cx="8469730" cy="1001896"/>
          </a:xfrm>
          <a:prstGeom prst="rect">
            <a:avLst/>
          </a:prstGeom>
        </p:spPr>
        <p:txBody>
          <a:bodyPr vert="horz" lIns="68580" tIns="34290" rIns="68580" bIns="3429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1800" b="1" i="1" dirty="0">
              <a:solidFill>
                <a:srgbClr val="000000"/>
              </a:solidFill>
              <a:effectLst/>
              <a:latin typeface="Calibri" panose="020F0502020204030204" pitchFamily="34" charset="0"/>
              <a:ea typeface="Times New Roman" panose="02020603050405020304" pitchFamily="18" charset="0"/>
            </a:endParaRPr>
          </a:p>
          <a:p>
            <a:pPr algn="ctr"/>
            <a:r>
              <a:rPr lang="it-IT" sz="3200" b="1" i="1" dirty="0"/>
              <a:t>HOW TO SET A COOPERATIVE APPROACH</a:t>
            </a:r>
            <a:br>
              <a:rPr lang="it-IT" sz="1800" i="1" dirty="0"/>
            </a:br>
            <a:br>
              <a:rPr lang="it-IT" sz="1800" i="1" dirty="0"/>
            </a:br>
            <a:endParaRPr lang="it-IT" sz="1800" i="1" dirty="0"/>
          </a:p>
        </p:txBody>
      </p:sp>
      <p:sp>
        <p:nvSpPr>
          <p:cNvPr id="5" name="Sottotitolo 2">
            <a:extLst>
              <a:ext uri="{FF2B5EF4-FFF2-40B4-BE49-F238E27FC236}">
                <a16:creationId xmlns:a16="http://schemas.microsoft.com/office/drawing/2014/main" id="{B8EE2A65-3C1C-2AE7-35A7-A13BD8469197}"/>
              </a:ext>
            </a:extLst>
          </p:cNvPr>
          <p:cNvSpPr txBox="1">
            <a:spLocks/>
          </p:cNvSpPr>
          <p:nvPr/>
        </p:nvSpPr>
        <p:spPr>
          <a:xfrm>
            <a:off x="1205735" y="3998848"/>
            <a:ext cx="6858000" cy="538404"/>
          </a:xfrm>
          <a:prstGeom prst="rect">
            <a:avLst/>
          </a:prstGeom>
        </p:spPr>
        <p:txBody>
          <a:bodyPr vert="horz" lIns="68580" tIns="34290" rIns="68580" bIns="3429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t-IT" sz="2100" dirty="0"/>
              <a:t>VANESSA LEONARDI</a:t>
            </a:r>
          </a:p>
          <a:p>
            <a:pPr marL="0" indent="0" algn="ctr">
              <a:buNone/>
            </a:pPr>
            <a:r>
              <a:rPr lang="it-IT" sz="2100" dirty="0"/>
              <a:t>MARCH 1ST 2024 </a:t>
            </a:r>
          </a:p>
          <a:p>
            <a:pPr marL="0" indent="0" algn="ctr">
              <a:buNone/>
            </a:pPr>
            <a:endParaRPr lang="it-IT" sz="2100" dirty="0"/>
          </a:p>
          <a:p>
            <a:endParaRPr lang="it-IT" sz="2100" dirty="0"/>
          </a:p>
        </p:txBody>
      </p:sp>
      <p:pic>
        <p:nvPicPr>
          <p:cNvPr id="6" name="Immagine 16" descr="ISPRA - Istituto Superiore per la Protezione e la Ricerca Ambientale">
            <a:extLst>
              <a:ext uri="{FF2B5EF4-FFF2-40B4-BE49-F238E27FC236}">
                <a16:creationId xmlns:a16="http://schemas.microsoft.com/office/drawing/2014/main" id="{F4884A09-3141-ADFD-608E-D1337FA1EE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6132" y="6237312"/>
            <a:ext cx="1263980" cy="576122"/>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14" descr="GHGMI_logo_color_800x157">
            <a:extLst>
              <a:ext uri="{FF2B5EF4-FFF2-40B4-BE49-F238E27FC236}">
                <a16:creationId xmlns:a16="http://schemas.microsoft.com/office/drawing/2014/main" id="{B8CF9644-E028-B712-D40E-7B3C16163A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33" y="6309320"/>
            <a:ext cx="2446355" cy="476563"/>
          </a:xfrm>
          <a:prstGeom prst="rect">
            <a:avLst/>
          </a:prstGeom>
          <a:noFill/>
          <a:extLst>
            <a:ext uri="{909E8E84-426E-40DD-AFC4-6F175D3DCCD1}">
              <a14:hiddenFill xmlns:a14="http://schemas.microsoft.com/office/drawing/2010/main">
                <a:solidFill>
                  <a:srgbClr val="FFFFFF"/>
                </a:solidFill>
              </a14:hiddenFill>
            </a:ext>
          </a:extLst>
        </p:spPr>
      </p:pic>
      <p:pic>
        <p:nvPicPr>
          <p:cNvPr id="8" name="Immagine 39" descr="ekodenge18-logo-01">
            <a:extLst>
              <a:ext uri="{FF2B5EF4-FFF2-40B4-BE49-F238E27FC236}">
                <a16:creationId xmlns:a16="http://schemas.microsoft.com/office/drawing/2014/main" id="{CC12522A-8ACF-4A89-CC5D-DBEA53EC66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2226" y="6371946"/>
            <a:ext cx="1455049" cy="413937"/>
          </a:xfrm>
          <a:prstGeom prst="rect">
            <a:avLst/>
          </a:prstGeom>
          <a:noFill/>
          <a:extLst>
            <a:ext uri="{909E8E84-426E-40DD-AFC4-6F175D3DCCD1}">
              <a14:hiddenFill xmlns:a14="http://schemas.microsoft.com/office/drawing/2010/main">
                <a:solidFill>
                  <a:srgbClr val="FFFFFF"/>
                </a:solidFill>
              </a14:hiddenFill>
            </a:ext>
          </a:extLst>
        </p:spPr>
      </p:pic>
      <p:sp>
        <p:nvSpPr>
          <p:cNvPr id="9" name="Titolo 1">
            <a:extLst>
              <a:ext uri="{FF2B5EF4-FFF2-40B4-BE49-F238E27FC236}">
                <a16:creationId xmlns:a16="http://schemas.microsoft.com/office/drawing/2014/main" id="{8E06ED38-A3DE-CDAA-C804-DCEBBD0D7710}"/>
              </a:ext>
            </a:extLst>
          </p:cNvPr>
          <p:cNvSpPr txBox="1">
            <a:spLocks/>
          </p:cNvSpPr>
          <p:nvPr/>
        </p:nvSpPr>
        <p:spPr>
          <a:xfrm>
            <a:off x="1115729" y="1227018"/>
            <a:ext cx="6858000" cy="1449999"/>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53816">
              <a:spcAft>
                <a:spcPts val="0"/>
              </a:spcAft>
            </a:pPr>
            <a:r>
              <a:rPr lang="en-GB" sz="2400" b="1" dirty="0" err="1"/>
              <a:t>Türkiye</a:t>
            </a:r>
            <a:r>
              <a:rPr lang="en-GB" sz="2400" b="1" dirty="0"/>
              <a:t>: Advancing EU-</a:t>
            </a:r>
            <a:r>
              <a:rPr lang="en-GB" sz="2400" b="1" dirty="0" err="1"/>
              <a:t>Türkiye</a:t>
            </a:r>
            <a:r>
              <a:rPr lang="en-GB" sz="2400" b="1" dirty="0"/>
              <a:t> high-level dialogue </a:t>
            </a:r>
          </a:p>
          <a:p>
            <a:pPr marR="53816">
              <a:spcAft>
                <a:spcPts val="0"/>
              </a:spcAft>
            </a:pPr>
            <a:r>
              <a:rPr lang="en-GB" sz="2400" b="1" dirty="0"/>
              <a:t>on climate action including technical exchanges and trainings on EU ETS</a:t>
            </a:r>
          </a:p>
          <a:p>
            <a:pPr marR="53816">
              <a:spcAft>
                <a:spcPts val="0"/>
              </a:spcAft>
            </a:pPr>
            <a:r>
              <a:rPr lang="en-US" sz="1350" i="1" dirty="0"/>
              <a:t>This activity is part of the European Union Climate Dialogues Project (EUCDs)</a:t>
            </a:r>
            <a:endParaRPr lang="fr-FR" sz="1350" i="1" dirty="0"/>
          </a:p>
        </p:txBody>
      </p:sp>
      <p:pic>
        <p:nvPicPr>
          <p:cNvPr id="11" name="Immagine 7">
            <a:extLst>
              <a:ext uri="{FF2B5EF4-FFF2-40B4-BE49-F238E27FC236}">
                <a16:creationId xmlns:a16="http://schemas.microsoft.com/office/drawing/2014/main" id="{CD6FA425-404B-BB71-50A2-06A776D30A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5613" y="28874"/>
            <a:ext cx="2180849" cy="685802"/>
          </a:xfrm>
          <a:prstGeom prst="rect">
            <a:avLst/>
          </a:prstGeom>
        </p:spPr>
      </p:pic>
      <p:pic>
        <p:nvPicPr>
          <p:cNvPr id="12" name="Immagine 3">
            <a:extLst>
              <a:ext uri="{FF2B5EF4-FFF2-40B4-BE49-F238E27FC236}">
                <a16:creationId xmlns:a16="http://schemas.microsoft.com/office/drawing/2014/main" id="{C14B0BE9-75E4-556F-D5FD-01B0394008F1}"/>
              </a:ext>
            </a:extLst>
          </p:cNvPr>
          <p:cNvPicPr>
            <a:picLocks noChangeAspect="1"/>
          </p:cNvPicPr>
          <p:nvPr/>
        </p:nvPicPr>
        <p:blipFill>
          <a:blip r:embed="rId6"/>
          <a:stretch>
            <a:fillRect/>
          </a:stretch>
        </p:blipFill>
        <p:spPr>
          <a:xfrm>
            <a:off x="37538" y="0"/>
            <a:ext cx="3075591" cy="640650"/>
          </a:xfrm>
          <a:prstGeom prst="rect">
            <a:avLst/>
          </a:prstGeom>
        </p:spPr>
      </p:pic>
      <p:sp>
        <p:nvSpPr>
          <p:cNvPr id="13" name="Sottotitolo 2">
            <a:extLst>
              <a:ext uri="{FF2B5EF4-FFF2-40B4-BE49-F238E27FC236}">
                <a16:creationId xmlns:a16="http://schemas.microsoft.com/office/drawing/2014/main" id="{6A737539-044D-4BEB-5728-10338B12A52A}"/>
              </a:ext>
            </a:extLst>
          </p:cNvPr>
          <p:cNvSpPr txBox="1">
            <a:spLocks/>
          </p:cNvSpPr>
          <p:nvPr/>
        </p:nvSpPr>
        <p:spPr>
          <a:xfrm>
            <a:off x="102871" y="5264050"/>
            <a:ext cx="9014382" cy="217916"/>
          </a:xfrm>
          <a:prstGeom prst="rect">
            <a:avLst/>
          </a:prstGeom>
        </p:spPr>
        <p:txBody>
          <a:bodyPr vert="horz" lIns="68580" tIns="34290" rIns="68580" bIns="3429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050" i="1" dirty="0"/>
              <a:t>This publication was funded by the European Union. Its contents are the sole responsibility of the author and do not necessarily reflect the views of the European Union</a:t>
            </a:r>
            <a:endParaRPr lang="it-IT" sz="1050" i="1" dirty="0"/>
          </a:p>
          <a:p>
            <a:pPr marL="0" indent="0" algn="ctr">
              <a:buNone/>
            </a:pPr>
            <a:endParaRPr lang="it-IT" sz="1050" i="1" dirty="0"/>
          </a:p>
          <a:p>
            <a:endParaRPr lang="it-IT" sz="2100" dirty="0"/>
          </a:p>
        </p:txBody>
      </p:sp>
    </p:spTree>
    <p:extLst>
      <p:ext uri="{BB962C8B-B14F-4D97-AF65-F5344CB8AC3E}">
        <p14:creationId xmlns:p14="http://schemas.microsoft.com/office/powerpoint/2010/main" val="27671678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128D3F7-4AA3-A383-BAD5-165DDA3ACB54}"/>
              </a:ext>
            </a:extLst>
          </p:cNvPr>
          <p:cNvSpPr>
            <a:spLocks noGrp="1"/>
          </p:cNvSpPr>
          <p:nvPr>
            <p:ph type="title"/>
          </p:nvPr>
        </p:nvSpPr>
        <p:spPr>
          <a:xfrm>
            <a:off x="628650" y="299736"/>
            <a:ext cx="8134350" cy="474302"/>
          </a:xfrm>
        </p:spPr>
        <p:txBody>
          <a:bodyPr anchor="t">
            <a:noAutofit/>
          </a:bodyPr>
          <a:lstStyle/>
          <a:p>
            <a:r>
              <a:rPr lang="en-GB" sz="2400" dirty="0">
                <a:latin typeface="Book Antiqua" panose="02040602050305030304" pitchFamily="18" charset="0"/>
              </a:rPr>
              <a:t>How to set up a cooperative approach</a:t>
            </a:r>
            <a:br>
              <a:rPr lang="en-GB" sz="2100" i="1" dirty="0">
                <a:latin typeface="Book Antiqua" panose="02040602050305030304" pitchFamily="18" charset="0"/>
              </a:rPr>
            </a:br>
            <a:endParaRPr lang="it-IT" sz="2100" dirty="0">
              <a:latin typeface="Book Antiqua" panose="02040602050305030304" pitchFamily="18" charset="0"/>
            </a:endParaRPr>
          </a:p>
        </p:txBody>
      </p:sp>
      <p:graphicFrame>
        <p:nvGraphicFramePr>
          <p:cNvPr id="5" name="Segnaposto contenuto 2">
            <a:extLst>
              <a:ext uri="{FF2B5EF4-FFF2-40B4-BE49-F238E27FC236}">
                <a16:creationId xmlns:a16="http://schemas.microsoft.com/office/drawing/2014/main" id="{D9B22720-39FD-AB4A-9A77-08C2D0DDF089}"/>
              </a:ext>
            </a:extLst>
          </p:cNvPr>
          <p:cNvGraphicFramePr>
            <a:graphicFrameLocks noGrp="1"/>
          </p:cNvGraphicFramePr>
          <p:nvPr>
            <p:ph idx="1"/>
          </p:nvPr>
        </p:nvGraphicFramePr>
        <p:xfrm>
          <a:off x="628650" y="1763381"/>
          <a:ext cx="8134350" cy="3331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Google Shape;149;p19">
            <a:extLst>
              <a:ext uri="{FF2B5EF4-FFF2-40B4-BE49-F238E27FC236}">
                <a16:creationId xmlns:a16="http://schemas.microsoft.com/office/drawing/2014/main" id="{5689A80E-CBC8-5494-1091-73D3185643FE}"/>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4" name="Elemento grafico 3">
            <a:extLst>
              <a:ext uri="{FF2B5EF4-FFF2-40B4-BE49-F238E27FC236}">
                <a16:creationId xmlns:a16="http://schemas.microsoft.com/office/drawing/2014/main" id="{E8C45211-12C9-0A00-27F7-0503A172509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3151056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D464CBD-B379-BF15-C8F1-0886D518D0DB}"/>
              </a:ext>
            </a:extLst>
          </p:cNvPr>
          <p:cNvSpPr>
            <a:spLocks noGrp="1"/>
          </p:cNvSpPr>
          <p:nvPr>
            <p:ph idx="1"/>
          </p:nvPr>
        </p:nvSpPr>
        <p:spPr>
          <a:xfrm>
            <a:off x="457200" y="1279301"/>
            <a:ext cx="8229600" cy="4525963"/>
          </a:xfrm>
        </p:spPr>
        <p:txBody>
          <a:bodyPr/>
          <a:lstStyle/>
          <a:p>
            <a:pPr algn="just"/>
            <a:r>
              <a:rPr lang="it-IT" sz="1800" b="1" i="1" dirty="0" err="1">
                <a:solidFill>
                  <a:srgbClr val="000000"/>
                </a:solidFill>
                <a:effectLst/>
                <a:latin typeface="Calibri" panose="020F0502020204030204" pitchFamily="34" charset="0"/>
                <a:ea typeface="Times New Roman" panose="02020603050405020304" pitchFamily="18" charset="0"/>
              </a:rPr>
              <a:t>Article</a:t>
            </a:r>
            <a:r>
              <a:rPr lang="it-IT" sz="1800" b="1" i="1" dirty="0">
                <a:solidFill>
                  <a:srgbClr val="000000"/>
                </a:solidFill>
                <a:effectLst/>
                <a:latin typeface="Calibri" panose="020F0502020204030204" pitchFamily="34" charset="0"/>
                <a:ea typeface="Times New Roman" panose="02020603050405020304" pitchFamily="18" charset="0"/>
              </a:rPr>
              <a:t> 6 </a:t>
            </a:r>
            <a:r>
              <a:rPr lang="it-IT" sz="1800" b="1" i="1" dirty="0" err="1">
                <a:solidFill>
                  <a:srgbClr val="000000"/>
                </a:solidFill>
                <a:effectLst/>
                <a:latin typeface="Calibri" panose="020F0502020204030204" pitchFamily="34" charset="0"/>
                <a:ea typeface="Times New Roman" panose="02020603050405020304" pitchFamily="18" charset="0"/>
              </a:rPr>
              <a:t>requirements</a:t>
            </a:r>
            <a:endParaRPr lang="it-IT" sz="1800" dirty="0">
              <a:effectLst/>
              <a:latin typeface="Times New Roman" panose="02020603050405020304" pitchFamily="18" charset="0"/>
              <a:ea typeface="Times New Roman" panose="02020603050405020304" pitchFamily="18" charset="0"/>
            </a:endParaRPr>
          </a:p>
          <a:p>
            <a:pPr marL="342900" lvl="0" indent="-342900">
              <a:buFont typeface="Symbol" pitchFamily="2" charset="2"/>
              <a:buChar char=""/>
            </a:pPr>
            <a:r>
              <a:rPr lang="it-IT" sz="1800" dirty="0" err="1">
                <a:solidFill>
                  <a:srgbClr val="000000"/>
                </a:solidFill>
                <a:effectLst/>
                <a:latin typeface="Calibri" panose="020F0502020204030204" pitchFamily="34" charset="0"/>
                <a:ea typeface="Times New Roman" panose="02020603050405020304" pitchFamily="18" charset="0"/>
              </a:rPr>
              <a:t>Initial</a:t>
            </a:r>
            <a:r>
              <a:rPr lang="it-IT" sz="1800" dirty="0">
                <a:solidFill>
                  <a:srgbClr val="000000"/>
                </a:solidFill>
                <a:effectLst/>
                <a:latin typeface="Calibri" panose="020F0502020204030204" pitchFamily="34" charset="0"/>
                <a:ea typeface="Times New Roman" panose="02020603050405020304" pitchFamily="18" charset="0"/>
              </a:rPr>
              <a:t> report and </a:t>
            </a:r>
            <a:r>
              <a:rPr lang="it-IT" sz="1800" dirty="0" err="1">
                <a:solidFill>
                  <a:srgbClr val="000000"/>
                </a:solidFill>
                <a:effectLst/>
                <a:latin typeface="Calibri" panose="020F0502020204030204" pitchFamily="34" charset="0"/>
                <a:ea typeface="Times New Roman" panose="02020603050405020304" pitchFamily="18" charset="0"/>
              </a:rPr>
              <a:t>its</a:t>
            </a:r>
            <a:r>
              <a:rPr lang="it-IT" sz="1800" dirty="0">
                <a:solidFill>
                  <a:srgbClr val="000000"/>
                </a:solidFill>
                <a:effectLst/>
                <a:latin typeface="Calibri" panose="020F0502020204030204" pitchFamily="34" charset="0"/>
                <a:ea typeface="Times New Roman" panose="02020603050405020304" pitchFamily="18" charset="0"/>
              </a:rPr>
              <a:t> updates </a:t>
            </a:r>
            <a:endParaRPr lang="it-IT" sz="1800" dirty="0">
              <a:effectLst/>
              <a:latin typeface="Times New Roman" panose="02020603050405020304" pitchFamily="18" charset="0"/>
              <a:ea typeface="Times New Roman" panose="02020603050405020304" pitchFamily="18" charset="0"/>
            </a:endParaRPr>
          </a:p>
          <a:p>
            <a:pPr marL="342900" lvl="0" indent="-342900">
              <a:buFont typeface="Symbol" pitchFamily="2" charset="2"/>
              <a:buChar char=""/>
            </a:pPr>
            <a:r>
              <a:rPr lang="it-IT" sz="1800" dirty="0" err="1">
                <a:solidFill>
                  <a:srgbClr val="000000"/>
                </a:solidFill>
                <a:effectLst/>
                <a:latin typeface="Calibri" panose="020F0502020204030204" pitchFamily="34" charset="0"/>
                <a:ea typeface="Times New Roman" panose="02020603050405020304" pitchFamily="18" charset="0"/>
              </a:rPr>
              <a:t>Annual</a:t>
            </a:r>
            <a:r>
              <a:rPr lang="it-IT" sz="1800" dirty="0">
                <a:solidFill>
                  <a:srgbClr val="000000"/>
                </a:solidFill>
                <a:effectLst/>
                <a:latin typeface="Calibri" panose="020F0502020204030204" pitchFamily="34" charset="0"/>
                <a:ea typeface="Times New Roman" panose="02020603050405020304" pitchFamily="18" charset="0"/>
              </a:rPr>
              <a:t> information</a:t>
            </a:r>
            <a:endParaRPr lang="it-IT" sz="1800" dirty="0">
              <a:effectLst/>
              <a:latin typeface="Times New Roman" panose="02020603050405020304" pitchFamily="18" charset="0"/>
              <a:ea typeface="Times New Roman" panose="02020603050405020304" pitchFamily="18" charset="0"/>
            </a:endParaRPr>
          </a:p>
          <a:p>
            <a:pPr marL="342900" lvl="0" indent="-342900" algn="just">
              <a:buFont typeface="Symbol" pitchFamily="2" charset="2"/>
              <a:buChar char=""/>
            </a:pPr>
            <a:r>
              <a:rPr lang="en-US" sz="1800" dirty="0">
                <a:solidFill>
                  <a:srgbClr val="000000"/>
                </a:solidFill>
                <a:effectLst/>
                <a:latin typeface="Calibri" panose="020F0502020204030204" pitchFamily="34" charset="0"/>
                <a:ea typeface="Times New Roman" panose="02020603050405020304" pitchFamily="18" charset="0"/>
              </a:rPr>
              <a:t>Regular information </a:t>
            </a:r>
            <a:endParaRPr lang="it-IT" sz="1800" dirty="0">
              <a:effectLst/>
              <a:latin typeface="Times New Roman" panose="02020603050405020304" pitchFamily="18" charset="0"/>
              <a:ea typeface="Times New Roman" panose="02020603050405020304" pitchFamily="18" charset="0"/>
            </a:endParaRPr>
          </a:p>
          <a:p>
            <a:r>
              <a:rPr lang="en-US" sz="1800" b="1" i="1" dirty="0">
                <a:solidFill>
                  <a:srgbClr val="000000"/>
                </a:solidFill>
                <a:effectLst/>
                <a:latin typeface="Calibri" panose="020F0502020204030204" pitchFamily="34" charset="0"/>
                <a:ea typeface="Times New Roman" panose="02020603050405020304" pitchFamily="18" charset="0"/>
              </a:rPr>
              <a:t>How to set a cooperative approach</a:t>
            </a:r>
            <a:endParaRPr lang="it-IT" sz="1800" dirty="0">
              <a:effectLst/>
              <a:latin typeface="Times New Roman" panose="02020603050405020304" pitchFamily="18" charset="0"/>
              <a:ea typeface="Times New Roman" panose="02020603050405020304" pitchFamily="18" charset="0"/>
            </a:endParaRPr>
          </a:p>
          <a:p>
            <a:pPr marL="342900" lvl="0" indent="-342900">
              <a:buFont typeface="Symbol" pitchFamily="2" charset="2"/>
              <a:buChar char=""/>
            </a:pPr>
            <a:r>
              <a:rPr lang="it-IT" sz="1800" dirty="0">
                <a:solidFill>
                  <a:srgbClr val="000000"/>
                </a:solidFill>
                <a:effectLst/>
                <a:latin typeface="Calibri" panose="020F0502020204030204" pitchFamily="34" charset="0"/>
                <a:ea typeface="Times New Roman" panose="02020603050405020304" pitchFamily="18" charset="0"/>
              </a:rPr>
              <a:t>Milestones</a:t>
            </a:r>
            <a:endParaRPr lang="it-IT" sz="1800" dirty="0">
              <a:effectLst/>
              <a:latin typeface="Times New Roman" panose="02020603050405020304" pitchFamily="18" charset="0"/>
              <a:ea typeface="Times New Roman" panose="02020603050405020304" pitchFamily="18" charset="0"/>
            </a:endParaRPr>
          </a:p>
          <a:p>
            <a:pPr marL="342900" lvl="0" indent="-342900">
              <a:buFont typeface="Symbol" pitchFamily="2" charset="2"/>
              <a:buChar char=""/>
            </a:pPr>
            <a:r>
              <a:rPr lang="it-IT" sz="1800" dirty="0" err="1">
                <a:solidFill>
                  <a:srgbClr val="000000"/>
                </a:solidFill>
                <a:effectLst/>
                <a:latin typeface="Calibri" panose="020F0502020204030204" pitchFamily="34" charset="0"/>
                <a:ea typeface="Times New Roman" panose="02020603050405020304" pitchFamily="18" charset="0"/>
              </a:rPr>
              <a:t>Bilateral</a:t>
            </a:r>
            <a:r>
              <a:rPr lang="it-IT" sz="1800" dirty="0">
                <a:solidFill>
                  <a:srgbClr val="000000"/>
                </a:solidFill>
                <a:effectLst/>
                <a:latin typeface="Calibri" panose="020F0502020204030204" pitchFamily="34" charset="0"/>
                <a:ea typeface="Times New Roman" panose="02020603050405020304" pitchFamily="18" charset="0"/>
              </a:rPr>
              <a:t> agreement </a:t>
            </a:r>
            <a:r>
              <a:rPr lang="it-IT" sz="1800" dirty="0" err="1">
                <a:solidFill>
                  <a:srgbClr val="000000"/>
                </a:solidFill>
                <a:effectLst/>
                <a:latin typeface="Calibri" panose="020F0502020204030204" pitchFamily="34" charset="0"/>
                <a:ea typeface="Times New Roman" panose="02020603050405020304" pitchFamily="18" charset="0"/>
              </a:rPr>
              <a:t>signed</a:t>
            </a:r>
            <a:endParaRPr lang="it-IT" sz="1800" dirty="0">
              <a:effectLst/>
              <a:latin typeface="Times New Roman" panose="02020603050405020304" pitchFamily="18" charset="0"/>
              <a:ea typeface="Times New Roman" panose="02020603050405020304" pitchFamily="18" charset="0"/>
            </a:endParaRPr>
          </a:p>
          <a:p>
            <a:pPr marL="342900" lvl="0" indent="-342900">
              <a:buFont typeface="Symbol" pitchFamily="2" charset="2"/>
              <a:buChar char=""/>
            </a:pPr>
            <a:r>
              <a:rPr lang="en-US" sz="1800" dirty="0">
                <a:solidFill>
                  <a:srgbClr val="000000"/>
                </a:solidFill>
                <a:effectLst/>
                <a:latin typeface="Calibri" panose="020F0502020204030204" pitchFamily="34" charset="0"/>
                <a:ea typeface="Times New Roman" panose="02020603050405020304" pitchFamily="18" charset="0"/>
              </a:rPr>
              <a:t>Adoption of roadmap for implementing the bilateral agreement</a:t>
            </a:r>
            <a:endParaRPr lang="it-IT" sz="1800" dirty="0">
              <a:effectLst/>
              <a:latin typeface="Times New Roman" panose="02020603050405020304" pitchFamily="18" charset="0"/>
              <a:ea typeface="Times New Roman" panose="02020603050405020304" pitchFamily="18" charset="0"/>
            </a:endParaRPr>
          </a:p>
          <a:p>
            <a:pPr marL="342900" lvl="0" indent="-342900">
              <a:buFont typeface="Symbol" pitchFamily="2" charset="2"/>
              <a:buChar char=""/>
            </a:pPr>
            <a:r>
              <a:rPr lang="it-IT" sz="1800" dirty="0">
                <a:solidFill>
                  <a:srgbClr val="000000"/>
                </a:solidFill>
                <a:effectLst/>
                <a:latin typeface="Calibri" panose="020F0502020204030204" pitchFamily="34" charset="0"/>
                <a:ea typeface="Times New Roman" panose="02020603050405020304" pitchFamily="18" charset="0"/>
              </a:rPr>
              <a:t>Technical committee</a:t>
            </a:r>
            <a:endParaRPr lang="it-IT" sz="1800" dirty="0">
              <a:effectLst/>
              <a:latin typeface="Times New Roman" panose="02020603050405020304" pitchFamily="18" charset="0"/>
              <a:ea typeface="Times New Roman" panose="02020603050405020304" pitchFamily="18" charset="0"/>
            </a:endParaRPr>
          </a:p>
          <a:p>
            <a:pPr marL="342900" lvl="0" indent="-342900">
              <a:buFont typeface="Symbol" pitchFamily="2" charset="2"/>
              <a:buChar char=""/>
            </a:pPr>
            <a:r>
              <a:rPr lang="it-IT" sz="1800" dirty="0" err="1">
                <a:solidFill>
                  <a:srgbClr val="000000"/>
                </a:solidFill>
                <a:effectLst/>
                <a:latin typeface="Calibri" panose="020F0502020204030204" pitchFamily="34" charset="0"/>
                <a:ea typeface="Times New Roman" panose="02020603050405020304" pitchFamily="18" charset="0"/>
              </a:rPr>
              <a:t>ITMOs</a:t>
            </a:r>
            <a:r>
              <a:rPr lang="it-IT" sz="1800" dirty="0">
                <a:solidFill>
                  <a:srgbClr val="000000"/>
                </a:solidFill>
                <a:effectLst/>
                <a:latin typeface="Calibri" panose="020F0502020204030204" pitchFamily="34" charset="0"/>
                <a:ea typeface="Times New Roman" panose="02020603050405020304" pitchFamily="18" charset="0"/>
              </a:rPr>
              <a:t>’ </a:t>
            </a:r>
            <a:r>
              <a:rPr lang="it-IT" sz="1800" dirty="0" err="1">
                <a:solidFill>
                  <a:srgbClr val="000000"/>
                </a:solidFill>
                <a:effectLst/>
                <a:latin typeface="Calibri" panose="020F0502020204030204" pitchFamily="34" charset="0"/>
                <a:ea typeface="Times New Roman" panose="02020603050405020304" pitchFamily="18" charset="0"/>
              </a:rPr>
              <a:t>Authorization</a:t>
            </a:r>
            <a:r>
              <a:rPr lang="it-IT" sz="1800" dirty="0">
                <a:solidFill>
                  <a:srgbClr val="000000"/>
                </a:solidFill>
                <a:effectLst/>
                <a:latin typeface="Calibri" panose="020F0502020204030204" pitchFamily="34" charset="0"/>
                <a:ea typeface="Times New Roman" panose="02020603050405020304" pitchFamily="18" charset="0"/>
              </a:rPr>
              <a:t> </a:t>
            </a:r>
            <a:endParaRPr lang="it-IT" sz="1800" dirty="0">
              <a:effectLst/>
              <a:latin typeface="Times New Roman" panose="02020603050405020304" pitchFamily="18" charset="0"/>
              <a:ea typeface="Times New Roman" panose="02020603050405020304" pitchFamily="18" charset="0"/>
            </a:endParaRPr>
          </a:p>
          <a:p>
            <a:r>
              <a:rPr lang="en-US" sz="1800" b="1" i="1" dirty="0">
                <a:effectLst/>
                <a:latin typeface="Calibri" panose="020F0502020204030204" pitchFamily="34" charset="0"/>
                <a:ea typeface="Times New Roman" panose="02020603050405020304" pitchFamily="18" charset="0"/>
              </a:rPr>
              <a:t>Case studies on implementation of Decision 2/CMA.3</a:t>
            </a:r>
            <a:r>
              <a:rPr lang="en-US" sz="1800" b="1" dirty="0">
                <a:effectLst/>
                <a:latin typeface="Calibri" panose="020F0502020204030204" pitchFamily="34" charset="0"/>
                <a:ea typeface="Times New Roman" panose="02020603050405020304" pitchFamily="18" charset="0"/>
              </a:rPr>
              <a:t> </a:t>
            </a:r>
            <a:endParaRPr lang="it-IT" sz="1800" dirty="0">
              <a:effectLst/>
              <a:latin typeface="Times New Roman" panose="02020603050405020304" pitchFamily="18" charset="0"/>
              <a:ea typeface="Times New Roman" panose="02020603050405020304" pitchFamily="18" charset="0"/>
            </a:endParaRPr>
          </a:p>
          <a:p>
            <a:pPr marL="342900" lvl="0" indent="-342900" algn="just">
              <a:buFont typeface="Symbol" pitchFamily="2" charset="2"/>
              <a:buChar char=""/>
            </a:pPr>
            <a:r>
              <a:rPr lang="en-US" sz="1800" dirty="0">
                <a:solidFill>
                  <a:srgbClr val="000000"/>
                </a:solidFill>
                <a:effectLst/>
                <a:latin typeface="Calibri" panose="020F0502020204030204" pitchFamily="34" charset="0"/>
                <a:ea typeface="Times New Roman" panose="02020603050405020304" pitchFamily="18" charset="0"/>
              </a:rPr>
              <a:t>The first initial report of Switzerland submitted to UNFCCC under decision 2/CMA.3 </a:t>
            </a:r>
            <a:r>
              <a:rPr lang="en-US" sz="1800" i="1" dirty="0">
                <a:solidFill>
                  <a:srgbClr val="000000"/>
                </a:solidFill>
                <a:effectLst/>
                <a:latin typeface="Calibri" panose="020F0502020204030204" pitchFamily="34" charset="0"/>
                <a:ea typeface="Times New Roman" panose="02020603050405020304" pitchFamily="18" charset="0"/>
              </a:rPr>
              <a:t>Guidance on cooperative approaches referred to in Article 6, paragraph 2, of the Paris Agreement</a:t>
            </a:r>
            <a:endParaRPr lang="it-IT" sz="1800" dirty="0">
              <a:effectLst/>
              <a:latin typeface="Times New Roman" panose="02020603050405020304" pitchFamily="18" charset="0"/>
              <a:ea typeface="Times New Roman" panose="02020603050405020304" pitchFamily="18" charset="0"/>
            </a:endParaRPr>
          </a:p>
          <a:p>
            <a:pPr marL="0" indent="0" algn="just">
              <a:buNone/>
            </a:pPr>
            <a:endParaRPr lang="en-US" sz="1800" b="1" i="1" dirty="0">
              <a:solidFill>
                <a:srgbClr val="000000"/>
              </a:solidFill>
              <a:effectLst/>
              <a:latin typeface="Calibri" panose="020F0502020204030204" pitchFamily="34" charset="0"/>
              <a:ea typeface="Times New Roman" panose="02020603050405020304" pitchFamily="18" charset="0"/>
            </a:endParaRPr>
          </a:p>
          <a:p>
            <a:pPr marL="0" indent="0" algn="just">
              <a:buNone/>
            </a:pPr>
            <a:endParaRPr lang="en-US" sz="1800" b="1" i="1" dirty="0">
              <a:solidFill>
                <a:srgbClr val="000000"/>
              </a:solidFill>
              <a:latin typeface="Calibri" panose="020F0502020204030204" pitchFamily="34" charset="0"/>
              <a:ea typeface="Times New Roman" panose="02020603050405020304" pitchFamily="18" charset="0"/>
            </a:endParaRPr>
          </a:p>
          <a:p>
            <a:pPr marL="0" indent="0" algn="just">
              <a:buNone/>
            </a:pPr>
            <a:r>
              <a:rPr lang="en-US" sz="1800" b="1" i="1" dirty="0">
                <a:solidFill>
                  <a:srgbClr val="000000"/>
                </a:solidFill>
                <a:effectLst/>
                <a:latin typeface="Calibri" panose="020F0502020204030204" pitchFamily="34" charset="0"/>
                <a:ea typeface="Times New Roman" panose="02020603050405020304" pitchFamily="18" charset="0"/>
              </a:rPr>
              <a:t>Carbon Pricing &amp; reporting infrastructures in international carbon market</a:t>
            </a:r>
            <a:r>
              <a:rPr lang="en-US" sz="1800" dirty="0">
                <a:solidFill>
                  <a:srgbClr val="000000"/>
                </a:solidFill>
                <a:effectLst/>
                <a:latin typeface="Calibri" panose="020F0502020204030204" pitchFamily="34" charset="0"/>
                <a:ea typeface="Times New Roman" panose="02020603050405020304" pitchFamily="18" charset="0"/>
              </a:rPr>
              <a:t> </a:t>
            </a:r>
          </a:p>
          <a:p>
            <a:pPr algn="just"/>
            <a:r>
              <a:rPr lang="en-US" sz="1800" dirty="0">
                <a:solidFill>
                  <a:srgbClr val="000000"/>
                </a:solidFill>
                <a:latin typeface="Calibri" panose="020F0502020204030204" pitchFamily="34" charset="0"/>
                <a:ea typeface="Times New Roman" panose="02020603050405020304" pitchFamily="18" charset="0"/>
              </a:rPr>
              <a:t>Background</a:t>
            </a:r>
          </a:p>
          <a:p>
            <a:pPr algn="just"/>
            <a:r>
              <a:rPr lang="en-US" sz="1800" dirty="0">
                <a:solidFill>
                  <a:srgbClr val="000000"/>
                </a:solidFill>
                <a:effectLst/>
                <a:latin typeface="Calibri" panose="020F0502020204030204" pitchFamily="34" charset="0"/>
                <a:ea typeface="Times New Roman" panose="02020603050405020304" pitchFamily="18" charset="0"/>
              </a:rPr>
              <a:t>The EU commitment: NDC and </a:t>
            </a:r>
            <a:r>
              <a:rPr lang="en-US" sz="1800" dirty="0">
                <a:solidFill>
                  <a:srgbClr val="000000"/>
                </a:solidFill>
                <a:latin typeface="Calibri" panose="020F0502020204030204" pitchFamily="34" charset="0"/>
                <a:ea typeface="Times New Roman" panose="02020603050405020304" pitchFamily="18" charset="0"/>
              </a:rPr>
              <a:t>ETS </a:t>
            </a:r>
          </a:p>
          <a:p>
            <a:pPr algn="just"/>
            <a:r>
              <a:rPr lang="en-US" sz="1800" dirty="0">
                <a:solidFill>
                  <a:srgbClr val="000000"/>
                </a:solidFill>
                <a:latin typeface="Calibri" panose="020F0502020204030204" pitchFamily="34" charset="0"/>
                <a:ea typeface="Times New Roman" panose="02020603050405020304" pitchFamily="18" charset="0"/>
              </a:rPr>
              <a:t>Article 6 </a:t>
            </a:r>
          </a:p>
          <a:p>
            <a:pPr algn="just"/>
            <a:r>
              <a:rPr lang="en-US" sz="1800" dirty="0">
                <a:solidFill>
                  <a:srgbClr val="000000"/>
                </a:solidFill>
                <a:latin typeface="Calibri" panose="020F0502020204030204" pitchFamily="34" charset="0"/>
                <a:ea typeface="Times New Roman" panose="02020603050405020304" pitchFamily="18" charset="0"/>
              </a:rPr>
              <a:t>Reporting requirements and infrastructures</a:t>
            </a:r>
            <a:endParaRPr lang="it-IT" sz="1800" dirty="0">
              <a:effectLst/>
              <a:latin typeface="Times New Roman" panose="02020603050405020304" pitchFamily="18" charset="0"/>
              <a:ea typeface="Times New Roman" panose="02020603050405020304" pitchFamily="18" charset="0"/>
            </a:endParaRPr>
          </a:p>
          <a:p>
            <a:pPr marL="342900" lvl="0" indent="-342900" algn="just">
              <a:buFont typeface="Symbol" pitchFamily="2" charset="2"/>
              <a:buChar char=""/>
            </a:pPr>
            <a:r>
              <a:rPr lang="en-US" sz="1800" dirty="0">
                <a:solidFill>
                  <a:srgbClr val="000000"/>
                </a:solidFill>
                <a:effectLst/>
                <a:latin typeface="Calibri" panose="020F0502020204030204" pitchFamily="34" charset="0"/>
                <a:ea typeface="Times New Roman" panose="02020603050405020304" pitchFamily="18" charset="0"/>
              </a:rPr>
              <a:t>The role of carbon pricing in international cooperation </a:t>
            </a:r>
            <a:endParaRPr lang="it-IT" sz="1800" dirty="0">
              <a:effectLst/>
              <a:latin typeface="Times New Roman" panose="02020603050405020304" pitchFamily="18" charset="0"/>
              <a:ea typeface="Times New Roman" panose="02020603050405020304" pitchFamily="18" charset="0"/>
            </a:endParaRPr>
          </a:p>
          <a:p>
            <a:pPr marL="342900" lvl="0" indent="-342900" algn="just">
              <a:buFont typeface="Symbol" pitchFamily="2" charset="2"/>
              <a:buChar char=""/>
            </a:pPr>
            <a:r>
              <a:rPr lang="en-US" sz="1800" dirty="0">
                <a:solidFill>
                  <a:srgbClr val="000000"/>
                </a:solidFill>
                <a:effectLst/>
                <a:latin typeface="Calibri" panose="020F0502020204030204" pitchFamily="34" charset="0"/>
                <a:ea typeface="Times New Roman" panose="02020603050405020304" pitchFamily="18" charset="0"/>
              </a:rPr>
              <a:t>Capacity building initiatives</a:t>
            </a:r>
            <a:endParaRPr lang="it-IT" sz="1800" dirty="0">
              <a:effectLst/>
              <a:latin typeface="Times New Roman" panose="02020603050405020304" pitchFamily="18" charset="0"/>
              <a:ea typeface="Times New Roman" panose="02020603050405020304" pitchFamily="18" charset="0"/>
            </a:endParaRPr>
          </a:p>
          <a:p>
            <a:pPr marL="342900" lvl="0" indent="-342900" algn="just">
              <a:buFont typeface="Symbol" pitchFamily="2" charset="2"/>
              <a:buChar char=""/>
            </a:pPr>
            <a:r>
              <a:rPr lang="en-US" sz="1800" dirty="0">
                <a:solidFill>
                  <a:srgbClr val="000000"/>
                </a:solidFill>
                <a:effectLst/>
                <a:latin typeface="Calibri" panose="020F0502020204030204" pitchFamily="34" charset="0"/>
                <a:ea typeface="Times New Roman" panose="02020603050405020304" pitchFamily="18" charset="0"/>
              </a:rPr>
              <a:t>Opportunities and needs in Turkey </a:t>
            </a:r>
            <a:endParaRPr lang="it-IT" sz="1800" dirty="0">
              <a:latin typeface="Times New Roman" panose="02020603050405020304" pitchFamily="18" charset="0"/>
              <a:ea typeface="Times New Roman" panose="02020603050405020304" pitchFamily="18" charset="0"/>
            </a:endParaRPr>
          </a:p>
          <a:p>
            <a:pPr marL="0" lvl="0" indent="0" algn="just">
              <a:buNone/>
            </a:pPr>
            <a:r>
              <a:rPr lang="en-US" sz="1800" dirty="0">
                <a:solidFill>
                  <a:srgbClr val="000000"/>
                </a:solidFill>
                <a:effectLst/>
                <a:latin typeface="Calibri" panose="020F0502020204030204" pitchFamily="34" charset="0"/>
                <a:ea typeface="Times New Roman" panose="02020603050405020304" pitchFamily="18" charset="0"/>
              </a:rPr>
              <a:t> </a:t>
            </a:r>
            <a:endParaRPr lang="it-IT" sz="1800" dirty="0">
              <a:effectLst/>
              <a:latin typeface="Times New Roman" panose="02020603050405020304" pitchFamily="18" charset="0"/>
              <a:ea typeface="Times New Roman" panose="02020603050405020304" pitchFamily="18" charset="0"/>
            </a:endParaRPr>
          </a:p>
          <a:p>
            <a:pPr marL="0" indent="0" algn="just">
              <a:buNone/>
            </a:pPr>
            <a:r>
              <a:rPr lang="en-US" sz="1800" b="1" i="1" dirty="0">
                <a:solidFill>
                  <a:srgbClr val="000000"/>
                </a:solidFill>
                <a:effectLst/>
                <a:latin typeface="Calibri" panose="020F0502020204030204" pitchFamily="34" charset="0"/>
                <a:ea typeface="Times New Roman" panose="02020603050405020304" pitchFamily="18" charset="0"/>
              </a:rPr>
              <a:t>Case studies on implementation of Decision 2/CMA.3</a:t>
            </a:r>
            <a:r>
              <a:rPr lang="en-US" sz="1800" b="1" dirty="0">
                <a:solidFill>
                  <a:srgbClr val="000000"/>
                </a:solidFill>
                <a:effectLst/>
                <a:latin typeface="Calibri" panose="020F0502020204030204" pitchFamily="34" charset="0"/>
                <a:ea typeface="Times New Roman" panose="02020603050405020304" pitchFamily="18" charset="0"/>
              </a:rPr>
              <a:t> </a:t>
            </a:r>
            <a:endParaRPr lang="en-US" sz="1800" b="1" dirty="0">
              <a:solidFill>
                <a:srgbClr val="000000"/>
              </a:solidFill>
              <a:latin typeface="Calibri" panose="020F0502020204030204" pitchFamily="34" charset="0"/>
              <a:ea typeface="Times New Roman" panose="02020603050405020304" pitchFamily="18" charset="0"/>
            </a:endParaRPr>
          </a:p>
          <a:p>
            <a:pPr algn="just"/>
            <a:r>
              <a:rPr lang="en-US" sz="1800" dirty="0">
                <a:solidFill>
                  <a:srgbClr val="000000"/>
                </a:solidFill>
                <a:effectLst/>
                <a:latin typeface="Calibri" panose="020F0502020204030204" pitchFamily="34" charset="0"/>
                <a:ea typeface="Times New Roman" panose="02020603050405020304" pitchFamily="18" charset="0"/>
              </a:rPr>
              <a:t>The first initial report of Switzerland submitted to UNFCCC under decision 2/CMA.3 </a:t>
            </a:r>
            <a:r>
              <a:rPr lang="en-US" sz="1800" i="1" dirty="0">
                <a:solidFill>
                  <a:srgbClr val="000000"/>
                </a:solidFill>
                <a:effectLst/>
                <a:latin typeface="Calibri" panose="020F0502020204030204" pitchFamily="34" charset="0"/>
                <a:ea typeface="Times New Roman" panose="02020603050405020304" pitchFamily="18" charset="0"/>
              </a:rPr>
              <a:t>Guidance on cooperative approaches referred to in Article 6, paragraph 2, of the Paris Agreement</a:t>
            </a:r>
            <a:endParaRPr lang="it-IT" sz="1800" dirty="0">
              <a:effectLst/>
              <a:latin typeface="Times New Roman" panose="02020603050405020304" pitchFamily="18" charset="0"/>
              <a:ea typeface="Times New Roman" panose="02020603050405020304" pitchFamily="18" charset="0"/>
            </a:endParaRPr>
          </a:p>
          <a:p>
            <a:pPr marL="342900" lvl="0" indent="-342900" algn="just">
              <a:lnSpc>
                <a:spcPct val="115000"/>
              </a:lnSpc>
              <a:buFont typeface="Symbol" pitchFamily="2" charset="2"/>
              <a:buChar char=""/>
            </a:pPr>
            <a:endParaRPr lang="it-IT" sz="1800" dirty="0">
              <a:effectLst/>
              <a:latin typeface="Times New Roman" panose="02020603050405020304" pitchFamily="18" charset="0"/>
              <a:ea typeface="Times New Roman" panose="02020603050405020304" pitchFamily="18" charset="0"/>
            </a:endParaRPr>
          </a:p>
          <a:p>
            <a:endParaRPr lang="it-IT" dirty="0"/>
          </a:p>
        </p:txBody>
      </p:sp>
      <p:sp>
        <p:nvSpPr>
          <p:cNvPr id="6" name="Segnaposto numero diapositiva 5">
            <a:extLst>
              <a:ext uri="{FF2B5EF4-FFF2-40B4-BE49-F238E27FC236}">
                <a16:creationId xmlns:a16="http://schemas.microsoft.com/office/drawing/2014/main" id="{9A961C5B-6B1D-7A12-75F3-60DBA1C36CDD}"/>
              </a:ext>
            </a:extLst>
          </p:cNvPr>
          <p:cNvSpPr>
            <a:spLocks noGrp="1"/>
          </p:cNvSpPr>
          <p:nvPr>
            <p:ph type="sldNum" sz="quarter" idx="12"/>
          </p:nvPr>
        </p:nvSpPr>
        <p:spPr>
          <a:xfrm>
            <a:off x="8317432" y="6346512"/>
            <a:ext cx="422478" cy="365125"/>
          </a:xfrm>
        </p:spPr>
        <p:txBody>
          <a:bodyPr/>
          <a:lstStyle/>
          <a:p>
            <a:fld id="{82279FBC-679A-5443-ABF7-9746BD826C7D}" type="slidenum">
              <a:rPr lang="it-IT" smtClean="0"/>
              <a:pPr/>
              <a:t>2</a:t>
            </a:fld>
            <a:endParaRPr lang="it-IT"/>
          </a:p>
        </p:txBody>
      </p:sp>
      <p:sp>
        <p:nvSpPr>
          <p:cNvPr id="13" name="Rettangolo 12">
            <a:extLst>
              <a:ext uri="{FF2B5EF4-FFF2-40B4-BE49-F238E27FC236}">
                <a16:creationId xmlns:a16="http://schemas.microsoft.com/office/drawing/2014/main" id="{2F990F40-E085-007E-8BCC-F31D4F5E3824}"/>
              </a:ext>
            </a:extLst>
          </p:cNvPr>
          <p:cNvSpPr/>
          <p:nvPr/>
        </p:nvSpPr>
        <p:spPr>
          <a:xfrm>
            <a:off x="1016" y="6320087"/>
            <a:ext cx="9107488" cy="5388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2" name="Elemento grafico 11">
            <a:extLst>
              <a:ext uri="{FF2B5EF4-FFF2-40B4-BE49-F238E27FC236}">
                <a16:creationId xmlns:a16="http://schemas.microsoft.com/office/drawing/2014/main" id="{2E32F086-FA00-C0E6-2E13-FB9FB3B997F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528" y="6346512"/>
            <a:ext cx="9069816" cy="538872"/>
          </a:xfrm>
          <a:prstGeom prst="rect">
            <a:avLst/>
          </a:prstGeom>
        </p:spPr>
      </p:pic>
      <p:pic>
        <p:nvPicPr>
          <p:cNvPr id="14" name="Immagine 8">
            <a:extLst>
              <a:ext uri="{FF2B5EF4-FFF2-40B4-BE49-F238E27FC236}">
                <a16:creationId xmlns:a16="http://schemas.microsoft.com/office/drawing/2014/main" id="{5AC41A2D-FE37-487E-1B2D-DF738A285E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15" name="Picture 6" descr="Graphical user interface&#10;&#10;Description automatically generated">
            <a:extLst>
              <a:ext uri="{FF2B5EF4-FFF2-40B4-BE49-F238E27FC236}">
                <a16:creationId xmlns:a16="http://schemas.microsoft.com/office/drawing/2014/main" id="{3736712E-699A-C7C5-0D75-638D0F704518}"/>
              </a:ext>
            </a:extLst>
          </p:cNvPr>
          <p:cNvPicPr>
            <a:picLocks noChangeAspect="1"/>
          </p:cNvPicPr>
          <p:nvPr/>
        </p:nvPicPr>
        <p:blipFill>
          <a:blip r:embed="rId5"/>
          <a:stretch>
            <a:fillRect/>
          </a:stretch>
        </p:blipFill>
        <p:spPr>
          <a:xfrm>
            <a:off x="205100" y="119899"/>
            <a:ext cx="2560320" cy="688975"/>
          </a:xfrm>
          <a:prstGeom prst="rect">
            <a:avLst/>
          </a:prstGeom>
        </p:spPr>
      </p:pic>
    </p:spTree>
    <p:extLst>
      <p:ext uri="{BB962C8B-B14F-4D97-AF65-F5344CB8AC3E}">
        <p14:creationId xmlns:p14="http://schemas.microsoft.com/office/powerpoint/2010/main" val="3357182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1615A3-98C2-1410-07F4-22F1769AD674}"/>
              </a:ext>
            </a:extLst>
          </p:cNvPr>
          <p:cNvSpPr>
            <a:spLocks noGrp="1"/>
          </p:cNvSpPr>
          <p:nvPr>
            <p:ph type="title"/>
          </p:nvPr>
        </p:nvSpPr>
        <p:spPr/>
        <p:txBody>
          <a:bodyPr>
            <a:normAutofit/>
          </a:bodyPr>
          <a:lstStyle/>
          <a:p>
            <a:r>
              <a:rPr lang="en-US" i="0" dirty="0">
                <a:latin typeface="Book Antiqua" panose="02040602050305030304" pitchFamily="18" charset="0"/>
              </a:rPr>
              <a:t>Bilateral</a:t>
            </a:r>
            <a:r>
              <a:rPr lang="it-IT" i="0" dirty="0">
                <a:latin typeface="Book Antiqua" panose="02040602050305030304" pitchFamily="18" charset="0"/>
              </a:rPr>
              <a:t> Agreement</a:t>
            </a:r>
            <a:br>
              <a:rPr lang="en-US" dirty="0">
                <a:latin typeface="Book Antiqua" panose="02040602050305030304" pitchFamily="18" charset="0"/>
              </a:rPr>
            </a:br>
            <a:endParaRPr lang="it-IT" dirty="0"/>
          </a:p>
        </p:txBody>
      </p:sp>
      <p:sp>
        <p:nvSpPr>
          <p:cNvPr id="3" name="Segnaposto contenuto 2">
            <a:extLst>
              <a:ext uri="{FF2B5EF4-FFF2-40B4-BE49-F238E27FC236}">
                <a16:creationId xmlns:a16="http://schemas.microsoft.com/office/drawing/2014/main" id="{E87C7F05-C934-D69E-BE4C-61C6508C5851}"/>
              </a:ext>
            </a:extLst>
          </p:cNvPr>
          <p:cNvSpPr>
            <a:spLocks noGrp="1"/>
          </p:cNvSpPr>
          <p:nvPr>
            <p:ph idx="1"/>
          </p:nvPr>
        </p:nvSpPr>
        <p:spPr>
          <a:xfrm>
            <a:off x="452535" y="1419463"/>
            <a:ext cx="8229600" cy="4525963"/>
          </a:xfrm>
        </p:spPr>
        <p:txBody>
          <a:bodyPr/>
          <a:lstStyle/>
          <a:p>
            <a:pPr marL="0" indent="0">
              <a:buNone/>
            </a:pPr>
            <a:r>
              <a:rPr lang="en-GB" sz="2400" b="1" dirty="0">
                <a:latin typeface="Book Antiqua" panose="02040602050305030304" pitchFamily="18" charset="0"/>
              </a:rPr>
              <a:t>Signed MOU for cooperation</a:t>
            </a:r>
          </a:p>
          <a:p>
            <a:r>
              <a:rPr lang="en-GB" sz="2000" dirty="0">
                <a:latin typeface="Book Antiqua" panose="02040602050305030304" pitchFamily="18" charset="0"/>
              </a:rPr>
              <a:t>The Memorandum of Understanding between Party A and Party B aims to operationalize the relevant provisions of the Paris Agreement, including the avoidance of double counting of ITMO, Environmental Integrity, and sustainable development. </a:t>
            </a:r>
          </a:p>
          <a:p>
            <a:endParaRPr lang="en-GB" sz="2000" dirty="0">
              <a:latin typeface="Book Antiqua" panose="02040602050305030304" pitchFamily="18" charset="0"/>
            </a:endParaRPr>
          </a:p>
          <a:p>
            <a:pPr marL="0" indent="0">
              <a:buNone/>
            </a:pPr>
            <a:r>
              <a:rPr lang="en-GB" sz="2400" b="1" dirty="0">
                <a:latin typeface="Book Antiqua" panose="02040602050305030304" pitchFamily="18" charset="0"/>
              </a:rPr>
              <a:t>Bilateral Agreement </a:t>
            </a:r>
          </a:p>
          <a:p>
            <a:r>
              <a:rPr lang="en-GB" sz="2000" dirty="0">
                <a:latin typeface="Book Antiqua" panose="02040602050305030304" pitchFamily="18" charset="0"/>
              </a:rPr>
              <a:t>The Bilateral Agreement aims to operationalize cooperation under article 6.2 of the Paris Agreement through the recognition of ITMO achieved from mitigation activities in Country A to Country B.</a:t>
            </a:r>
          </a:p>
          <a:p>
            <a:r>
              <a:rPr lang="en-GB" sz="2000" dirty="0">
                <a:latin typeface="Book Antiqua" panose="02040602050305030304" pitchFamily="18" charset="0"/>
              </a:rPr>
              <a:t>It clearly states the conditions of Agreement (articles)</a:t>
            </a:r>
          </a:p>
          <a:p>
            <a:endParaRPr lang="it-IT" sz="2000" b="1" dirty="0"/>
          </a:p>
          <a:p>
            <a:endParaRPr lang="it-IT" sz="2000" dirty="0"/>
          </a:p>
          <a:p>
            <a:endParaRPr lang="it-IT" sz="2000" dirty="0"/>
          </a:p>
        </p:txBody>
      </p:sp>
      <p:sp>
        <p:nvSpPr>
          <p:cNvPr id="4" name="Google Shape;149;p19">
            <a:extLst>
              <a:ext uri="{FF2B5EF4-FFF2-40B4-BE49-F238E27FC236}">
                <a16:creationId xmlns:a16="http://schemas.microsoft.com/office/drawing/2014/main" id="{0623B5E1-7453-0852-7300-DBF1D3E9ECFC}"/>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5" name="Elemento grafico 4">
            <a:extLst>
              <a:ext uri="{FF2B5EF4-FFF2-40B4-BE49-F238E27FC236}">
                <a16:creationId xmlns:a16="http://schemas.microsoft.com/office/drawing/2014/main" id="{DA125373-661E-0A84-8281-5E2D17A648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1407035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1615A3-98C2-1410-07F4-22F1769AD674}"/>
              </a:ext>
            </a:extLst>
          </p:cNvPr>
          <p:cNvSpPr>
            <a:spLocks noGrp="1"/>
          </p:cNvSpPr>
          <p:nvPr>
            <p:ph type="title"/>
          </p:nvPr>
        </p:nvSpPr>
        <p:spPr>
          <a:xfrm>
            <a:off x="0" y="648237"/>
            <a:ext cx="9144000" cy="1143000"/>
          </a:xfrm>
        </p:spPr>
        <p:txBody>
          <a:bodyPr>
            <a:noAutofit/>
          </a:bodyPr>
          <a:lstStyle/>
          <a:p>
            <a:r>
              <a:rPr lang="it-IT" sz="2400" i="0" dirty="0">
                <a:latin typeface="Book Antiqua" panose="02040602050305030304" pitchFamily="18" charset="0"/>
              </a:rPr>
              <a:t>Adoption of roadmap for </a:t>
            </a:r>
            <a:r>
              <a:rPr lang="it-IT" sz="2400" i="0" dirty="0" err="1">
                <a:latin typeface="Book Antiqua" panose="02040602050305030304" pitchFamily="18" charset="0"/>
              </a:rPr>
              <a:t>implementing</a:t>
            </a:r>
            <a:r>
              <a:rPr lang="it-IT" sz="2400" i="0" dirty="0">
                <a:latin typeface="Book Antiqua" panose="02040602050305030304" pitchFamily="18" charset="0"/>
              </a:rPr>
              <a:t> the </a:t>
            </a:r>
            <a:r>
              <a:rPr lang="it-IT" sz="2400" i="0" dirty="0" err="1">
                <a:latin typeface="Book Antiqua" panose="02040602050305030304" pitchFamily="18" charset="0"/>
              </a:rPr>
              <a:t>bilateral</a:t>
            </a:r>
            <a:r>
              <a:rPr lang="it-IT" sz="2400" i="0" dirty="0">
                <a:latin typeface="Book Antiqua" panose="02040602050305030304" pitchFamily="18" charset="0"/>
              </a:rPr>
              <a:t> agreement</a:t>
            </a:r>
            <a:br>
              <a:rPr lang="en-US" sz="2400" dirty="0">
                <a:latin typeface="Book Antiqua" panose="02040602050305030304" pitchFamily="18" charset="0"/>
              </a:rPr>
            </a:br>
            <a:br>
              <a:rPr lang="en-US" sz="2400" dirty="0">
                <a:latin typeface="Book Antiqua" panose="02040602050305030304" pitchFamily="18" charset="0"/>
              </a:rPr>
            </a:br>
            <a:endParaRPr lang="it-IT" sz="2400" dirty="0"/>
          </a:p>
        </p:txBody>
      </p:sp>
      <p:sp>
        <p:nvSpPr>
          <p:cNvPr id="3" name="Segnaposto contenuto 2">
            <a:extLst>
              <a:ext uri="{FF2B5EF4-FFF2-40B4-BE49-F238E27FC236}">
                <a16:creationId xmlns:a16="http://schemas.microsoft.com/office/drawing/2014/main" id="{E87C7F05-C934-D69E-BE4C-61C6508C5851}"/>
              </a:ext>
            </a:extLst>
          </p:cNvPr>
          <p:cNvSpPr>
            <a:spLocks noGrp="1"/>
          </p:cNvSpPr>
          <p:nvPr>
            <p:ph idx="1"/>
          </p:nvPr>
        </p:nvSpPr>
        <p:spPr>
          <a:xfrm>
            <a:off x="460772" y="1290898"/>
            <a:ext cx="8222456" cy="2233548"/>
          </a:xfrm>
        </p:spPr>
        <p:txBody>
          <a:bodyPr/>
          <a:lstStyle/>
          <a:p>
            <a:pPr marL="0" indent="0">
              <a:buNone/>
            </a:pPr>
            <a:r>
              <a:rPr lang="en-GB" sz="2200" dirty="0">
                <a:latin typeface="Book Antiqua" panose="02040602050305030304" pitchFamily="18" charset="0"/>
              </a:rPr>
              <a:t>The Parties declare their common intention to respect the milestones for the implementation of Cooperation Agreement, including dates for:</a:t>
            </a:r>
          </a:p>
          <a:p>
            <a:pPr>
              <a:buFont typeface="Arial" panose="020B0604020202020204" pitchFamily="34" charset="0"/>
              <a:buChar char="•"/>
            </a:pPr>
            <a:r>
              <a:rPr lang="en-GB" sz="2200" b="1" dirty="0">
                <a:latin typeface="Book Antiqua" panose="02040602050305030304" pitchFamily="18" charset="0"/>
              </a:rPr>
              <a:t>Selection of mitigation activities to reduce GHG  </a:t>
            </a:r>
            <a:r>
              <a:rPr lang="en-GB" sz="2200" dirty="0">
                <a:latin typeface="Book Antiqua" panose="02040602050305030304" pitchFamily="18" charset="0"/>
              </a:rPr>
              <a:t>(such as agriculture, solar system, waste management…. )</a:t>
            </a:r>
          </a:p>
          <a:p>
            <a:pPr>
              <a:buFont typeface="Arial" panose="020B0604020202020204" pitchFamily="34" charset="0"/>
              <a:buChar char="•"/>
            </a:pPr>
            <a:r>
              <a:rPr lang="en-GB" sz="2200" b="1" dirty="0">
                <a:latin typeface="Book Antiqua" panose="02040602050305030304" pitchFamily="18" charset="0"/>
              </a:rPr>
              <a:t>Implementation meetings</a:t>
            </a:r>
          </a:p>
          <a:p>
            <a:pPr>
              <a:buFont typeface="Arial" panose="020B0604020202020204" pitchFamily="34" charset="0"/>
              <a:buChar char="•"/>
            </a:pPr>
            <a:r>
              <a:rPr lang="en-GB" sz="2200" b="1" dirty="0">
                <a:latin typeface="Book Antiqua" panose="02040602050305030304" pitchFamily="18" charset="0"/>
              </a:rPr>
              <a:t>Beginning of activities</a:t>
            </a:r>
          </a:p>
          <a:p>
            <a:pPr>
              <a:buFont typeface="Arial" panose="020B0604020202020204" pitchFamily="34" charset="0"/>
              <a:buChar char="•"/>
            </a:pPr>
            <a:endParaRPr lang="en-GB" sz="2200" b="1" dirty="0"/>
          </a:p>
          <a:p>
            <a:pPr>
              <a:buFont typeface="Arial" panose="020B0604020202020204" pitchFamily="34" charset="0"/>
              <a:buChar char="•"/>
            </a:pPr>
            <a:endParaRPr lang="en-GB" sz="2200" b="1" dirty="0"/>
          </a:p>
          <a:p>
            <a:pPr>
              <a:buFont typeface="Arial" panose="020B0604020202020204" pitchFamily="34" charset="0"/>
              <a:buChar char="•"/>
            </a:pPr>
            <a:endParaRPr lang="en-GB" sz="2200" b="1" dirty="0"/>
          </a:p>
          <a:p>
            <a:pPr>
              <a:buFont typeface="Arial" panose="020B0604020202020204" pitchFamily="34" charset="0"/>
              <a:buChar char="•"/>
            </a:pPr>
            <a:r>
              <a:rPr lang="en-GB" sz="2200" dirty="0">
                <a:latin typeface="Book Antiqua" panose="02040602050305030304" pitchFamily="18" charset="0"/>
              </a:rPr>
              <a:t>Formation of the technical committee between Party A and Party B</a:t>
            </a:r>
          </a:p>
          <a:p>
            <a:pPr>
              <a:buFont typeface="Arial" panose="020B0604020202020204" pitchFamily="34" charset="0"/>
              <a:buChar char="•"/>
            </a:pPr>
            <a:endParaRPr lang="en-GB" sz="2200" dirty="0"/>
          </a:p>
          <a:p>
            <a:pPr>
              <a:buFont typeface="Arial" panose="020B0604020202020204" pitchFamily="34" charset="0"/>
              <a:buChar char="•"/>
            </a:pPr>
            <a:endParaRPr lang="en-GB" sz="2200" dirty="0"/>
          </a:p>
          <a:p>
            <a:pPr>
              <a:buFont typeface="Arial" panose="020B0604020202020204" pitchFamily="34" charset="0"/>
              <a:buChar char="•"/>
            </a:pPr>
            <a:endParaRPr lang="en-GB" sz="2200" b="1" dirty="0"/>
          </a:p>
          <a:p>
            <a:endParaRPr lang="it-IT" sz="2200" b="1" dirty="0"/>
          </a:p>
          <a:p>
            <a:endParaRPr lang="it-IT" sz="2200" dirty="0"/>
          </a:p>
          <a:p>
            <a:endParaRPr lang="it-IT" sz="2200" dirty="0"/>
          </a:p>
        </p:txBody>
      </p:sp>
      <p:sp>
        <p:nvSpPr>
          <p:cNvPr id="5" name="Titolo 1">
            <a:extLst>
              <a:ext uri="{FF2B5EF4-FFF2-40B4-BE49-F238E27FC236}">
                <a16:creationId xmlns:a16="http://schemas.microsoft.com/office/drawing/2014/main" id="{2B9124C8-A6A3-8C65-8B2D-687FA0D064FB}"/>
              </a:ext>
            </a:extLst>
          </p:cNvPr>
          <p:cNvSpPr txBox="1">
            <a:spLocks/>
          </p:cNvSpPr>
          <p:nvPr/>
        </p:nvSpPr>
        <p:spPr>
          <a:xfrm>
            <a:off x="628650" y="4557525"/>
            <a:ext cx="8134350" cy="474302"/>
          </a:xfrm>
          <a:prstGeom prst="rect">
            <a:avLst/>
          </a:prstGeom>
        </p:spPr>
        <p:txBody>
          <a:bodyPr vert="horz" lIns="0" tIns="0" rIns="0" bIns="0" rtlCol="0" anchor="t" anchorCtr="0">
            <a:normAutofit fontScale="25000" lnSpcReduction="20000"/>
          </a:bodyPr>
          <a:lstStyle>
            <a:lvl1pPr algn="l" defTabSz="914400" rtl="0" eaLnBrk="1" latinLnBrk="0" hangingPunct="1">
              <a:lnSpc>
                <a:spcPct val="90000"/>
              </a:lnSpc>
              <a:spcBef>
                <a:spcPct val="0"/>
              </a:spcBef>
              <a:buNone/>
              <a:defRPr sz="3200" b="1" kern="1200">
                <a:solidFill>
                  <a:srgbClr val="264368"/>
                </a:solidFill>
                <a:latin typeface="+mn-lt"/>
                <a:ea typeface="+mj-ea"/>
                <a:cs typeface="+mj-cs"/>
              </a:defRPr>
            </a:lvl1pPr>
          </a:lstStyle>
          <a:p>
            <a:endParaRPr lang="en-US" sz="8700" dirty="0">
              <a:latin typeface="Book Antiqua" panose="02040602050305030304" pitchFamily="18" charset="0"/>
            </a:endParaRPr>
          </a:p>
          <a:p>
            <a:r>
              <a:rPr lang="en-US" sz="8700" dirty="0">
                <a:latin typeface="Book Antiqua" panose="02040602050305030304" pitchFamily="18" charset="0"/>
              </a:rPr>
              <a:t>Technical Committee</a:t>
            </a:r>
          </a:p>
          <a:p>
            <a:br>
              <a:rPr lang="en-US" sz="4800" dirty="0">
                <a:latin typeface="Book Antiqua" panose="02040602050305030304" pitchFamily="18" charset="0"/>
              </a:rPr>
            </a:br>
            <a:br>
              <a:rPr lang="en-US" sz="2400" dirty="0">
                <a:latin typeface="Book Antiqua" panose="02040602050305030304" pitchFamily="18" charset="0"/>
              </a:rPr>
            </a:br>
            <a:endParaRPr lang="it-IT" sz="2400" dirty="0"/>
          </a:p>
        </p:txBody>
      </p:sp>
      <p:sp>
        <p:nvSpPr>
          <p:cNvPr id="4" name="Google Shape;149;p19">
            <a:extLst>
              <a:ext uri="{FF2B5EF4-FFF2-40B4-BE49-F238E27FC236}">
                <a16:creationId xmlns:a16="http://schemas.microsoft.com/office/drawing/2014/main" id="{CC9AF3FD-8C30-1F77-7317-9C54227662EA}"/>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6" name="Elemento grafico 5">
            <a:extLst>
              <a:ext uri="{FF2B5EF4-FFF2-40B4-BE49-F238E27FC236}">
                <a16:creationId xmlns:a16="http://schemas.microsoft.com/office/drawing/2014/main" id="{57355B1B-06EF-7421-23F7-02F2E9510E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17102656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B2DE1FC-53D2-1272-0617-48981E9D15DA}"/>
              </a:ext>
            </a:extLst>
          </p:cNvPr>
          <p:cNvSpPr>
            <a:spLocks noGrp="1"/>
          </p:cNvSpPr>
          <p:nvPr>
            <p:ph type="title"/>
          </p:nvPr>
        </p:nvSpPr>
        <p:spPr/>
        <p:txBody>
          <a:bodyPr>
            <a:normAutofit/>
          </a:bodyPr>
          <a:lstStyle/>
          <a:p>
            <a:r>
              <a:rPr lang="it-IT" sz="2400" i="0" u="none" dirty="0" err="1">
                <a:latin typeface="Book Antiqua" panose="02040602050305030304" pitchFamily="18" charset="0"/>
              </a:rPr>
              <a:t>ITMOs</a:t>
            </a:r>
            <a:r>
              <a:rPr lang="it-IT" sz="2400" i="0" u="none" dirty="0">
                <a:latin typeface="Book Antiqua" panose="02040602050305030304" pitchFamily="18" charset="0"/>
              </a:rPr>
              <a:t>’ </a:t>
            </a:r>
            <a:r>
              <a:rPr lang="it-IT" sz="2400" i="0" u="none" dirty="0" err="1">
                <a:latin typeface="Book Antiqua" panose="02040602050305030304" pitchFamily="18" charset="0"/>
              </a:rPr>
              <a:t>Authorization</a:t>
            </a:r>
            <a:r>
              <a:rPr lang="it-IT" sz="2400" i="0" u="none" dirty="0">
                <a:latin typeface="Book Antiqua" panose="02040602050305030304" pitchFamily="18" charset="0"/>
              </a:rPr>
              <a:t> </a:t>
            </a:r>
            <a:br>
              <a:rPr lang="it-IT" dirty="0"/>
            </a:br>
            <a:endParaRPr lang="it-IT" dirty="0"/>
          </a:p>
        </p:txBody>
      </p:sp>
      <p:sp>
        <p:nvSpPr>
          <p:cNvPr id="3" name="Segnaposto contenuto 2">
            <a:extLst>
              <a:ext uri="{FF2B5EF4-FFF2-40B4-BE49-F238E27FC236}">
                <a16:creationId xmlns:a16="http://schemas.microsoft.com/office/drawing/2014/main" id="{7AB201D0-8495-A451-BB2C-5FA2A4DB75D8}"/>
              </a:ext>
            </a:extLst>
          </p:cNvPr>
          <p:cNvSpPr>
            <a:spLocks noGrp="1"/>
          </p:cNvSpPr>
          <p:nvPr>
            <p:ph idx="1"/>
          </p:nvPr>
        </p:nvSpPr>
        <p:spPr>
          <a:xfrm>
            <a:off x="395536" y="1268760"/>
            <a:ext cx="8134350" cy="3331238"/>
          </a:xfrm>
        </p:spPr>
        <p:txBody>
          <a:bodyPr/>
          <a:lstStyle/>
          <a:p>
            <a:pPr>
              <a:buFont typeface="Arial" panose="020B0604020202020204" pitchFamily="34" charset="0"/>
              <a:buChar char="•"/>
            </a:pPr>
            <a:r>
              <a:rPr lang="it-IT" sz="2200" dirty="0">
                <a:latin typeface="Book Antiqua" panose="02040602050305030304" pitchFamily="18" charset="0"/>
              </a:rPr>
              <a:t>The </a:t>
            </a:r>
            <a:r>
              <a:rPr lang="it-IT" sz="2200" dirty="0" err="1">
                <a:latin typeface="Book Antiqua" panose="02040602050305030304" pitchFamily="18" charset="0"/>
              </a:rPr>
              <a:t>authorized</a:t>
            </a:r>
            <a:r>
              <a:rPr lang="it-IT" sz="2200" dirty="0">
                <a:latin typeface="Book Antiqua" panose="02040602050305030304" pitchFamily="18" charset="0"/>
              </a:rPr>
              <a:t> </a:t>
            </a:r>
            <a:r>
              <a:rPr lang="it-IT" sz="2200" dirty="0" err="1">
                <a:latin typeface="Book Antiqua" panose="02040602050305030304" pitchFamily="18" charset="0"/>
              </a:rPr>
              <a:t>entity</a:t>
            </a:r>
            <a:r>
              <a:rPr lang="it-IT" sz="2200" dirty="0">
                <a:latin typeface="Book Antiqua" panose="02040602050305030304" pitchFamily="18" charset="0"/>
              </a:rPr>
              <a:t> of the Party A </a:t>
            </a:r>
            <a:r>
              <a:rPr lang="it-IT" sz="2200" dirty="0" err="1">
                <a:latin typeface="Book Antiqua" panose="02040602050305030304" pitchFamily="18" charset="0"/>
              </a:rPr>
              <a:t>authorizes</a:t>
            </a:r>
            <a:r>
              <a:rPr lang="it-IT" sz="2200" dirty="0">
                <a:latin typeface="Book Antiqua" panose="02040602050305030304" pitchFamily="18" charset="0"/>
              </a:rPr>
              <a:t> per </a:t>
            </a:r>
            <a:r>
              <a:rPr lang="it-IT" sz="2200" dirty="0" err="1">
                <a:latin typeface="Book Antiqua" panose="02040602050305030304" pitchFamily="18" charset="0"/>
              </a:rPr>
              <a:t>Article</a:t>
            </a:r>
            <a:r>
              <a:rPr lang="it-IT" sz="2200" dirty="0">
                <a:latin typeface="Book Antiqua" panose="02040602050305030304" pitchFamily="18" charset="0"/>
              </a:rPr>
              <a:t> 6.3 of the Paris Agreement and </a:t>
            </a:r>
            <a:r>
              <a:rPr lang="it-IT" sz="2200" dirty="0" err="1">
                <a:latin typeface="Book Antiqua" panose="02040602050305030304" pitchFamily="18" charset="0"/>
              </a:rPr>
              <a:t>cooperation</a:t>
            </a:r>
            <a:r>
              <a:rPr lang="it-IT" sz="2200" dirty="0">
                <a:latin typeface="Book Antiqua" panose="02040602050305030304" pitchFamily="18" charset="0"/>
              </a:rPr>
              <a:t> Agreement </a:t>
            </a:r>
            <a:r>
              <a:rPr lang="it-IT" sz="2200" dirty="0" err="1">
                <a:latin typeface="Book Antiqua" panose="02040602050305030304" pitchFamily="18" charset="0"/>
              </a:rPr>
              <a:t>between</a:t>
            </a:r>
            <a:r>
              <a:rPr lang="it-IT" sz="2200" dirty="0">
                <a:latin typeface="Book Antiqua" panose="02040602050305030304" pitchFamily="18" charset="0"/>
              </a:rPr>
              <a:t> Party A and Party B, the international transfer and use of </a:t>
            </a:r>
            <a:r>
              <a:rPr lang="it-IT" sz="2200" dirty="0" err="1">
                <a:latin typeface="Book Antiqua" panose="02040602050305030304" pitchFamily="18" charset="0"/>
              </a:rPr>
              <a:t>Internationallt</a:t>
            </a:r>
            <a:r>
              <a:rPr lang="it-IT" sz="2200" dirty="0">
                <a:latin typeface="Book Antiqua" panose="02040602050305030304" pitchFamily="18" charset="0"/>
              </a:rPr>
              <a:t> </a:t>
            </a:r>
            <a:r>
              <a:rPr lang="it-IT" sz="2200" dirty="0" err="1">
                <a:latin typeface="Book Antiqua" panose="02040602050305030304" pitchFamily="18" charset="0"/>
              </a:rPr>
              <a:t>Transfered</a:t>
            </a:r>
            <a:r>
              <a:rPr lang="it-IT" sz="2200" dirty="0">
                <a:latin typeface="Book Antiqua" panose="02040602050305030304" pitchFamily="18" charset="0"/>
              </a:rPr>
              <a:t> </a:t>
            </a:r>
            <a:r>
              <a:rPr lang="it-IT" sz="2200" dirty="0" err="1">
                <a:latin typeface="Book Antiqua" panose="02040602050305030304" pitchFamily="18" charset="0"/>
              </a:rPr>
              <a:t>Mitigation</a:t>
            </a:r>
            <a:r>
              <a:rPr lang="it-IT" sz="2200" dirty="0">
                <a:latin typeface="Book Antiqua" panose="02040602050305030304" pitchFamily="18" charset="0"/>
              </a:rPr>
              <a:t> </a:t>
            </a:r>
            <a:r>
              <a:rPr lang="it-IT" sz="2200" dirty="0" err="1">
                <a:latin typeface="Book Antiqua" panose="02040602050305030304" pitchFamily="18" charset="0"/>
              </a:rPr>
              <a:t>Outcomes</a:t>
            </a:r>
            <a:r>
              <a:rPr lang="it-IT" sz="2200" dirty="0">
                <a:latin typeface="Book Antiqua" panose="02040602050305030304" pitchFamily="18" charset="0"/>
              </a:rPr>
              <a:t> (</a:t>
            </a:r>
            <a:r>
              <a:rPr lang="it-IT" sz="2200" dirty="0" err="1">
                <a:latin typeface="Book Antiqua" panose="02040602050305030304" pitchFamily="18" charset="0"/>
              </a:rPr>
              <a:t>ITMOs</a:t>
            </a:r>
            <a:r>
              <a:rPr lang="it-IT" sz="2200" dirty="0">
                <a:latin typeface="Book Antiqua" panose="02040602050305030304" pitchFamily="18" charset="0"/>
              </a:rPr>
              <a:t>) to Party B. </a:t>
            </a:r>
          </a:p>
          <a:p>
            <a:pPr>
              <a:buFont typeface="Arial" panose="020B0604020202020204" pitchFamily="34" charset="0"/>
              <a:buChar char="•"/>
            </a:pPr>
            <a:endParaRPr lang="it-IT" sz="2200" dirty="0">
              <a:latin typeface="Book Antiqua" panose="02040602050305030304" pitchFamily="18" charset="0"/>
            </a:endParaRPr>
          </a:p>
          <a:p>
            <a:pPr>
              <a:buFont typeface="Arial" panose="020B0604020202020204" pitchFamily="34" charset="0"/>
              <a:buChar char="•"/>
            </a:pPr>
            <a:r>
              <a:rPr lang="it-IT" sz="2200" dirty="0">
                <a:latin typeface="Book Antiqua" panose="02040602050305030304" pitchFamily="18" charset="0"/>
              </a:rPr>
              <a:t>The </a:t>
            </a:r>
            <a:r>
              <a:rPr lang="it-IT" sz="2200" dirty="0" err="1">
                <a:latin typeface="Book Antiqua" panose="02040602050305030304" pitchFamily="18" charset="0"/>
              </a:rPr>
              <a:t>quantity</a:t>
            </a:r>
            <a:r>
              <a:rPr lang="it-IT" sz="2200" dirty="0">
                <a:latin typeface="Book Antiqua" panose="02040602050305030304" pitchFamily="18" charset="0"/>
              </a:rPr>
              <a:t> of </a:t>
            </a:r>
            <a:r>
              <a:rPr lang="it-IT" sz="2200" dirty="0" err="1">
                <a:latin typeface="Book Antiqua" panose="02040602050305030304" pitchFamily="18" charset="0"/>
              </a:rPr>
              <a:t>authorized</a:t>
            </a:r>
            <a:r>
              <a:rPr lang="it-IT" sz="2200" dirty="0">
                <a:latin typeface="Book Antiqua" panose="02040602050305030304" pitchFamily="18" charset="0"/>
              </a:rPr>
              <a:t> ITMOS </a:t>
            </a:r>
            <a:r>
              <a:rPr lang="it-IT" sz="2200" dirty="0" err="1">
                <a:latin typeface="Book Antiqua" panose="02040602050305030304" pitchFamily="18" charset="0"/>
              </a:rPr>
              <a:t>is</a:t>
            </a:r>
            <a:r>
              <a:rPr lang="it-IT" sz="2200" dirty="0">
                <a:latin typeface="Book Antiqua" panose="02040602050305030304" pitchFamily="18" charset="0"/>
              </a:rPr>
              <a:t> </a:t>
            </a:r>
            <a:r>
              <a:rPr lang="it-IT" sz="2200" dirty="0" err="1">
                <a:latin typeface="Book Antiqua" panose="02040602050305030304" pitchFamily="18" charset="0"/>
              </a:rPr>
              <a:t>covered</a:t>
            </a:r>
            <a:r>
              <a:rPr lang="it-IT" sz="2200" dirty="0">
                <a:latin typeface="Book Antiqua" panose="02040602050305030304" pitchFamily="18" charset="0"/>
              </a:rPr>
              <a:t> under the </a:t>
            </a:r>
            <a:r>
              <a:rPr lang="it-IT" sz="2200" dirty="0" err="1">
                <a:latin typeface="Book Antiqua" panose="02040602050305030304" pitchFamily="18" charset="0"/>
              </a:rPr>
              <a:t>letter</a:t>
            </a:r>
            <a:r>
              <a:rPr lang="it-IT" sz="2200" dirty="0">
                <a:latin typeface="Book Antiqua" panose="02040602050305030304" pitchFamily="18" charset="0"/>
              </a:rPr>
              <a:t> of </a:t>
            </a:r>
            <a:r>
              <a:rPr lang="it-IT" sz="2200" dirty="0" err="1">
                <a:latin typeface="Book Antiqua" panose="02040602050305030304" pitchFamily="18" charset="0"/>
              </a:rPr>
              <a:t>authorization</a:t>
            </a:r>
            <a:r>
              <a:rPr lang="it-IT" sz="2200" dirty="0">
                <a:latin typeface="Book Antiqua" panose="02040602050305030304" pitchFamily="18" charset="0"/>
              </a:rPr>
              <a:t> and </a:t>
            </a:r>
            <a:r>
              <a:rPr lang="it-IT" sz="2200" dirty="0" err="1">
                <a:latin typeface="Book Antiqua" panose="02040602050305030304" pitchFamily="18" charset="0"/>
              </a:rPr>
              <a:t>shall</a:t>
            </a:r>
            <a:r>
              <a:rPr lang="it-IT" sz="2200" dirty="0">
                <a:latin typeface="Book Antiqua" panose="02040602050305030304" pitchFamily="18" charset="0"/>
              </a:rPr>
              <a:t> </a:t>
            </a:r>
            <a:r>
              <a:rPr lang="it-IT" sz="2200" dirty="0" err="1">
                <a:latin typeface="Book Antiqua" panose="02040602050305030304" pitchFamily="18" charset="0"/>
              </a:rPr>
              <a:t>originated</a:t>
            </a:r>
            <a:r>
              <a:rPr lang="it-IT" sz="2200" dirty="0">
                <a:latin typeface="Book Antiqua" panose="02040602050305030304" pitchFamily="18" charset="0"/>
              </a:rPr>
              <a:t> from </a:t>
            </a:r>
            <a:r>
              <a:rPr lang="it-IT" sz="2200" dirty="0" err="1">
                <a:latin typeface="Book Antiqua" panose="02040602050305030304" pitchFamily="18" charset="0"/>
              </a:rPr>
              <a:t>Mitigation</a:t>
            </a:r>
            <a:r>
              <a:rPr lang="it-IT" sz="2200" dirty="0">
                <a:latin typeface="Book Antiqua" panose="02040602050305030304" pitchFamily="18" charset="0"/>
              </a:rPr>
              <a:t> Activities </a:t>
            </a:r>
            <a:r>
              <a:rPr lang="it-IT" sz="2200" dirty="0" err="1">
                <a:latin typeface="Book Antiqua" panose="02040602050305030304" pitchFamily="18" charset="0"/>
              </a:rPr>
              <a:t>as</a:t>
            </a:r>
            <a:r>
              <a:rPr lang="it-IT" sz="2200" dirty="0">
                <a:latin typeface="Book Antiqua" panose="02040602050305030304" pitchFamily="18" charset="0"/>
              </a:rPr>
              <a:t> </a:t>
            </a:r>
            <a:r>
              <a:rPr lang="it-IT" sz="2200" dirty="0" err="1">
                <a:latin typeface="Book Antiqua" panose="02040602050305030304" pitchFamily="18" charset="0"/>
              </a:rPr>
              <a:t>provided</a:t>
            </a:r>
            <a:r>
              <a:rPr lang="it-IT" sz="2200" dirty="0">
                <a:latin typeface="Book Antiqua" panose="02040602050305030304" pitchFamily="18" charset="0"/>
              </a:rPr>
              <a:t> in the </a:t>
            </a:r>
            <a:r>
              <a:rPr lang="it-IT" sz="2200" dirty="0" err="1">
                <a:latin typeface="Book Antiqua" panose="02040602050305030304" pitchFamily="18" charset="0"/>
              </a:rPr>
              <a:t>Mitigation</a:t>
            </a:r>
            <a:r>
              <a:rPr lang="it-IT" sz="2200" dirty="0">
                <a:latin typeface="Book Antiqua" panose="02040602050305030304" pitchFamily="18" charset="0"/>
              </a:rPr>
              <a:t> Activity Design </a:t>
            </a:r>
            <a:r>
              <a:rPr lang="it-IT" sz="2200" dirty="0" err="1">
                <a:latin typeface="Book Antiqua" panose="02040602050305030304" pitchFamily="18" charset="0"/>
              </a:rPr>
              <a:t>Document</a:t>
            </a:r>
            <a:r>
              <a:rPr lang="it-IT" sz="2200" dirty="0">
                <a:latin typeface="Book Antiqua" panose="02040602050305030304" pitchFamily="18" charset="0"/>
              </a:rPr>
              <a:t> (MADD).</a:t>
            </a:r>
          </a:p>
        </p:txBody>
      </p:sp>
      <p:pic>
        <p:nvPicPr>
          <p:cNvPr id="4" name="Elemento grafico 3">
            <a:extLst>
              <a:ext uri="{FF2B5EF4-FFF2-40B4-BE49-F238E27FC236}">
                <a16:creationId xmlns:a16="http://schemas.microsoft.com/office/drawing/2014/main" id="{E1A7416E-4D8B-F42B-B042-07B81755536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528" y="6264696"/>
            <a:ext cx="9069816" cy="620688"/>
          </a:xfrm>
          <a:prstGeom prst="rect">
            <a:avLst/>
          </a:prstGeom>
        </p:spPr>
      </p:pic>
      <p:sp>
        <p:nvSpPr>
          <p:cNvPr id="5" name="Google Shape;149;p19">
            <a:extLst>
              <a:ext uri="{FF2B5EF4-FFF2-40B4-BE49-F238E27FC236}">
                <a16:creationId xmlns:a16="http://schemas.microsoft.com/office/drawing/2014/main" id="{40C9B07B-61D4-C986-F90D-D38798AC74A7}"/>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9069664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53290AF5-31AD-3140-8265-5B7B61D86E43}"/>
              </a:ext>
            </a:extLst>
          </p:cNvPr>
          <p:cNvSpPr>
            <a:spLocks noGrp="1"/>
          </p:cNvSpPr>
          <p:nvPr>
            <p:ph type="sldNum" sz="quarter" idx="12"/>
          </p:nvPr>
        </p:nvSpPr>
        <p:spPr/>
        <p:txBody>
          <a:bodyPr/>
          <a:lstStyle/>
          <a:p>
            <a:fld id="{82279FBC-679A-5443-ABF7-9746BD826C7D}" type="slidenum">
              <a:rPr lang="it-IT" smtClean="0"/>
              <a:pPr/>
              <a:t>23</a:t>
            </a:fld>
            <a:endParaRPr lang="it-IT"/>
          </a:p>
        </p:txBody>
      </p:sp>
      <p:sp>
        <p:nvSpPr>
          <p:cNvPr id="7" name="Rectangle 2">
            <a:extLst>
              <a:ext uri="{FF2B5EF4-FFF2-40B4-BE49-F238E27FC236}">
                <a16:creationId xmlns:a16="http://schemas.microsoft.com/office/drawing/2014/main" id="{583FF626-8E3A-E94B-BE72-735FAC24FA09}"/>
              </a:ext>
            </a:extLst>
          </p:cNvPr>
          <p:cNvSpPr txBox="1">
            <a:spLocks noChangeArrowheads="1"/>
          </p:cNvSpPr>
          <p:nvPr/>
        </p:nvSpPr>
        <p:spPr bwMode="auto">
          <a:xfrm>
            <a:off x="179512" y="1"/>
            <a:ext cx="8964488" cy="7647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it-IT" sz="2800" b="1" kern="0" dirty="0">
              <a:solidFill>
                <a:srgbClr val="002060"/>
              </a:solidFill>
              <a:latin typeface="Verdana" pitchFamily="34" charset="0"/>
              <a:cs typeface="Times New Roman" pitchFamily="18" charset="0"/>
            </a:endParaRPr>
          </a:p>
        </p:txBody>
      </p:sp>
      <p:sp>
        <p:nvSpPr>
          <p:cNvPr id="10" name="Text Box 4">
            <a:extLst>
              <a:ext uri="{FF2B5EF4-FFF2-40B4-BE49-F238E27FC236}">
                <a16:creationId xmlns:a16="http://schemas.microsoft.com/office/drawing/2014/main" id="{C31EF993-7B50-7847-8062-34E70912D664}"/>
              </a:ext>
            </a:extLst>
          </p:cNvPr>
          <p:cNvSpPr txBox="1">
            <a:spLocks noChangeArrowheads="1"/>
          </p:cNvSpPr>
          <p:nvPr/>
        </p:nvSpPr>
        <p:spPr bwMode="auto">
          <a:xfrm>
            <a:off x="287126" y="1268760"/>
            <a:ext cx="8605354" cy="3416320"/>
          </a:xfrm>
          <a:prstGeom prst="rect">
            <a:avLst/>
          </a:prstGeom>
          <a:solidFill>
            <a:schemeClr val="bg1"/>
          </a:solidFill>
          <a:ln w="9525">
            <a:noFill/>
            <a:miter lim="800000"/>
            <a:headEnd/>
            <a:tailEnd/>
          </a:ln>
        </p:spPr>
        <p:txBody>
          <a:bodyPr wrap="square">
            <a:spAutoFit/>
          </a:bodyPr>
          <a:lstStyle/>
          <a:p>
            <a:pPr algn="just"/>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6.4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offers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many</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opportunities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countries to work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together</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enhance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ambition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climate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action under the Paris Agreement. </a:t>
            </a:r>
          </a:p>
          <a:p>
            <a:pPr algn="just"/>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builds on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lessons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learned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from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flexibility</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mechanisms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of the Kyoto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Protocol</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(CDM, JI, IET), and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provides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 pathways for the private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sector</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directly</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engage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in the achievement of targets set under Paris.</a:t>
            </a: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6.4</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will</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create a global carbon market. </a:t>
            </a:r>
          </a:p>
          <a:p>
            <a:pPr algn="just"/>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The projects must be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approved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by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both</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the country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where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implemented</a:t>
            </a:r>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Project developers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will</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need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request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register</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their</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projects with the Supervisory Body. . </a:t>
            </a:r>
          </a:p>
          <a:p>
            <a:pPr algn="just"/>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UNFCCC credits can be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bought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by countries, companies, and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individuals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sym typeface="Wingdings"/>
            </a:endParaRPr>
          </a:p>
        </p:txBody>
      </p:sp>
      <p:sp>
        <p:nvSpPr>
          <p:cNvPr id="12" name="Rectangle 2">
            <a:extLst>
              <a:ext uri="{FF2B5EF4-FFF2-40B4-BE49-F238E27FC236}">
                <a16:creationId xmlns:a16="http://schemas.microsoft.com/office/drawing/2014/main" id="{75F6CA59-481F-344C-8915-B3D6BEA91A90}"/>
              </a:ext>
            </a:extLst>
          </p:cNvPr>
          <p:cNvSpPr txBox="1">
            <a:spLocks noChangeArrowheads="1"/>
          </p:cNvSpPr>
          <p:nvPr/>
        </p:nvSpPr>
        <p:spPr bwMode="auto">
          <a:xfrm>
            <a:off x="0" y="162116"/>
            <a:ext cx="9110340"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800" b="1" kern="0" dirty="0" err="1">
                <a:solidFill>
                  <a:srgbClr val="002060"/>
                </a:solidFill>
                <a:latin typeface="Verdana" pitchFamily="34" charset="0"/>
                <a:cs typeface="Times New Roman" pitchFamily="18" charset="0"/>
              </a:rPr>
              <a:t>Opportunities</a:t>
            </a:r>
            <a:r>
              <a:rPr lang="it-IT" sz="2800" b="1" kern="0" dirty="0">
                <a:solidFill>
                  <a:srgbClr val="002060"/>
                </a:solidFill>
                <a:latin typeface="Verdana" pitchFamily="34" charset="0"/>
                <a:cs typeface="Times New Roman" pitchFamily="18" charset="0"/>
              </a:rPr>
              <a:t> for </a:t>
            </a:r>
            <a:r>
              <a:rPr lang="it-IT" sz="2800" b="1" kern="0" dirty="0" err="1">
                <a:solidFill>
                  <a:srgbClr val="002060"/>
                </a:solidFill>
                <a:latin typeface="Verdana" pitchFamily="34" charset="0"/>
                <a:cs typeface="Times New Roman" pitchFamily="18" charset="0"/>
              </a:rPr>
              <a:t>cooperation</a:t>
            </a:r>
            <a:r>
              <a:rPr lang="it-IT" sz="2800" b="1" kern="0" dirty="0">
                <a:solidFill>
                  <a:srgbClr val="002060"/>
                </a:solidFill>
                <a:latin typeface="Verdana" pitchFamily="34" charset="0"/>
                <a:cs typeface="Times New Roman" pitchFamily="18" charset="0"/>
              </a:rPr>
              <a:t> </a:t>
            </a:r>
          </a:p>
        </p:txBody>
      </p:sp>
      <p:pic>
        <p:nvPicPr>
          <p:cNvPr id="3" name="Immagine 2" descr="Immagine che contiene testo&#10;&#10;Descrizione generata automaticamente">
            <a:extLst>
              <a:ext uri="{FF2B5EF4-FFF2-40B4-BE49-F238E27FC236}">
                <a16:creationId xmlns:a16="http://schemas.microsoft.com/office/drawing/2014/main" id="{E42824E0-17CD-44A8-71C5-5E6A0B8FDA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56742"/>
            <a:ext cx="9199111" cy="2301258"/>
          </a:xfrm>
          <a:prstGeom prst="rect">
            <a:avLst/>
          </a:prstGeom>
        </p:spPr>
      </p:pic>
      <p:sp>
        <p:nvSpPr>
          <p:cNvPr id="11" name="Rectangle 2">
            <a:extLst>
              <a:ext uri="{FF2B5EF4-FFF2-40B4-BE49-F238E27FC236}">
                <a16:creationId xmlns:a16="http://schemas.microsoft.com/office/drawing/2014/main" id="{BCAD7B48-FEAF-91BF-C546-2A3E4EF31F5D}"/>
              </a:ext>
            </a:extLst>
          </p:cNvPr>
          <p:cNvSpPr txBox="1">
            <a:spLocks noChangeArrowheads="1"/>
          </p:cNvSpPr>
          <p:nvPr/>
        </p:nvSpPr>
        <p:spPr bwMode="auto">
          <a:xfrm>
            <a:off x="0" y="666172"/>
            <a:ext cx="9143999"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000" b="1" kern="0" dirty="0">
                <a:solidFill>
                  <a:schemeClr val="accent1"/>
                </a:solidFill>
                <a:latin typeface="Verdana" pitchFamily="34" charset="0"/>
                <a:cs typeface="Times New Roman" pitchFamily="18" charset="0"/>
              </a:rPr>
              <a:t>The </a:t>
            </a:r>
            <a:r>
              <a:rPr lang="it-IT" sz="2000" b="1" kern="0" dirty="0" err="1">
                <a:solidFill>
                  <a:schemeClr val="accent1"/>
                </a:solidFill>
                <a:latin typeface="Verdana" pitchFamily="34" charset="0"/>
                <a:cs typeface="Times New Roman" pitchFamily="18" charset="0"/>
              </a:rPr>
              <a:t>Article</a:t>
            </a:r>
            <a:r>
              <a:rPr lang="it-IT" sz="2000" b="1" kern="0" dirty="0">
                <a:solidFill>
                  <a:schemeClr val="accent1"/>
                </a:solidFill>
                <a:latin typeface="Verdana" pitchFamily="34" charset="0"/>
                <a:cs typeface="Times New Roman" pitchFamily="18" charset="0"/>
              </a:rPr>
              <a:t> 6.4 </a:t>
            </a:r>
            <a:r>
              <a:rPr lang="it-IT" sz="2000" b="1" kern="0" dirty="0" err="1">
                <a:solidFill>
                  <a:schemeClr val="accent1"/>
                </a:solidFill>
                <a:latin typeface="Verdana" pitchFamily="34" charset="0"/>
                <a:cs typeface="Times New Roman" pitchFamily="18" charset="0"/>
              </a:rPr>
              <a:t>mechanism</a:t>
            </a:r>
            <a:r>
              <a:rPr lang="it-IT" sz="2000" b="1" kern="0" dirty="0">
                <a:solidFill>
                  <a:schemeClr val="accent1"/>
                </a:solidFill>
                <a:latin typeface="Verdana" pitchFamily="34" charset="0"/>
                <a:cs typeface="Times New Roman" pitchFamily="18" charset="0"/>
              </a:rPr>
              <a:t> </a:t>
            </a:r>
          </a:p>
        </p:txBody>
      </p:sp>
      <p:sp>
        <p:nvSpPr>
          <p:cNvPr id="2" name="Google Shape;149;p19">
            <a:extLst>
              <a:ext uri="{FF2B5EF4-FFF2-40B4-BE49-F238E27FC236}">
                <a16:creationId xmlns:a16="http://schemas.microsoft.com/office/drawing/2014/main" id="{381055F9-39F1-B52A-8F89-2905648F9B9F}"/>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610694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53290AF5-31AD-3140-8265-5B7B61D86E43}"/>
              </a:ext>
            </a:extLst>
          </p:cNvPr>
          <p:cNvSpPr>
            <a:spLocks noGrp="1"/>
          </p:cNvSpPr>
          <p:nvPr>
            <p:ph type="sldNum" sz="quarter" idx="12"/>
          </p:nvPr>
        </p:nvSpPr>
        <p:spPr/>
        <p:txBody>
          <a:bodyPr/>
          <a:lstStyle/>
          <a:p>
            <a:fld id="{82279FBC-679A-5443-ABF7-9746BD826C7D}" type="slidenum">
              <a:rPr lang="it-IT" smtClean="0"/>
              <a:pPr/>
              <a:t>24</a:t>
            </a:fld>
            <a:endParaRPr lang="it-IT"/>
          </a:p>
        </p:txBody>
      </p:sp>
      <p:sp>
        <p:nvSpPr>
          <p:cNvPr id="7" name="Rectangle 2">
            <a:extLst>
              <a:ext uri="{FF2B5EF4-FFF2-40B4-BE49-F238E27FC236}">
                <a16:creationId xmlns:a16="http://schemas.microsoft.com/office/drawing/2014/main" id="{583FF626-8E3A-E94B-BE72-735FAC24FA09}"/>
              </a:ext>
            </a:extLst>
          </p:cNvPr>
          <p:cNvSpPr txBox="1">
            <a:spLocks noChangeArrowheads="1"/>
          </p:cNvSpPr>
          <p:nvPr/>
        </p:nvSpPr>
        <p:spPr bwMode="auto">
          <a:xfrm>
            <a:off x="179512" y="1"/>
            <a:ext cx="8964488" cy="7647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it-IT" sz="2800" b="1" kern="0" dirty="0">
              <a:solidFill>
                <a:srgbClr val="002060"/>
              </a:solidFill>
              <a:latin typeface="Verdana" pitchFamily="34" charset="0"/>
              <a:cs typeface="Times New Roman" pitchFamily="18" charset="0"/>
            </a:endParaRPr>
          </a:p>
        </p:txBody>
      </p:sp>
      <p:sp>
        <p:nvSpPr>
          <p:cNvPr id="10" name="Text Box 4">
            <a:extLst>
              <a:ext uri="{FF2B5EF4-FFF2-40B4-BE49-F238E27FC236}">
                <a16:creationId xmlns:a16="http://schemas.microsoft.com/office/drawing/2014/main" id="{C31EF993-7B50-7847-8062-34E70912D664}"/>
              </a:ext>
            </a:extLst>
          </p:cNvPr>
          <p:cNvSpPr txBox="1">
            <a:spLocks noChangeArrowheads="1"/>
          </p:cNvSpPr>
          <p:nvPr/>
        </p:nvSpPr>
        <p:spPr bwMode="auto">
          <a:xfrm>
            <a:off x="287126" y="1268760"/>
            <a:ext cx="8605354" cy="2893100"/>
          </a:xfrm>
          <a:prstGeom prst="rect">
            <a:avLst/>
          </a:prstGeom>
          <a:solidFill>
            <a:schemeClr val="bg1"/>
          </a:solidFill>
          <a:ln w="9525">
            <a:noFill/>
            <a:miter lim="800000"/>
            <a:headEnd/>
            <a:tailEnd/>
          </a:ln>
        </p:spPr>
        <p:txBody>
          <a:bodyPr wrap="square">
            <a:spAutoFit/>
          </a:bodyPr>
          <a:lstStyle/>
          <a:p>
            <a:pPr algn="l">
              <a:buFont typeface="Arial" panose="020B0604020202020204" pitchFamily="34" charset="0"/>
              <a:buChar char="•"/>
            </a:pP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6.8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establishes</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 work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program</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for non-market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(NMA)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toward</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mitigation</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adaptation</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pPr algn="l"/>
            <a:endParaRPr lang="it-IT" sz="10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l">
              <a:buFont typeface="Arial" panose="020B0604020202020204" pitchFamily="34" charset="0"/>
              <a:buChar char="•"/>
            </a:pP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This</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introduces</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cooperation</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between</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parties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through</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finance</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technology</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transfer and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capacity</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building,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where</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no trading of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emission</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reductions</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is</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involved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algn="l">
              <a:buFont typeface="Arial" panose="020B0604020202020204" pitchFamily="34" charset="0"/>
              <a:buChar char="•"/>
            </a:pPr>
            <a:endParaRPr lang="it-IT" sz="10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l">
              <a:buFont typeface="Arial" panose="020B0604020202020204" pitchFamily="34" charset="0"/>
              <a:buChar char="•"/>
            </a:pP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This</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mechanism</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is</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less</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defined</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but</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in general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would</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provide</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formal</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framework for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climate</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cooperation</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between</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countries,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where</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no trade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is</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involved</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such</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as</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development</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800" dirty="0" err="1">
                <a:solidFill>
                  <a:srgbClr val="002060"/>
                </a:solidFill>
                <a:latin typeface="Verdana" panose="020B0604030504040204" pitchFamily="34" charset="0"/>
                <a:ea typeface="Verdana" panose="020B0604030504040204" pitchFamily="34" charset="0"/>
                <a:cs typeface="Verdana" panose="020B0604030504040204" pitchFamily="34" charset="0"/>
              </a:rPr>
              <a:t>aid</a:t>
            </a:r>
            <a:r>
              <a:rPr lang="it-IT" sz="1800"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Rectangle 2">
            <a:extLst>
              <a:ext uri="{FF2B5EF4-FFF2-40B4-BE49-F238E27FC236}">
                <a16:creationId xmlns:a16="http://schemas.microsoft.com/office/drawing/2014/main" id="{75F6CA59-481F-344C-8915-B3D6BEA91A90}"/>
              </a:ext>
            </a:extLst>
          </p:cNvPr>
          <p:cNvSpPr txBox="1">
            <a:spLocks noChangeArrowheads="1"/>
          </p:cNvSpPr>
          <p:nvPr/>
        </p:nvSpPr>
        <p:spPr bwMode="auto">
          <a:xfrm>
            <a:off x="0" y="162116"/>
            <a:ext cx="9110340"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800" b="1" kern="0" dirty="0" err="1">
                <a:solidFill>
                  <a:srgbClr val="002060"/>
                </a:solidFill>
                <a:latin typeface="Verdana" pitchFamily="34" charset="0"/>
                <a:cs typeface="Times New Roman" pitchFamily="18" charset="0"/>
              </a:rPr>
              <a:t>Opportunities</a:t>
            </a:r>
            <a:r>
              <a:rPr lang="it-IT" sz="2800" b="1" kern="0" dirty="0">
                <a:solidFill>
                  <a:srgbClr val="002060"/>
                </a:solidFill>
                <a:latin typeface="Verdana" pitchFamily="34" charset="0"/>
                <a:cs typeface="Times New Roman" pitchFamily="18" charset="0"/>
              </a:rPr>
              <a:t> for </a:t>
            </a:r>
            <a:r>
              <a:rPr lang="it-IT" sz="2800" b="1" kern="0" dirty="0" err="1">
                <a:solidFill>
                  <a:srgbClr val="002060"/>
                </a:solidFill>
                <a:latin typeface="Verdana" pitchFamily="34" charset="0"/>
                <a:cs typeface="Times New Roman" pitchFamily="18" charset="0"/>
              </a:rPr>
              <a:t>cooperation</a:t>
            </a:r>
            <a:r>
              <a:rPr lang="it-IT" sz="2800" b="1" kern="0" dirty="0">
                <a:solidFill>
                  <a:srgbClr val="002060"/>
                </a:solidFill>
                <a:latin typeface="Verdana" pitchFamily="34" charset="0"/>
                <a:cs typeface="Times New Roman" pitchFamily="18" charset="0"/>
              </a:rPr>
              <a:t> </a:t>
            </a:r>
          </a:p>
        </p:txBody>
      </p:sp>
      <p:sp>
        <p:nvSpPr>
          <p:cNvPr id="11" name="Rectangle 2">
            <a:extLst>
              <a:ext uri="{FF2B5EF4-FFF2-40B4-BE49-F238E27FC236}">
                <a16:creationId xmlns:a16="http://schemas.microsoft.com/office/drawing/2014/main" id="{BCAD7B48-FEAF-91BF-C546-2A3E4EF31F5D}"/>
              </a:ext>
            </a:extLst>
          </p:cNvPr>
          <p:cNvSpPr txBox="1">
            <a:spLocks noChangeArrowheads="1"/>
          </p:cNvSpPr>
          <p:nvPr/>
        </p:nvSpPr>
        <p:spPr bwMode="auto">
          <a:xfrm>
            <a:off x="0" y="666172"/>
            <a:ext cx="9143999"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000" b="1" kern="0" dirty="0">
                <a:solidFill>
                  <a:schemeClr val="accent1"/>
                </a:solidFill>
                <a:latin typeface="Verdana" pitchFamily="34" charset="0"/>
                <a:cs typeface="Times New Roman" pitchFamily="18" charset="0"/>
              </a:rPr>
              <a:t>The </a:t>
            </a:r>
            <a:r>
              <a:rPr lang="it-IT" sz="2000" b="1" kern="0" dirty="0" err="1">
                <a:solidFill>
                  <a:schemeClr val="accent1"/>
                </a:solidFill>
                <a:latin typeface="Verdana" pitchFamily="34" charset="0"/>
                <a:cs typeface="Times New Roman" pitchFamily="18" charset="0"/>
              </a:rPr>
              <a:t>Article</a:t>
            </a:r>
            <a:r>
              <a:rPr lang="it-IT" sz="2000" b="1" kern="0" dirty="0">
                <a:solidFill>
                  <a:schemeClr val="accent1"/>
                </a:solidFill>
                <a:latin typeface="Verdana" pitchFamily="34" charset="0"/>
                <a:cs typeface="Times New Roman" pitchFamily="18" charset="0"/>
              </a:rPr>
              <a:t> 6.8 non-market </a:t>
            </a:r>
            <a:r>
              <a:rPr lang="it-IT" sz="2000" b="1" kern="0" dirty="0" err="1">
                <a:solidFill>
                  <a:schemeClr val="accent1"/>
                </a:solidFill>
                <a:latin typeface="Verdana" pitchFamily="34" charset="0"/>
                <a:cs typeface="Times New Roman" pitchFamily="18" charset="0"/>
              </a:rPr>
              <a:t>approaches</a:t>
            </a:r>
            <a:r>
              <a:rPr lang="it-IT" sz="2000" b="1" kern="0" dirty="0">
                <a:solidFill>
                  <a:schemeClr val="accent1"/>
                </a:solidFill>
                <a:latin typeface="Verdana" pitchFamily="34" charset="0"/>
                <a:cs typeface="Times New Roman" pitchFamily="18" charset="0"/>
              </a:rPr>
              <a:t> (NMA) </a:t>
            </a:r>
          </a:p>
        </p:txBody>
      </p:sp>
      <p:pic>
        <p:nvPicPr>
          <p:cNvPr id="4" name="Picture 2" descr="Ministero dell'Ambiente e della Sicurezza Energetica">
            <a:extLst>
              <a:ext uri="{FF2B5EF4-FFF2-40B4-BE49-F238E27FC236}">
                <a16:creationId xmlns:a16="http://schemas.microsoft.com/office/drawing/2014/main" id="{7018C20C-2E78-7B86-60D7-613A680334C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96" y="6309320"/>
            <a:ext cx="864515" cy="504056"/>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a:extLst>
              <a:ext uri="{FF2B5EF4-FFF2-40B4-BE49-F238E27FC236}">
                <a16:creationId xmlns:a16="http://schemas.microsoft.com/office/drawing/2014/main" id="{828D0BDC-4DBE-9E07-C391-CB1D426D8FCA}"/>
              </a:ext>
            </a:extLst>
          </p:cNvPr>
          <p:cNvSpPr txBox="1"/>
          <p:nvPr/>
        </p:nvSpPr>
        <p:spPr>
          <a:xfrm>
            <a:off x="0" y="4053840"/>
            <a:ext cx="9252519" cy="2893100"/>
          </a:xfrm>
          <a:prstGeom prst="rect">
            <a:avLst/>
          </a:prstGeom>
          <a:solidFill>
            <a:schemeClr val="bg1"/>
          </a:solidFill>
        </p:spPr>
        <p:txBody>
          <a:bodyPr wrap="square">
            <a:spAutoFit/>
          </a:bodyPr>
          <a:lstStyle/>
          <a:p>
            <a:pPr marL="234950"/>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What</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kind</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of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Coperation</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projects can be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developed</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marL="234950"/>
            <a:endParaRPr lang="it-IT" sz="10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234950"/>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COP26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Decision</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states</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that</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initial</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focus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areas</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of the work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programme</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activities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includes</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 </a:t>
            </a:r>
          </a:p>
          <a:p>
            <a:pPr marL="234950"/>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Adaptation,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resilience</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sustainability</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pPr marL="234950"/>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Mitigation</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measures</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address</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climate</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change</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contribute</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sustainable</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pPr marL="234950"/>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development</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pPr marL="234950">
              <a:buFontTx/>
              <a:buChar char="-"/>
            </a:pP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Development of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clean</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energy sources</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pPr marL="234950"/>
            <a:endParaRPr lang="it-IT" sz="10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234950"/>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COP 27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Requests</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the Glasgow Committee on Non-market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identify</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recommend</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additional</a:t>
            </a:r>
            <a:r>
              <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rPr>
              <a:t> focus </a:t>
            </a:r>
            <a:r>
              <a:rPr lang="it-IT" sz="1600" dirty="0" err="1">
                <a:solidFill>
                  <a:srgbClr val="002060"/>
                </a:solidFill>
                <a:latin typeface="Verdana" panose="020B0604030504040204" pitchFamily="34" charset="0"/>
                <a:ea typeface="Verdana" panose="020B0604030504040204" pitchFamily="34" charset="0"/>
                <a:cs typeface="Verdana" panose="020B0604030504040204" pitchFamily="34" charset="0"/>
              </a:rPr>
              <a:t>areas</a:t>
            </a:r>
            <a:r>
              <a:rPr lang="it-IT" sz="1600" dirty="0">
                <a:solidFill>
                  <a:srgbClr val="212121"/>
                </a:solidFill>
                <a:latin typeface="ArialMT"/>
                <a:ea typeface="Verdana" panose="020B0604030504040204" pitchFamily="34" charset="0"/>
                <a:cs typeface="Verdana" panose="020B0604030504040204" pitchFamily="34" charset="0"/>
              </a:rPr>
              <a:t>.</a:t>
            </a:r>
          </a:p>
          <a:p>
            <a:endParaRPr lang="it-IT" sz="1600"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
        <p:nvSpPr>
          <p:cNvPr id="3" name="Google Shape;149;p19">
            <a:extLst>
              <a:ext uri="{FF2B5EF4-FFF2-40B4-BE49-F238E27FC236}">
                <a16:creationId xmlns:a16="http://schemas.microsoft.com/office/drawing/2014/main" id="{9F8AEBD6-1ED7-4D88-1D3C-CDEAED59C337}"/>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8144040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53290AF5-31AD-3140-8265-5B7B61D86E43}"/>
              </a:ext>
            </a:extLst>
          </p:cNvPr>
          <p:cNvSpPr>
            <a:spLocks noGrp="1"/>
          </p:cNvSpPr>
          <p:nvPr>
            <p:ph type="sldNum" sz="quarter" idx="12"/>
          </p:nvPr>
        </p:nvSpPr>
        <p:spPr/>
        <p:txBody>
          <a:bodyPr/>
          <a:lstStyle/>
          <a:p>
            <a:fld id="{82279FBC-679A-5443-ABF7-9746BD826C7D}" type="slidenum">
              <a:rPr lang="it-IT" smtClean="0"/>
              <a:pPr/>
              <a:t>25</a:t>
            </a:fld>
            <a:endParaRPr lang="it-IT"/>
          </a:p>
        </p:txBody>
      </p:sp>
      <p:sp>
        <p:nvSpPr>
          <p:cNvPr id="7" name="Rectangle 2">
            <a:extLst>
              <a:ext uri="{FF2B5EF4-FFF2-40B4-BE49-F238E27FC236}">
                <a16:creationId xmlns:a16="http://schemas.microsoft.com/office/drawing/2014/main" id="{583FF626-8E3A-E94B-BE72-735FAC24FA09}"/>
              </a:ext>
            </a:extLst>
          </p:cNvPr>
          <p:cNvSpPr txBox="1">
            <a:spLocks noChangeArrowheads="1"/>
          </p:cNvSpPr>
          <p:nvPr/>
        </p:nvSpPr>
        <p:spPr bwMode="auto">
          <a:xfrm>
            <a:off x="179512" y="1"/>
            <a:ext cx="8964488" cy="7647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it-IT" sz="2800" b="1" kern="0" dirty="0">
              <a:solidFill>
                <a:srgbClr val="002060"/>
              </a:solidFill>
              <a:latin typeface="Verdana" pitchFamily="34" charset="0"/>
              <a:cs typeface="Times New Roman" pitchFamily="18" charset="0"/>
            </a:endParaRPr>
          </a:p>
        </p:txBody>
      </p:sp>
      <p:sp>
        <p:nvSpPr>
          <p:cNvPr id="10" name="Text Box 4">
            <a:extLst>
              <a:ext uri="{FF2B5EF4-FFF2-40B4-BE49-F238E27FC236}">
                <a16:creationId xmlns:a16="http://schemas.microsoft.com/office/drawing/2014/main" id="{C31EF993-7B50-7847-8062-34E70912D664}"/>
              </a:ext>
            </a:extLst>
          </p:cNvPr>
          <p:cNvSpPr txBox="1">
            <a:spLocks noChangeArrowheads="1"/>
          </p:cNvSpPr>
          <p:nvPr/>
        </p:nvSpPr>
        <p:spPr bwMode="auto">
          <a:xfrm>
            <a:off x="251520" y="1435998"/>
            <a:ext cx="8605354" cy="4801314"/>
          </a:xfrm>
          <a:prstGeom prst="rect">
            <a:avLst/>
          </a:prstGeom>
          <a:solidFill>
            <a:schemeClr val="bg1"/>
          </a:solidFill>
          <a:ln w="9525">
            <a:noFill/>
            <a:miter lim="800000"/>
            <a:headEnd/>
            <a:tailEnd/>
          </a:ln>
        </p:spPr>
        <p:txBody>
          <a:bodyPr wrap="square">
            <a:spAutoFit/>
          </a:bodyPr>
          <a:lstStyle/>
          <a:p>
            <a:pPr algn="just"/>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relevance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of cooperative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NDC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implementation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has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doubled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85% of countries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indicated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they</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plan to use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voluntary</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cooperation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in new and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updated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NDCs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Countries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need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start a concrete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evaluation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of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their</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current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framework and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potential</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future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cooperation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activities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early</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possible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Capacity</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building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has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fundamental</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role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pPr algn="just"/>
            <a:endParaRPr lang="it-IT" sz="1800" dirty="0">
              <a:solidFill>
                <a:srgbClr val="424245"/>
              </a:solidFill>
              <a:latin typeface="Merriweather Sans Regular"/>
            </a:endParaRPr>
          </a:p>
          <a:p>
            <a:pPr algn="just"/>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The first step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is</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identify</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institutional</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needs</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such</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strengthening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infrastructure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and knowledge base,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ensure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availability</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of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well-structured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information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that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easy to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understand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by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all</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stakeholders, and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enhance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technical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capacity</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determining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baseline, monitoring and reporting.</a:t>
            </a:r>
          </a:p>
          <a:p>
            <a:pPr algn="just"/>
            <a:endParaRPr lang="it-IT" dirty="0">
              <a:latin typeface="ArialMT"/>
            </a:endParaRP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Rectangle 2">
            <a:extLst>
              <a:ext uri="{FF2B5EF4-FFF2-40B4-BE49-F238E27FC236}">
                <a16:creationId xmlns:a16="http://schemas.microsoft.com/office/drawing/2014/main" id="{75F6CA59-481F-344C-8915-B3D6BEA91A90}"/>
              </a:ext>
            </a:extLst>
          </p:cNvPr>
          <p:cNvSpPr txBox="1">
            <a:spLocks noChangeArrowheads="1"/>
          </p:cNvSpPr>
          <p:nvPr/>
        </p:nvSpPr>
        <p:spPr bwMode="auto">
          <a:xfrm>
            <a:off x="0" y="162116"/>
            <a:ext cx="9110340"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800" b="1" kern="0" dirty="0" err="1">
                <a:solidFill>
                  <a:srgbClr val="002060"/>
                </a:solidFill>
                <a:latin typeface="Verdana" pitchFamily="34" charset="0"/>
                <a:cs typeface="Times New Roman" pitchFamily="18" charset="0"/>
              </a:rPr>
              <a:t>Opportunities</a:t>
            </a:r>
            <a:r>
              <a:rPr lang="it-IT" sz="2800" b="1" kern="0" dirty="0">
                <a:solidFill>
                  <a:srgbClr val="002060"/>
                </a:solidFill>
                <a:latin typeface="Verdana" pitchFamily="34" charset="0"/>
                <a:cs typeface="Times New Roman" pitchFamily="18" charset="0"/>
              </a:rPr>
              <a:t> for </a:t>
            </a:r>
            <a:r>
              <a:rPr lang="it-IT" sz="2800" b="1" kern="0" dirty="0" err="1">
                <a:solidFill>
                  <a:srgbClr val="002060"/>
                </a:solidFill>
                <a:latin typeface="Verdana" pitchFamily="34" charset="0"/>
                <a:cs typeface="Times New Roman" pitchFamily="18" charset="0"/>
              </a:rPr>
              <a:t>cooperation</a:t>
            </a:r>
            <a:r>
              <a:rPr lang="it-IT" sz="2800" b="1" kern="0" dirty="0">
                <a:solidFill>
                  <a:srgbClr val="002060"/>
                </a:solidFill>
                <a:latin typeface="Verdana" pitchFamily="34" charset="0"/>
                <a:cs typeface="Times New Roman" pitchFamily="18" charset="0"/>
              </a:rPr>
              <a:t> </a:t>
            </a:r>
          </a:p>
        </p:txBody>
      </p:sp>
      <p:sp>
        <p:nvSpPr>
          <p:cNvPr id="11" name="Rectangle 2">
            <a:extLst>
              <a:ext uri="{FF2B5EF4-FFF2-40B4-BE49-F238E27FC236}">
                <a16:creationId xmlns:a16="http://schemas.microsoft.com/office/drawing/2014/main" id="{BCAD7B48-FEAF-91BF-C546-2A3E4EF31F5D}"/>
              </a:ext>
            </a:extLst>
          </p:cNvPr>
          <p:cNvSpPr txBox="1">
            <a:spLocks noChangeArrowheads="1"/>
          </p:cNvSpPr>
          <p:nvPr/>
        </p:nvSpPr>
        <p:spPr bwMode="auto">
          <a:xfrm>
            <a:off x="0" y="666172"/>
            <a:ext cx="9143999"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000" b="1" kern="0" dirty="0" err="1">
                <a:solidFill>
                  <a:schemeClr val="accent1"/>
                </a:solidFill>
                <a:latin typeface="Verdana" pitchFamily="34" charset="0"/>
                <a:cs typeface="Times New Roman" pitchFamily="18" charset="0"/>
              </a:rPr>
              <a:t>Capacity</a:t>
            </a:r>
            <a:r>
              <a:rPr lang="it-IT" sz="2000" b="1" kern="0" dirty="0">
                <a:solidFill>
                  <a:schemeClr val="accent1"/>
                </a:solidFill>
                <a:latin typeface="Verdana" pitchFamily="34" charset="0"/>
                <a:cs typeface="Times New Roman" pitchFamily="18" charset="0"/>
              </a:rPr>
              <a:t> Building: the Way </a:t>
            </a:r>
            <a:r>
              <a:rPr lang="it-IT" sz="2000" b="1" kern="0" dirty="0" err="1">
                <a:solidFill>
                  <a:schemeClr val="accent1"/>
                </a:solidFill>
                <a:latin typeface="Verdana" pitchFamily="34" charset="0"/>
                <a:cs typeface="Times New Roman" pitchFamily="18" charset="0"/>
              </a:rPr>
              <a:t>Forward</a:t>
            </a:r>
            <a:endParaRPr lang="it-IT" sz="2000" b="1" kern="0" dirty="0">
              <a:solidFill>
                <a:schemeClr val="accent1"/>
              </a:solidFill>
              <a:latin typeface="Verdana" pitchFamily="34" charset="0"/>
              <a:cs typeface="Times New Roman" pitchFamily="18" charset="0"/>
            </a:endParaRPr>
          </a:p>
        </p:txBody>
      </p:sp>
      <p:pic>
        <p:nvPicPr>
          <p:cNvPr id="3" name="Picture 2" descr="Ministero dell'Ambiente e della Sicurezza Energetica">
            <a:extLst>
              <a:ext uri="{FF2B5EF4-FFF2-40B4-BE49-F238E27FC236}">
                <a16:creationId xmlns:a16="http://schemas.microsoft.com/office/drawing/2014/main" id="{E6B92162-D7F0-3F0D-5259-A3324679F5D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6" y="6309320"/>
            <a:ext cx="864515" cy="504056"/>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149;p19">
            <a:extLst>
              <a:ext uri="{FF2B5EF4-FFF2-40B4-BE49-F238E27FC236}">
                <a16:creationId xmlns:a16="http://schemas.microsoft.com/office/drawing/2014/main" id="{BCFED49D-1813-34BB-58AD-15ED0D9305DE}"/>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4" name="Elemento grafico 3">
            <a:extLst>
              <a:ext uri="{FF2B5EF4-FFF2-40B4-BE49-F238E27FC236}">
                <a16:creationId xmlns:a16="http://schemas.microsoft.com/office/drawing/2014/main" id="{A719A0D8-6C72-8230-9BB3-7BDBD0A655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37895946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53290AF5-31AD-3140-8265-5B7B61D86E43}"/>
              </a:ext>
            </a:extLst>
          </p:cNvPr>
          <p:cNvSpPr>
            <a:spLocks noGrp="1"/>
          </p:cNvSpPr>
          <p:nvPr>
            <p:ph type="sldNum" sz="quarter" idx="12"/>
          </p:nvPr>
        </p:nvSpPr>
        <p:spPr/>
        <p:txBody>
          <a:bodyPr/>
          <a:lstStyle/>
          <a:p>
            <a:fld id="{82279FBC-679A-5443-ABF7-9746BD826C7D}" type="slidenum">
              <a:rPr lang="it-IT" smtClean="0"/>
              <a:pPr/>
              <a:t>26</a:t>
            </a:fld>
            <a:endParaRPr lang="it-IT"/>
          </a:p>
        </p:txBody>
      </p:sp>
      <p:sp>
        <p:nvSpPr>
          <p:cNvPr id="7" name="Rectangle 2">
            <a:extLst>
              <a:ext uri="{FF2B5EF4-FFF2-40B4-BE49-F238E27FC236}">
                <a16:creationId xmlns:a16="http://schemas.microsoft.com/office/drawing/2014/main" id="{583FF626-8E3A-E94B-BE72-735FAC24FA09}"/>
              </a:ext>
            </a:extLst>
          </p:cNvPr>
          <p:cNvSpPr txBox="1">
            <a:spLocks noChangeArrowheads="1"/>
          </p:cNvSpPr>
          <p:nvPr/>
        </p:nvSpPr>
        <p:spPr bwMode="auto">
          <a:xfrm>
            <a:off x="179512" y="1"/>
            <a:ext cx="8964488" cy="7647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it-IT" sz="2800" b="1" kern="0" dirty="0">
              <a:solidFill>
                <a:srgbClr val="002060"/>
              </a:solidFill>
              <a:latin typeface="Verdana" pitchFamily="34" charset="0"/>
              <a:cs typeface="Times New Roman" pitchFamily="18" charset="0"/>
            </a:endParaRPr>
          </a:p>
        </p:txBody>
      </p:sp>
      <p:sp>
        <p:nvSpPr>
          <p:cNvPr id="10" name="Text Box 4">
            <a:extLst>
              <a:ext uri="{FF2B5EF4-FFF2-40B4-BE49-F238E27FC236}">
                <a16:creationId xmlns:a16="http://schemas.microsoft.com/office/drawing/2014/main" id="{C31EF993-7B50-7847-8062-34E70912D664}"/>
              </a:ext>
            </a:extLst>
          </p:cNvPr>
          <p:cNvSpPr txBox="1">
            <a:spLocks noChangeArrowheads="1"/>
          </p:cNvSpPr>
          <p:nvPr/>
        </p:nvSpPr>
        <p:spPr bwMode="auto">
          <a:xfrm>
            <a:off x="179510" y="1181118"/>
            <a:ext cx="8677362" cy="2154436"/>
          </a:xfrm>
          <a:prstGeom prst="rect">
            <a:avLst/>
          </a:prstGeom>
          <a:solidFill>
            <a:schemeClr val="bg1"/>
          </a:solidFill>
          <a:ln w="9525">
            <a:noFill/>
            <a:miter lim="800000"/>
            <a:headEnd/>
            <a:tailEnd/>
          </a:ln>
        </p:spPr>
        <p:txBody>
          <a:bodyPr wrap="square">
            <a:spAutoFit/>
          </a:bodyPr>
          <a:lstStyle/>
          <a:p>
            <a:pPr algn="just"/>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Decisions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in Glasgow on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6 of the Paris Agreement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outlined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specific</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focus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areas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capacity</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building and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many</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international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initiatives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are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addressing</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this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issue</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algn="just"/>
            <a:endParaRPr lang="it-IT" sz="10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endParaRPr lang="it-IT" sz="10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l"/>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Paris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Agrrement</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6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Implementation</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Partnership </a:t>
            </a:r>
          </a:p>
          <a:p>
            <a:pPr algn="l"/>
            <a:r>
              <a:rPr lang="it-IT" sz="1600" b="1" i="1" dirty="0" err="1">
                <a:solidFill>
                  <a:srgbClr val="002060"/>
                </a:solidFill>
                <a:latin typeface="Verdana" panose="020B0604030504040204" pitchFamily="34" charset="0"/>
                <a:ea typeface="Verdana" panose="020B0604030504040204" pitchFamily="34" charset="0"/>
                <a:cs typeface="Verdana" panose="020B0604030504040204" pitchFamily="34" charset="0"/>
              </a:rPr>
              <a:t>Towards</a:t>
            </a:r>
            <a:r>
              <a:rPr lang="it-IT" sz="1600" b="1" i="1" dirty="0">
                <a:solidFill>
                  <a:srgbClr val="002060"/>
                </a:solidFill>
                <a:latin typeface="Verdana" panose="020B0604030504040204" pitchFamily="34" charset="0"/>
                <a:ea typeface="Verdana" panose="020B0604030504040204" pitchFamily="34" charset="0"/>
                <a:cs typeface="Verdana" panose="020B0604030504040204" pitchFamily="34" charset="0"/>
              </a:rPr>
              <a:t> high </a:t>
            </a:r>
            <a:r>
              <a:rPr lang="it-IT" sz="1600" b="1" i="1" dirty="0" err="1">
                <a:solidFill>
                  <a:srgbClr val="002060"/>
                </a:solidFill>
                <a:latin typeface="Verdana" panose="020B0604030504040204" pitchFamily="34" charset="0"/>
                <a:ea typeface="Verdana" panose="020B0604030504040204" pitchFamily="34" charset="0"/>
                <a:cs typeface="Verdana" panose="020B0604030504040204" pitchFamily="34" charset="0"/>
              </a:rPr>
              <a:t>integrity</a:t>
            </a:r>
            <a:r>
              <a:rPr lang="it-IT" sz="1600" b="1" i="1" dirty="0">
                <a:solidFill>
                  <a:srgbClr val="002060"/>
                </a:solidFill>
                <a:latin typeface="Verdana" panose="020B0604030504040204" pitchFamily="34" charset="0"/>
                <a:ea typeface="Verdana" panose="020B0604030504040204" pitchFamily="34" charset="0"/>
                <a:cs typeface="Verdana" panose="020B0604030504040204" pitchFamily="34" charset="0"/>
              </a:rPr>
              <a:t> carbon markets</a:t>
            </a:r>
          </a:p>
          <a:p>
            <a:pPr algn="l"/>
            <a:endParaRPr lang="it-IT" sz="10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Rectangle 2">
            <a:extLst>
              <a:ext uri="{FF2B5EF4-FFF2-40B4-BE49-F238E27FC236}">
                <a16:creationId xmlns:a16="http://schemas.microsoft.com/office/drawing/2014/main" id="{75F6CA59-481F-344C-8915-B3D6BEA91A90}"/>
              </a:ext>
            </a:extLst>
          </p:cNvPr>
          <p:cNvSpPr txBox="1">
            <a:spLocks noChangeArrowheads="1"/>
          </p:cNvSpPr>
          <p:nvPr/>
        </p:nvSpPr>
        <p:spPr bwMode="auto">
          <a:xfrm>
            <a:off x="0" y="162116"/>
            <a:ext cx="9110340"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800" b="1" kern="0" dirty="0" err="1">
                <a:solidFill>
                  <a:srgbClr val="002060"/>
                </a:solidFill>
                <a:latin typeface="Verdana" pitchFamily="34" charset="0"/>
                <a:cs typeface="Times New Roman" pitchFamily="18" charset="0"/>
              </a:rPr>
              <a:t>Opportunities</a:t>
            </a:r>
            <a:r>
              <a:rPr lang="it-IT" sz="2800" b="1" kern="0" dirty="0">
                <a:solidFill>
                  <a:srgbClr val="002060"/>
                </a:solidFill>
                <a:latin typeface="Verdana" pitchFamily="34" charset="0"/>
                <a:cs typeface="Times New Roman" pitchFamily="18" charset="0"/>
              </a:rPr>
              <a:t> for </a:t>
            </a:r>
            <a:r>
              <a:rPr lang="it-IT" sz="2800" b="1" kern="0" dirty="0" err="1">
                <a:solidFill>
                  <a:srgbClr val="002060"/>
                </a:solidFill>
                <a:latin typeface="Verdana" pitchFamily="34" charset="0"/>
                <a:cs typeface="Times New Roman" pitchFamily="18" charset="0"/>
              </a:rPr>
              <a:t>cooperation</a:t>
            </a:r>
            <a:r>
              <a:rPr lang="it-IT" sz="2800" b="1" kern="0" dirty="0">
                <a:solidFill>
                  <a:srgbClr val="002060"/>
                </a:solidFill>
                <a:latin typeface="Verdana" pitchFamily="34" charset="0"/>
                <a:cs typeface="Times New Roman" pitchFamily="18" charset="0"/>
              </a:rPr>
              <a:t> </a:t>
            </a:r>
          </a:p>
        </p:txBody>
      </p:sp>
      <p:sp>
        <p:nvSpPr>
          <p:cNvPr id="11" name="Rectangle 2">
            <a:extLst>
              <a:ext uri="{FF2B5EF4-FFF2-40B4-BE49-F238E27FC236}">
                <a16:creationId xmlns:a16="http://schemas.microsoft.com/office/drawing/2014/main" id="{BCAD7B48-FEAF-91BF-C546-2A3E4EF31F5D}"/>
              </a:ext>
            </a:extLst>
          </p:cNvPr>
          <p:cNvSpPr txBox="1">
            <a:spLocks noChangeArrowheads="1"/>
          </p:cNvSpPr>
          <p:nvPr/>
        </p:nvSpPr>
        <p:spPr bwMode="auto">
          <a:xfrm>
            <a:off x="0" y="666172"/>
            <a:ext cx="9143999"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000" b="1" kern="0" dirty="0" err="1">
                <a:solidFill>
                  <a:schemeClr val="accent1"/>
                </a:solidFill>
                <a:latin typeface="Verdana" pitchFamily="34" charset="0"/>
                <a:cs typeface="Times New Roman" pitchFamily="18" charset="0"/>
              </a:rPr>
              <a:t>Initiatives</a:t>
            </a:r>
            <a:r>
              <a:rPr lang="it-IT" sz="2000" b="1" kern="0" dirty="0">
                <a:solidFill>
                  <a:schemeClr val="accent1"/>
                </a:solidFill>
                <a:latin typeface="Verdana" pitchFamily="34" charset="0"/>
                <a:cs typeface="Times New Roman" pitchFamily="18" charset="0"/>
              </a:rPr>
              <a:t> on </a:t>
            </a:r>
            <a:r>
              <a:rPr lang="it-IT" sz="2000" b="1" kern="0" dirty="0" err="1">
                <a:solidFill>
                  <a:schemeClr val="accent1"/>
                </a:solidFill>
                <a:latin typeface="Verdana" pitchFamily="34" charset="0"/>
                <a:cs typeface="Times New Roman" pitchFamily="18" charset="0"/>
              </a:rPr>
              <a:t>Capacity</a:t>
            </a:r>
            <a:r>
              <a:rPr lang="it-IT" sz="2000" b="1" kern="0" dirty="0">
                <a:solidFill>
                  <a:schemeClr val="accent1"/>
                </a:solidFill>
                <a:latin typeface="Verdana" pitchFamily="34" charset="0"/>
                <a:cs typeface="Times New Roman" pitchFamily="18" charset="0"/>
              </a:rPr>
              <a:t> Building</a:t>
            </a:r>
          </a:p>
        </p:txBody>
      </p:sp>
      <p:sp>
        <p:nvSpPr>
          <p:cNvPr id="2" name="Text Box 4">
            <a:extLst>
              <a:ext uri="{FF2B5EF4-FFF2-40B4-BE49-F238E27FC236}">
                <a16:creationId xmlns:a16="http://schemas.microsoft.com/office/drawing/2014/main" id="{29E4A76D-28AE-9803-C5E4-BC4E71421F32}"/>
              </a:ext>
            </a:extLst>
          </p:cNvPr>
          <p:cNvSpPr txBox="1">
            <a:spLocks noChangeArrowheads="1"/>
          </p:cNvSpPr>
          <p:nvPr/>
        </p:nvSpPr>
        <p:spPr bwMode="auto">
          <a:xfrm>
            <a:off x="2445624" y="4735646"/>
            <a:ext cx="3816424" cy="646331"/>
          </a:xfrm>
          <a:prstGeom prst="rect">
            <a:avLst/>
          </a:prstGeom>
          <a:solidFill>
            <a:schemeClr val="bg1"/>
          </a:solidFill>
          <a:ln w="9525">
            <a:noFill/>
            <a:miter lim="800000"/>
            <a:headEnd/>
            <a:tailEnd/>
          </a:ln>
        </p:spPr>
        <p:txBody>
          <a:bodyPr wrap="square">
            <a:spAutoFit/>
          </a:bodyPr>
          <a:lstStyle/>
          <a:p>
            <a:pPr algn="just"/>
            <a:endParaRPr lang="it-IT" dirty="0">
              <a:latin typeface="ArialMT"/>
            </a:endParaRP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a:extLst>
              <a:ext uri="{FF2B5EF4-FFF2-40B4-BE49-F238E27FC236}">
                <a16:creationId xmlns:a16="http://schemas.microsoft.com/office/drawing/2014/main" id="{4A3679CB-89A5-EDB3-08BB-FC45B04644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3818" y="2937002"/>
            <a:ext cx="3040670" cy="2292198"/>
          </a:xfrm>
          <a:prstGeom prst="rect">
            <a:avLst/>
          </a:prstGeom>
          <a:noFill/>
          <a:extLst>
            <a:ext uri="{909E8E84-426E-40DD-AFC4-6F175D3DCCD1}">
              <a14:hiddenFill xmlns:a14="http://schemas.microsoft.com/office/drawing/2010/main">
                <a:solidFill>
                  <a:srgbClr val="FFFFFF"/>
                </a:solidFill>
              </a14:hiddenFill>
            </a:ext>
          </a:extLst>
        </p:spPr>
      </p:pic>
      <p:sp>
        <p:nvSpPr>
          <p:cNvPr id="5" name="CasellaDiTesto 4">
            <a:extLst>
              <a:ext uri="{FF2B5EF4-FFF2-40B4-BE49-F238E27FC236}">
                <a16:creationId xmlns:a16="http://schemas.microsoft.com/office/drawing/2014/main" id="{00F6E2A6-ED30-CF1C-41A5-681FC656473B}"/>
              </a:ext>
            </a:extLst>
          </p:cNvPr>
          <p:cNvSpPr txBox="1"/>
          <p:nvPr/>
        </p:nvSpPr>
        <p:spPr>
          <a:xfrm>
            <a:off x="71894" y="3190904"/>
            <a:ext cx="5652233" cy="3724096"/>
          </a:xfrm>
          <a:prstGeom prst="rect">
            <a:avLst/>
          </a:prstGeom>
          <a:solidFill>
            <a:schemeClr val="bg1"/>
          </a:solidFill>
        </p:spPr>
        <p:txBody>
          <a:bodyPr wrap="square">
            <a:spAutoFit/>
          </a:bodyPr>
          <a:lstStyle/>
          <a:p>
            <a:pPr marL="103188" indent="44450" algn="just"/>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The partnership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recognize</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need</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for CB in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developing</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countries for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implementation</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of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6 and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enhanced</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transparency</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framework under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13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as</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well</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as</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increase</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readiness</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accessing</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climate</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finance</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resources</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for private and public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sectors</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to support international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cooperation</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marL="103188" indent="44450" algn="just"/>
            <a:endParaRPr lang="it-IT" sz="10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103188" indent="44450" algn="just"/>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The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Initiative</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Climate</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Action </a:t>
            </a:r>
            <a:r>
              <a:rPr lang="it-IT" sz="1600" b="1" dirty="0" err="1">
                <a:solidFill>
                  <a:srgbClr val="002060"/>
                </a:solidFill>
                <a:latin typeface="Verdana" panose="020B0604030504040204" pitchFamily="34" charset="0"/>
                <a:ea typeface="Verdana" panose="020B0604030504040204" pitchFamily="34" charset="0"/>
                <a:cs typeface="Verdana" panose="020B0604030504040204" pitchFamily="34" charset="0"/>
              </a:rPr>
              <a:t>Transparency</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ICAT in line with the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enhanced</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transparency</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framework of the Paris Agreement,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included</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projects for baseline setting for the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activites</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in the energy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sector</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integrated</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with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sectoral</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monitoring, reporting and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verification</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allowing</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attracting</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result-based</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finance</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through</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the </a:t>
            </a:r>
            <a:r>
              <a:rPr lang="it-IT" sz="1500" dirty="0" err="1">
                <a:solidFill>
                  <a:srgbClr val="002060"/>
                </a:solidFill>
                <a:latin typeface="Verdana" panose="020B0604030504040204" pitchFamily="34" charset="0"/>
                <a:ea typeface="Verdana" panose="020B0604030504040204" pitchFamily="34" charset="0"/>
                <a:cs typeface="Verdana" panose="020B0604030504040204" pitchFamily="34" charset="0"/>
              </a:rPr>
              <a:t>mechanisms</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of </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hlinkClick r:id="rId4">
                  <a:extLst>
                    <a:ext uri="{A12FA001-AC4F-418D-AE19-62706E023703}">
                      <ahyp:hlinkClr xmlns:ahyp="http://schemas.microsoft.com/office/drawing/2018/hyperlinkcolor" val="tx"/>
                    </a:ext>
                  </a:extLst>
                </a:hlinkClick>
              </a:rPr>
              <a:t>Article 6</a:t>
            </a:r>
            <a:r>
              <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rPr>
              <a:t> of the Paris Agreement. </a:t>
            </a:r>
          </a:p>
          <a:p>
            <a:pPr algn="just"/>
            <a:endPar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endParaRPr lang="it-IT" sz="1500"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pic>
        <p:nvPicPr>
          <p:cNvPr id="16" name="Elemento grafico 15">
            <a:extLst>
              <a:ext uri="{FF2B5EF4-FFF2-40B4-BE49-F238E27FC236}">
                <a16:creationId xmlns:a16="http://schemas.microsoft.com/office/drawing/2014/main" id="{7C80D608-C259-8FCA-C948-8C7FB4CD681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23818" y="5589240"/>
            <a:ext cx="2968662" cy="646331"/>
          </a:xfrm>
          <a:prstGeom prst="rect">
            <a:avLst/>
          </a:prstGeom>
        </p:spPr>
      </p:pic>
      <p:sp>
        <p:nvSpPr>
          <p:cNvPr id="4" name="Google Shape;149;p19">
            <a:extLst>
              <a:ext uri="{FF2B5EF4-FFF2-40B4-BE49-F238E27FC236}">
                <a16:creationId xmlns:a16="http://schemas.microsoft.com/office/drawing/2014/main" id="{4787EDE8-C77B-1492-EDBB-9BE50CD140FA}"/>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20607092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Grp="1" noChangeArrowheads="1"/>
          </p:cNvSpPr>
          <p:nvPr>
            <p:ph type="title"/>
          </p:nvPr>
        </p:nvSpPr>
        <p:spPr>
          <a:xfrm>
            <a:off x="957023" y="2160365"/>
            <a:ext cx="6858000" cy="485775"/>
          </a:xfrm>
        </p:spPr>
        <p:txBody>
          <a:bodyPr/>
          <a:lstStyle/>
          <a:p>
            <a:pPr algn="ctr">
              <a:defRPr/>
            </a:pPr>
            <a:r>
              <a:rPr lang="it-IT" sz="1800" dirty="0">
                <a:solidFill>
                  <a:srgbClr val="0070C0"/>
                </a:solidFill>
                <a:ea typeface="+mn-ea"/>
              </a:rPr>
              <a:t>GHG </a:t>
            </a:r>
            <a:r>
              <a:rPr lang="it-IT" sz="1800" dirty="0" err="1">
                <a:solidFill>
                  <a:srgbClr val="0070C0"/>
                </a:solidFill>
                <a:ea typeface="+mn-ea"/>
              </a:rPr>
              <a:t>Emission</a:t>
            </a:r>
            <a:r>
              <a:rPr lang="it-IT" sz="1800" dirty="0">
                <a:solidFill>
                  <a:srgbClr val="0070C0"/>
                </a:solidFill>
                <a:ea typeface="+mn-ea"/>
              </a:rPr>
              <a:t> </a:t>
            </a:r>
            <a:r>
              <a:rPr lang="it-IT" sz="1800" dirty="0" err="1">
                <a:solidFill>
                  <a:srgbClr val="0070C0"/>
                </a:solidFill>
                <a:ea typeface="+mn-ea"/>
              </a:rPr>
              <a:t>reductions</a:t>
            </a:r>
            <a:endParaRPr lang="it-IT" sz="1800" b="1" dirty="0">
              <a:solidFill>
                <a:srgbClr val="0070C0"/>
              </a:solidFill>
              <a:ea typeface="+mn-ea"/>
            </a:endParaRPr>
          </a:p>
        </p:txBody>
      </p:sp>
      <p:pic>
        <p:nvPicPr>
          <p:cNvPr id="76803" name="Immagine 3" descr="******"/>
          <p:cNvPicPr>
            <a:picLocks noChangeAspect="1" noChangeArrowheads="1"/>
          </p:cNvPicPr>
          <p:nvPr/>
        </p:nvPicPr>
        <p:blipFill>
          <a:blip r:embed="rId3" cstate="print"/>
          <a:srcRect/>
          <a:stretch>
            <a:fillRect/>
          </a:stretch>
        </p:blipFill>
        <p:spPr bwMode="auto">
          <a:xfrm>
            <a:off x="4003225" y="3263362"/>
            <a:ext cx="3776747" cy="2668012"/>
          </a:xfrm>
          <a:prstGeom prst="rect">
            <a:avLst/>
          </a:prstGeom>
          <a:noFill/>
          <a:ln w="9525">
            <a:noFill/>
            <a:miter lim="800000"/>
            <a:headEnd/>
            <a:tailEnd/>
          </a:ln>
        </p:spPr>
      </p:pic>
      <p:sp>
        <p:nvSpPr>
          <p:cNvPr id="105474" name="Rectangle 3"/>
          <p:cNvSpPr>
            <a:spLocks noGrp="1" noChangeArrowheads="1"/>
          </p:cNvSpPr>
          <p:nvPr>
            <p:ph type="body" idx="1"/>
          </p:nvPr>
        </p:nvSpPr>
        <p:spPr>
          <a:xfrm>
            <a:off x="1687116" y="2546930"/>
            <a:ext cx="5769769" cy="964406"/>
          </a:xfrm>
        </p:spPr>
        <p:txBody>
          <a:bodyPr/>
          <a:lstStyle/>
          <a:p>
            <a:pPr algn="ctr">
              <a:lnSpc>
                <a:spcPct val="80000"/>
              </a:lnSpc>
              <a:spcBef>
                <a:spcPct val="30000"/>
              </a:spcBef>
              <a:buFont typeface="Wingdings" charset="0"/>
              <a:buNone/>
              <a:defRPr/>
            </a:pPr>
            <a:r>
              <a:rPr lang="en-US" sz="1500" dirty="0">
                <a:solidFill>
                  <a:srgbClr val="002060"/>
                </a:solidFill>
                <a:latin typeface="Calibri" charset="0"/>
              </a:rPr>
              <a:t>Baseline as usual (Emission without project) 	-</a:t>
            </a:r>
          </a:p>
          <a:p>
            <a:pPr algn="ctr">
              <a:lnSpc>
                <a:spcPct val="80000"/>
              </a:lnSpc>
              <a:spcBef>
                <a:spcPct val="30000"/>
              </a:spcBef>
              <a:buFont typeface="Wingdings" charset="0"/>
              <a:buNone/>
              <a:defRPr/>
            </a:pPr>
            <a:r>
              <a:rPr lang="en-US" sz="1500" dirty="0">
                <a:solidFill>
                  <a:srgbClr val="002060"/>
                </a:solidFill>
                <a:latin typeface="Calibri" charset="0"/>
              </a:rPr>
              <a:t>Baseline with projects 	=</a:t>
            </a:r>
          </a:p>
          <a:p>
            <a:pPr algn="ctr">
              <a:lnSpc>
                <a:spcPct val="80000"/>
              </a:lnSpc>
              <a:spcBef>
                <a:spcPct val="30000"/>
              </a:spcBef>
              <a:buFont typeface="Wingdings" charset="0"/>
              <a:buNone/>
              <a:defRPr/>
            </a:pPr>
            <a:r>
              <a:rPr lang="en-US" sz="1500" dirty="0">
                <a:solidFill>
                  <a:srgbClr val="002060"/>
                </a:solidFill>
                <a:latin typeface="Calibri" charset="0"/>
              </a:rPr>
              <a:t>Remission reduction</a:t>
            </a:r>
          </a:p>
          <a:p>
            <a:pPr algn="ctr">
              <a:lnSpc>
                <a:spcPct val="80000"/>
              </a:lnSpc>
              <a:spcBef>
                <a:spcPct val="30000"/>
              </a:spcBef>
              <a:buFont typeface="Wingdings" charset="0"/>
              <a:buNone/>
              <a:defRPr/>
            </a:pPr>
            <a:endParaRPr lang="en-US" sz="1800" dirty="0">
              <a:latin typeface="Tahoma" charset="0"/>
            </a:endParaRPr>
          </a:p>
        </p:txBody>
      </p:sp>
      <p:sp>
        <p:nvSpPr>
          <p:cNvPr id="76804" name="Rectangle 3"/>
          <p:cNvSpPr txBox="1">
            <a:spLocks noChangeArrowheads="1"/>
          </p:cNvSpPr>
          <p:nvPr/>
        </p:nvSpPr>
        <p:spPr bwMode="auto">
          <a:xfrm>
            <a:off x="533616" y="3451852"/>
            <a:ext cx="3132535" cy="2793206"/>
          </a:xfrm>
          <a:prstGeom prst="rect">
            <a:avLst/>
          </a:prstGeom>
          <a:noFill/>
          <a:ln w="9525">
            <a:noFill/>
            <a:miter lim="800000"/>
            <a:headEnd/>
            <a:tailEnd/>
          </a:ln>
        </p:spPr>
        <p:txBody>
          <a:bodyPr/>
          <a:lstStyle/>
          <a:p>
            <a:pPr marL="257175" indent="-257175" algn="just" eaLnBrk="0" hangingPunct="0">
              <a:lnSpc>
                <a:spcPct val="80000"/>
              </a:lnSpc>
              <a:spcBef>
                <a:spcPct val="30000"/>
              </a:spcBef>
              <a:buClr>
                <a:schemeClr val="tx1"/>
              </a:buClr>
              <a:buSzPct val="75000"/>
            </a:pPr>
            <a:endParaRPr lang="en-US" sz="1800" dirty="0">
              <a:solidFill>
                <a:srgbClr val="000090"/>
              </a:solidFill>
              <a:latin typeface="Calibri" pitchFamily="34" charset="0"/>
            </a:endParaRPr>
          </a:p>
          <a:p>
            <a:pPr marL="257175" indent="-257175" algn="just" eaLnBrk="0" hangingPunct="0">
              <a:lnSpc>
                <a:spcPct val="80000"/>
              </a:lnSpc>
              <a:spcBef>
                <a:spcPct val="30000"/>
              </a:spcBef>
              <a:buClr>
                <a:schemeClr val="tx1"/>
              </a:buClr>
              <a:buSzPct val="75000"/>
            </a:pPr>
            <a:endParaRPr lang="en-US" sz="1800" dirty="0">
              <a:solidFill>
                <a:srgbClr val="000090"/>
              </a:solidFill>
              <a:latin typeface="Calibri" pitchFamily="34" charset="0"/>
            </a:endParaRPr>
          </a:p>
          <a:p>
            <a:pPr marL="257175" indent="-257175" algn="just" eaLnBrk="0" hangingPunct="0">
              <a:spcBef>
                <a:spcPct val="30000"/>
              </a:spcBef>
              <a:buClr>
                <a:schemeClr val="tx1"/>
              </a:buClr>
              <a:buSzPct val="75000"/>
              <a:buFont typeface="Wingdings" pitchFamily="2" charset="2"/>
              <a:buChar char="l"/>
            </a:pPr>
            <a:r>
              <a:rPr lang="en-US" sz="1800" dirty="0">
                <a:solidFill>
                  <a:srgbClr val="002060"/>
                </a:solidFill>
                <a:latin typeface="Calibri" pitchFamily="34" charset="0"/>
              </a:rPr>
              <a:t>Verified by a third entity </a:t>
            </a:r>
          </a:p>
        </p:txBody>
      </p:sp>
      <p:sp>
        <p:nvSpPr>
          <p:cNvPr id="76805" name="Text Box 228"/>
          <p:cNvSpPr txBox="1">
            <a:spLocks noChangeArrowheads="1"/>
          </p:cNvSpPr>
          <p:nvPr/>
        </p:nvSpPr>
        <p:spPr bwMode="auto">
          <a:xfrm>
            <a:off x="12754" y="146668"/>
            <a:ext cx="9144000" cy="823302"/>
          </a:xfrm>
          <a:prstGeom prst="rect">
            <a:avLst/>
          </a:prstGeom>
          <a:solidFill>
            <a:schemeClr val="bg1"/>
          </a:solidFill>
          <a:ln w="9525">
            <a:noFill/>
            <a:miter lim="800000"/>
            <a:headEnd/>
            <a:tailEnd/>
          </a:ln>
        </p:spPr>
        <p:txBody>
          <a:bodyPr wrap="square">
            <a:spAutoFit/>
          </a:bodyPr>
          <a:lstStyle/>
          <a:p>
            <a:pPr algn="ctr">
              <a:buSzPts val="2800"/>
            </a:pPr>
            <a:r>
              <a:rPr lang="it-IT" sz="2800" b="1" dirty="0">
                <a:solidFill>
                  <a:srgbClr val="1A60A6"/>
                </a:solidFill>
                <a:latin typeface="Helvetica Neue"/>
                <a:ea typeface="Helvetica Neue"/>
                <a:cs typeface="Helvetica Neue"/>
              </a:rPr>
              <a:t>Carbon credits and </a:t>
            </a:r>
            <a:r>
              <a:rPr lang="it-IT" sz="2800" b="1" dirty="0" err="1">
                <a:solidFill>
                  <a:srgbClr val="1A60A6"/>
                </a:solidFill>
                <a:latin typeface="Helvetica Neue"/>
                <a:ea typeface="Helvetica Neue"/>
                <a:cs typeface="Helvetica Neue"/>
              </a:rPr>
              <a:t>Voluntary</a:t>
            </a:r>
            <a:r>
              <a:rPr lang="it-IT" sz="2800" b="1" dirty="0">
                <a:solidFill>
                  <a:srgbClr val="1A60A6"/>
                </a:solidFill>
                <a:latin typeface="Helvetica Neue"/>
                <a:ea typeface="Helvetica Neue"/>
                <a:cs typeface="Helvetica Neue"/>
              </a:rPr>
              <a:t> Carbon Market</a:t>
            </a:r>
          </a:p>
          <a:p>
            <a:pPr algn="ctr"/>
            <a:r>
              <a:rPr lang="it-IT" sz="1950" b="1" dirty="0">
                <a:solidFill>
                  <a:srgbClr val="002060"/>
                </a:solidFill>
                <a:latin typeface="Verdana" pitchFamily="34" charset="0"/>
              </a:rPr>
              <a:t> </a:t>
            </a:r>
          </a:p>
        </p:txBody>
      </p:sp>
      <p:sp>
        <p:nvSpPr>
          <p:cNvPr id="2" name="Rettangolo 1"/>
          <p:cNvSpPr/>
          <p:nvPr/>
        </p:nvSpPr>
        <p:spPr>
          <a:xfrm>
            <a:off x="191830" y="764704"/>
            <a:ext cx="8554605" cy="923330"/>
          </a:xfrm>
          <a:prstGeom prst="rect">
            <a:avLst/>
          </a:prstGeom>
        </p:spPr>
        <p:txBody>
          <a:bodyPr wrap="square">
            <a:spAutoFit/>
          </a:bodyPr>
          <a:lstStyle/>
          <a:p>
            <a:pPr algn="just"/>
            <a:r>
              <a:rPr lang="it-IT" dirty="0">
                <a:solidFill>
                  <a:srgbClr val="0A0A0A"/>
                </a:solidFill>
                <a:latin typeface="AkkuratPro"/>
              </a:rPr>
              <a:t>C</a:t>
            </a:r>
            <a:r>
              <a:rPr lang="it-IT" sz="1800" dirty="0">
                <a:solidFill>
                  <a:srgbClr val="0A0A0A"/>
                </a:solidFill>
                <a:latin typeface="AkkuratPro"/>
              </a:rPr>
              <a:t>redit – </a:t>
            </a:r>
            <a:r>
              <a:rPr lang="it-IT" sz="1800" dirty="0" err="1">
                <a:solidFill>
                  <a:srgbClr val="0A0A0A"/>
                </a:solidFill>
                <a:latin typeface="AkkuratPro"/>
              </a:rPr>
              <a:t>which</a:t>
            </a:r>
            <a:r>
              <a:rPr lang="it-IT" sz="1800" dirty="0">
                <a:solidFill>
                  <a:srgbClr val="0A0A0A"/>
                </a:solidFill>
                <a:latin typeface="AkkuratPro"/>
              </a:rPr>
              <a:t> </a:t>
            </a:r>
            <a:r>
              <a:rPr lang="it-IT" sz="1800" dirty="0" err="1">
                <a:solidFill>
                  <a:srgbClr val="0A0A0A"/>
                </a:solidFill>
                <a:latin typeface="AkkuratPro"/>
              </a:rPr>
              <a:t>corresponds</a:t>
            </a:r>
            <a:r>
              <a:rPr lang="it-IT" sz="1800" dirty="0">
                <a:solidFill>
                  <a:srgbClr val="0A0A0A"/>
                </a:solidFill>
                <a:latin typeface="AkkuratPro"/>
              </a:rPr>
              <a:t> to one </a:t>
            </a:r>
            <a:r>
              <a:rPr lang="it-IT" sz="1800" dirty="0" err="1">
                <a:solidFill>
                  <a:srgbClr val="0A0A0A"/>
                </a:solidFill>
                <a:latin typeface="AkkuratPro"/>
              </a:rPr>
              <a:t>metric</a:t>
            </a:r>
            <a:r>
              <a:rPr lang="it-IT" sz="1800" dirty="0">
                <a:solidFill>
                  <a:srgbClr val="0A0A0A"/>
                </a:solidFill>
                <a:latin typeface="AkkuratPro"/>
              </a:rPr>
              <a:t> ton of </a:t>
            </a:r>
            <a:r>
              <a:rPr lang="it-IT" sz="1800" dirty="0" err="1">
                <a:solidFill>
                  <a:srgbClr val="0A0A0A"/>
                </a:solidFill>
                <a:latin typeface="AkkuratPro"/>
              </a:rPr>
              <a:t>reduced</a:t>
            </a:r>
            <a:r>
              <a:rPr lang="it-IT" sz="1800" dirty="0">
                <a:solidFill>
                  <a:srgbClr val="0A0A0A"/>
                </a:solidFill>
                <a:latin typeface="AkkuratPro"/>
              </a:rPr>
              <a:t>, </a:t>
            </a:r>
            <a:r>
              <a:rPr lang="it-IT" sz="1800" dirty="0" err="1">
                <a:solidFill>
                  <a:srgbClr val="0A0A0A"/>
                </a:solidFill>
                <a:latin typeface="AkkuratPro"/>
              </a:rPr>
              <a:t>avoided</a:t>
            </a:r>
            <a:r>
              <a:rPr lang="it-IT" sz="1800" dirty="0">
                <a:solidFill>
                  <a:srgbClr val="0A0A0A"/>
                </a:solidFill>
                <a:latin typeface="AkkuratPro"/>
              </a:rPr>
              <a:t> or </a:t>
            </a:r>
            <a:r>
              <a:rPr lang="it-IT" sz="1800" dirty="0" err="1">
                <a:solidFill>
                  <a:srgbClr val="0A0A0A"/>
                </a:solidFill>
                <a:latin typeface="AkkuratPro"/>
              </a:rPr>
              <a:t>removed</a:t>
            </a:r>
            <a:r>
              <a:rPr lang="it-IT" sz="1800" dirty="0">
                <a:solidFill>
                  <a:srgbClr val="0A0A0A"/>
                </a:solidFill>
                <a:latin typeface="AkkuratPro"/>
              </a:rPr>
              <a:t> CO2 or </a:t>
            </a:r>
            <a:r>
              <a:rPr lang="it-IT" sz="1800" dirty="0" err="1">
                <a:solidFill>
                  <a:srgbClr val="0A0A0A"/>
                </a:solidFill>
                <a:latin typeface="AkkuratPro"/>
              </a:rPr>
              <a:t>equivalent</a:t>
            </a:r>
            <a:r>
              <a:rPr lang="it-IT" sz="1800" dirty="0">
                <a:solidFill>
                  <a:srgbClr val="0A0A0A"/>
                </a:solidFill>
                <a:latin typeface="AkkuratPro"/>
              </a:rPr>
              <a:t> GHG – can be </a:t>
            </a:r>
            <a:r>
              <a:rPr lang="it-IT" sz="1800" dirty="0" err="1">
                <a:solidFill>
                  <a:srgbClr val="0A0A0A"/>
                </a:solidFill>
                <a:latin typeface="AkkuratPro"/>
              </a:rPr>
              <a:t>used</a:t>
            </a:r>
            <a:r>
              <a:rPr lang="it-IT" sz="1800" dirty="0">
                <a:solidFill>
                  <a:srgbClr val="0A0A0A"/>
                </a:solidFill>
                <a:latin typeface="AkkuratPro"/>
              </a:rPr>
              <a:t> by a company or an </a:t>
            </a:r>
            <a:r>
              <a:rPr lang="it-IT" sz="1800" dirty="0" err="1">
                <a:solidFill>
                  <a:srgbClr val="0A0A0A"/>
                </a:solidFill>
                <a:latin typeface="AkkuratPro"/>
              </a:rPr>
              <a:t>individual</a:t>
            </a:r>
            <a:r>
              <a:rPr lang="it-IT" sz="1800" dirty="0">
                <a:solidFill>
                  <a:srgbClr val="0A0A0A"/>
                </a:solidFill>
                <a:latin typeface="AkkuratPro"/>
              </a:rPr>
              <a:t> to compensate for the </a:t>
            </a:r>
            <a:r>
              <a:rPr lang="it-IT" sz="1800" dirty="0" err="1">
                <a:solidFill>
                  <a:srgbClr val="0A0A0A"/>
                </a:solidFill>
                <a:latin typeface="AkkuratPro"/>
              </a:rPr>
              <a:t>emission</a:t>
            </a:r>
            <a:r>
              <a:rPr lang="it-IT" sz="1800" dirty="0">
                <a:solidFill>
                  <a:srgbClr val="0A0A0A"/>
                </a:solidFill>
                <a:latin typeface="AkkuratPro"/>
              </a:rPr>
              <a:t> of one ton of CO2 or </a:t>
            </a:r>
            <a:r>
              <a:rPr lang="it-IT" sz="1800" dirty="0" err="1">
                <a:solidFill>
                  <a:srgbClr val="0A0A0A"/>
                </a:solidFill>
                <a:latin typeface="AkkuratPro"/>
              </a:rPr>
              <a:t>equivalent</a:t>
            </a:r>
            <a:r>
              <a:rPr lang="it-IT" sz="1800" dirty="0">
                <a:solidFill>
                  <a:srgbClr val="0A0A0A"/>
                </a:solidFill>
                <a:latin typeface="AkkuratPro"/>
              </a:rPr>
              <a:t> </a:t>
            </a:r>
            <a:r>
              <a:rPr lang="it-IT" sz="1800" dirty="0" err="1">
                <a:solidFill>
                  <a:srgbClr val="0A0A0A"/>
                </a:solidFill>
                <a:latin typeface="AkkuratPro"/>
              </a:rPr>
              <a:t>gases</a:t>
            </a:r>
            <a:r>
              <a:rPr lang="it-IT" sz="1800" dirty="0">
                <a:solidFill>
                  <a:srgbClr val="0A0A0A"/>
                </a:solidFill>
                <a:latin typeface="AkkuratPro"/>
              </a:rPr>
              <a:t>. </a:t>
            </a:r>
            <a:endParaRPr lang="it-IT" sz="1800" dirty="0"/>
          </a:p>
        </p:txBody>
      </p:sp>
      <p:pic>
        <p:nvPicPr>
          <p:cNvPr id="8" name="Picture 2" descr="Risultati immagini per carbon market kyoto protocol"/>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91830" y="2252048"/>
            <a:ext cx="2395715" cy="1052984"/>
          </a:xfrm>
          <a:prstGeom prst="rect">
            <a:avLst/>
          </a:prstGeom>
          <a:noFill/>
          <a:extLst>
            <a:ext uri="{909E8E84-426E-40DD-AFC4-6F175D3DCCD1}">
              <a14:hiddenFill xmlns:a14="http://schemas.microsoft.com/office/drawing/2010/main">
                <a:solidFill>
                  <a:srgbClr val="FFFFFF"/>
                </a:solidFill>
              </a14:hiddenFill>
            </a:ext>
          </a:extLst>
        </p:spPr>
      </p:pic>
      <p:sp>
        <p:nvSpPr>
          <p:cNvPr id="9"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3" name="Elemento grafico 2">
            <a:extLst>
              <a:ext uri="{FF2B5EF4-FFF2-40B4-BE49-F238E27FC236}">
                <a16:creationId xmlns:a16="http://schemas.microsoft.com/office/drawing/2014/main" id="{5EBEB0C5-21FE-9116-A192-057C377CE7F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754" y="6253176"/>
            <a:ext cx="9069816" cy="620688"/>
          </a:xfrm>
          <a:prstGeom prst="rect">
            <a:avLst/>
          </a:prstGeom>
        </p:spPr>
      </p:pic>
    </p:spTree>
    <p:extLst>
      <p:ext uri="{BB962C8B-B14F-4D97-AF65-F5344CB8AC3E}">
        <p14:creationId xmlns:p14="http://schemas.microsoft.com/office/powerpoint/2010/main" val="2081628055"/>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6597FD2C-F08F-E290-2C4A-54790327A388}"/>
              </a:ext>
            </a:extLst>
          </p:cNvPr>
          <p:cNvSpPr>
            <a:spLocks noGrp="1"/>
          </p:cNvSpPr>
          <p:nvPr>
            <p:ph type="title"/>
          </p:nvPr>
        </p:nvSpPr>
        <p:spPr>
          <a:xfrm>
            <a:off x="324000" y="265393"/>
            <a:ext cx="8820000" cy="1083300"/>
          </a:xfrm>
        </p:spPr>
        <p:txBody>
          <a:bodyPr/>
          <a:lstStyle/>
          <a:p>
            <a:pPr algn="ctr">
              <a:spcBef>
                <a:spcPct val="0"/>
              </a:spcBef>
              <a:spcAft>
                <a:spcPct val="0"/>
              </a:spcAft>
            </a:pPr>
            <a:r>
              <a:rPr lang="it-IT" sz="2800" dirty="0">
                <a:solidFill>
                  <a:srgbClr val="1A60A6"/>
                </a:solidFill>
                <a:latin typeface="Helvetica Neue"/>
                <a:ea typeface="Helvetica Neue"/>
                <a:cs typeface="Helvetica Neue"/>
              </a:rPr>
              <a:t>The </a:t>
            </a:r>
            <a:r>
              <a:rPr lang="it-IT" sz="2800" dirty="0" err="1">
                <a:solidFill>
                  <a:srgbClr val="1A60A6"/>
                </a:solidFill>
                <a:latin typeface="Helvetica Neue"/>
                <a:ea typeface="Helvetica Neue"/>
                <a:cs typeface="Helvetica Neue"/>
              </a:rPr>
              <a:t>structure</a:t>
            </a:r>
            <a:r>
              <a:rPr lang="it-IT" sz="2800" dirty="0">
                <a:solidFill>
                  <a:srgbClr val="1A60A6"/>
                </a:solidFill>
                <a:latin typeface="Helvetica Neue"/>
                <a:ea typeface="Helvetica Neue"/>
                <a:cs typeface="Helvetica Neue"/>
              </a:rPr>
              <a:t> of </a:t>
            </a:r>
            <a:r>
              <a:rPr lang="it-IT" sz="2800" dirty="0" err="1">
                <a:solidFill>
                  <a:srgbClr val="1A60A6"/>
                </a:solidFill>
                <a:latin typeface="Helvetica Neue"/>
                <a:ea typeface="Helvetica Neue"/>
                <a:cs typeface="Helvetica Neue"/>
              </a:rPr>
              <a:t>voluntary</a:t>
            </a:r>
            <a:r>
              <a:rPr lang="it-IT" sz="2800" dirty="0">
                <a:solidFill>
                  <a:srgbClr val="1A60A6"/>
                </a:solidFill>
                <a:latin typeface="Helvetica Neue"/>
                <a:ea typeface="Helvetica Neue"/>
                <a:cs typeface="Helvetica Neue"/>
              </a:rPr>
              <a:t> carbon Market </a:t>
            </a:r>
          </a:p>
        </p:txBody>
      </p:sp>
      <p:pic>
        <p:nvPicPr>
          <p:cNvPr id="1026" name="Picture 2">
            <a:extLst>
              <a:ext uri="{FF2B5EF4-FFF2-40B4-BE49-F238E27FC236}">
                <a16:creationId xmlns:a16="http://schemas.microsoft.com/office/drawing/2014/main" id="{400DECC7-7A63-C68A-7DC7-00FD2471FEF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833" b="11819"/>
          <a:stretch/>
        </p:blipFill>
        <p:spPr bwMode="auto">
          <a:xfrm>
            <a:off x="755576" y="692696"/>
            <a:ext cx="7179368" cy="275476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4E73BAFC-1D4C-F293-180C-44BFBE63D3E8}"/>
              </a:ext>
            </a:extLst>
          </p:cNvPr>
          <p:cNvSpPr>
            <a:spLocks noChangeArrowheads="1"/>
          </p:cNvSpPr>
          <p:nvPr/>
        </p:nvSpPr>
        <p:spPr bwMode="auto">
          <a:xfrm>
            <a:off x="269955" y="4291961"/>
            <a:ext cx="113140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300" b="1" i="0" u="none" strike="noStrike" cap="none" normalizeH="0" baseline="0" dirty="0">
                <a:ln>
                  <a:noFill/>
                </a:ln>
                <a:solidFill>
                  <a:srgbClr val="0A0A0A"/>
                </a:solidFill>
                <a:effectLst/>
                <a:latin typeface="Conv_Akk_Pro"/>
              </a:rPr>
              <a:t>  </a:t>
            </a:r>
            <a:r>
              <a:rPr kumimoji="0" lang="it-IT" altLang="it-IT" sz="4000" b="1" i="0" u="none" strike="noStrike" cap="none" normalizeH="0" baseline="0" dirty="0">
                <a:ln>
                  <a:noFill/>
                </a:ln>
                <a:solidFill>
                  <a:srgbClr val="0A0A0A"/>
                </a:solidFill>
                <a:effectLst/>
                <a:latin typeface="Conv_Akk_Pro"/>
              </a:rPr>
              <a:t>       </a:t>
            </a:r>
            <a:r>
              <a:rPr kumimoji="0" lang="it-IT" altLang="it-IT" sz="1300" b="1" i="0" u="none" strike="noStrike" cap="none" normalizeH="0" baseline="0" dirty="0">
                <a:ln>
                  <a:noFill/>
                </a:ln>
                <a:solidFill>
                  <a:srgbClr val="0A0A0A"/>
                </a:solidFill>
                <a:effectLst/>
                <a:latin typeface="Conv_Akk_Pro"/>
              </a:rPr>
              <a:t> </a:t>
            </a: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8" name="Google Shape;149;p19">
            <a:extLst>
              <a:ext uri="{FF2B5EF4-FFF2-40B4-BE49-F238E27FC236}">
                <a16:creationId xmlns:a16="http://schemas.microsoft.com/office/drawing/2014/main" id="{8BF946C1-2570-F932-8E8D-05E7F4B0ACBA}"/>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 name="Rectangle 7">
            <a:extLst>
              <a:ext uri="{FF2B5EF4-FFF2-40B4-BE49-F238E27FC236}">
                <a16:creationId xmlns:a16="http://schemas.microsoft.com/office/drawing/2014/main" id="{7BBAB1AF-6338-8516-FDA8-A32951227A58}"/>
              </a:ext>
            </a:extLst>
          </p:cNvPr>
          <p:cNvSpPr>
            <a:spLocks noChangeArrowheads="1"/>
          </p:cNvSpPr>
          <p:nvPr/>
        </p:nvSpPr>
        <p:spPr bwMode="auto">
          <a:xfrm>
            <a:off x="-2491127" y="9124398"/>
            <a:ext cx="76009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300" b="1" i="0" u="none" strike="noStrike" cap="none" normalizeH="0" baseline="0" dirty="0">
                <a:ln>
                  <a:noFill/>
                </a:ln>
                <a:solidFill>
                  <a:srgbClr val="0A0A0A"/>
                </a:solidFill>
                <a:effectLst/>
                <a:latin typeface="Conv_Akk_Pro"/>
              </a:rPr>
              <a:t>  </a:t>
            </a:r>
            <a:r>
              <a:rPr kumimoji="0" lang="it-IT" altLang="it-IT" sz="4000" b="1" i="0" u="none" strike="noStrike" cap="none" normalizeH="0" baseline="0" dirty="0">
                <a:ln>
                  <a:noFill/>
                </a:ln>
                <a:solidFill>
                  <a:srgbClr val="0A0A0A"/>
                </a:solidFill>
                <a:effectLst/>
                <a:latin typeface="Conv_Akk_Pro"/>
              </a:rPr>
              <a:t>      </a:t>
            </a:r>
            <a:r>
              <a:rPr kumimoji="0" lang="it-IT" altLang="it-IT" sz="1300" b="1" i="0" u="none" strike="noStrike" cap="none" normalizeH="0" baseline="0" dirty="0">
                <a:ln>
                  <a:noFill/>
                </a:ln>
                <a:solidFill>
                  <a:srgbClr val="0A0A0A"/>
                </a:solidFill>
                <a:effectLst/>
                <a:latin typeface="Conv_Akk_Pro"/>
              </a:rPr>
              <a:t> </a:t>
            </a: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grpSp>
        <p:nvGrpSpPr>
          <p:cNvPr id="12" name="Gruppo 11">
            <a:extLst>
              <a:ext uri="{FF2B5EF4-FFF2-40B4-BE49-F238E27FC236}">
                <a16:creationId xmlns:a16="http://schemas.microsoft.com/office/drawing/2014/main" id="{7C50417C-CFBB-B3A1-A04F-C19E8F8FAD5E}"/>
              </a:ext>
            </a:extLst>
          </p:cNvPr>
          <p:cNvGrpSpPr/>
          <p:nvPr/>
        </p:nvGrpSpPr>
        <p:grpSpPr>
          <a:xfrm>
            <a:off x="144016" y="3429000"/>
            <a:ext cx="9396536" cy="3693319"/>
            <a:chOff x="1325197" y="3747100"/>
            <a:chExt cx="9215383" cy="3444215"/>
          </a:xfrm>
        </p:grpSpPr>
        <p:pic>
          <p:nvPicPr>
            <p:cNvPr id="1028" name="Picture 4">
              <a:extLst>
                <a:ext uri="{FF2B5EF4-FFF2-40B4-BE49-F238E27FC236}">
                  <a16:creationId xmlns:a16="http://schemas.microsoft.com/office/drawing/2014/main" id="{24614E1F-5613-49E4-10C5-A3C719CBB8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5478" y="4321823"/>
              <a:ext cx="474440" cy="395367"/>
            </a:xfrm>
            <a:prstGeom prst="rect">
              <a:avLst/>
            </a:prstGeom>
            <a:noFill/>
            <a:extLst>
              <a:ext uri="{909E8E84-426E-40DD-AFC4-6F175D3DCCD1}">
                <a14:hiddenFill xmlns:a14="http://schemas.microsoft.com/office/drawing/2010/main">
                  <a:solidFill>
                    <a:srgbClr val="FFFFFF"/>
                  </a:solidFill>
                </a14:hiddenFill>
              </a:ext>
            </a:extLst>
          </p:spPr>
        </p:pic>
        <p:sp>
          <p:nvSpPr>
            <p:cNvPr id="6" name="CasellaDiTesto 5">
              <a:extLst>
                <a:ext uri="{FF2B5EF4-FFF2-40B4-BE49-F238E27FC236}">
                  <a16:creationId xmlns:a16="http://schemas.microsoft.com/office/drawing/2014/main" id="{38876845-2B38-71A7-DE01-E3BE8B0F2E87}"/>
                </a:ext>
              </a:extLst>
            </p:cNvPr>
            <p:cNvSpPr txBox="1"/>
            <p:nvPr/>
          </p:nvSpPr>
          <p:spPr>
            <a:xfrm>
              <a:off x="1468044" y="3747100"/>
              <a:ext cx="9072536" cy="3444215"/>
            </a:xfrm>
            <a:prstGeom prst="rect">
              <a:avLst/>
            </a:prstGeom>
            <a:noFill/>
          </p:spPr>
          <p:txBody>
            <a:bodyPr wrap="square">
              <a:spAutoFit/>
            </a:bodyPr>
            <a:lstStyle/>
            <a:p>
              <a:pPr algn="l"/>
              <a:r>
                <a:rPr lang="it-IT" sz="1600" b="1" i="0" u="none" strike="noStrike" dirty="0">
                  <a:solidFill>
                    <a:srgbClr val="002060"/>
                  </a:solidFill>
                  <a:effectLst/>
                  <a:latin typeface="Verdana" panose="020B0604030504040204" pitchFamily="34" charset="0"/>
                  <a:ea typeface="Verdana" panose="020B0604030504040204" pitchFamily="34" charset="0"/>
                  <a:cs typeface="Verdana" panose="020B0604030504040204" pitchFamily="34" charset="0"/>
                </a:rPr>
                <a:t>The </a:t>
              </a:r>
              <a:r>
                <a:rPr lang="it-IT" sz="1600" b="1" i="0" u="none" strike="noStrike" dirty="0" err="1">
                  <a:solidFill>
                    <a:srgbClr val="002060"/>
                  </a:solidFill>
                  <a:effectLst/>
                  <a:latin typeface="Verdana" panose="020B0604030504040204" pitchFamily="34" charset="0"/>
                  <a:ea typeface="Verdana" panose="020B0604030504040204" pitchFamily="34" charset="0"/>
                  <a:cs typeface="Verdana" panose="020B0604030504040204" pitchFamily="34" charset="0"/>
                </a:rPr>
                <a:t>participants</a:t>
              </a:r>
              <a:r>
                <a:rPr lang="it-IT" sz="1600"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600" b="0" i="0" u="none" strike="noStrike" dirty="0" err="1">
                  <a:solidFill>
                    <a:srgbClr val="002060"/>
                  </a:solidFill>
                  <a:effectLst/>
                  <a:latin typeface="Verdana" panose="020B0604030504040204" pitchFamily="34" charset="0"/>
                  <a:ea typeface="Verdana" panose="020B0604030504040204" pitchFamily="34" charset="0"/>
                  <a:cs typeface="Verdana" panose="020B0604030504040204" pitchFamily="34" charset="0"/>
                </a:rPr>
                <a:t>Five</a:t>
              </a:r>
              <a:r>
                <a:rPr lang="it-IT" sz="1600" b="0" i="0" u="none" strike="noStrike" dirty="0">
                  <a:solidFill>
                    <a:srgbClr val="002060"/>
                  </a:solidFill>
                  <a:effectLst/>
                  <a:latin typeface="Verdana" panose="020B0604030504040204" pitchFamily="34" charset="0"/>
                  <a:ea typeface="Verdana" panose="020B0604030504040204" pitchFamily="34" charset="0"/>
                  <a:cs typeface="Verdana" panose="020B0604030504040204" pitchFamily="34" charset="0"/>
                </a:rPr>
                <a:t> </a:t>
              </a:r>
              <a:r>
                <a:rPr lang="it-IT" sz="1600" b="0" i="0" u="none" strike="noStrike" dirty="0" err="1">
                  <a:solidFill>
                    <a:srgbClr val="002060"/>
                  </a:solidFill>
                  <a:effectLst/>
                  <a:latin typeface="Verdana" panose="020B0604030504040204" pitchFamily="34" charset="0"/>
                  <a:ea typeface="Verdana" panose="020B0604030504040204" pitchFamily="34" charset="0"/>
                  <a:cs typeface="Verdana" panose="020B0604030504040204" pitchFamily="34" charset="0"/>
                </a:rPr>
                <a:t>main</a:t>
              </a:r>
              <a:r>
                <a:rPr lang="it-IT" sz="1600" b="0" i="0" u="none" strike="noStrike" dirty="0">
                  <a:solidFill>
                    <a:srgbClr val="002060"/>
                  </a:solidFill>
                  <a:effectLst/>
                  <a:latin typeface="Verdana" panose="020B0604030504040204" pitchFamily="34" charset="0"/>
                  <a:ea typeface="Verdana" panose="020B0604030504040204" pitchFamily="34" charset="0"/>
                  <a:cs typeface="Verdana" panose="020B0604030504040204" pitchFamily="34" charset="0"/>
                </a:rPr>
                <a:t> players make up the </a:t>
              </a:r>
              <a:r>
                <a:rPr lang="it-IT" sz="1600" b="0" i="0" u="none" strike="noStrike" dirty="0" err="1">
                  <a:solidFill>
                    <a:srgbClr val="002060"/>
                  </a:solidFill>
                  <a:effectLst/>
                  <a:latin typeface="Verdana" panose="020B0604030504040204" pitchFamily="34" charset="0"/>
                  <a:ea typeface="Verdana" panose="020B0604030504040204" pitchFamily="34" charset="0"/>
                  <a:cs typeface="Verdana" panose="020B0604030504040204" pitchFamily="34" charset="0"/>
                </a:rPr>
                <a:t>engine</a:t>
              </a:r>
              <a:r>
                <a:rPr lang="it-IT" sz="1600" b="0" i="0" u="none" strike="noStrike" dirty="0">
                  <a:solidFill>
                    <a:srgbClr val="002060"/>
                  </a:solidFill>
                  <a:effectLst/>
                  <a:latin typeface="Verdana" panose="020B0604030504040204" pitchFamily="34" charset="0"/>
                  <a:ea typeface="Verdana" panose="020B0604030504040204" pitchFamily="34" charset="0"/>
                  <a:cs typeface="Verdana" panose="020B0604030504040204" pitchFamily="34" charset="0"/>
                </a:rPr>
                <a:t> of carbon markets</a:t>
              </a:r>
              <a:r>
                <a:rPr lang="it-IT" b="0" i="0" u="none" strike="noStrike" dirty="0">
                  <a:solidFill>
                    <a:srgbClr val="002060"/>
                  </a:solidFill>
                  <a:effectLst/>
                  <a:latin typeface="Verdana" panose="020B0604030504040204" pitchFamily="34" charset="0"/>
                  <a:ea typeface="Verdana" panose="020B0604030504040204" pitchFamily="34" charset="0"/>
                  <a:cs typeface="Verdana" panose="020B0604030504040204" pitchFamily="34" charset="0"/>
                </a:rPr>
                <a:t>.</a:t>
              </a:r>
            </a:p>
            <a:p>
              <a:pPr algn="l"/>
              <a:endParaRPr lang="it-IT" b="0" i="0" u="none" strike="noStrike" dirty="0">
                <a:solidFill>
                  <a:srgbClr val="002060"/>
                </a:solidFill>
                <a:effectLst/>
                <a:latin typeface="Verdana" panose="020B0604030504040204" pitchFamily="34" charset="0"/>
                <a:ea typeface="Verdana" panose="020B0604030504040204" pitchFamily="34" charset="0"/>
                <a:cs typeface="Verdana" panose="020B0604030504040204" pitchFamily="34" charset="0"/>
              </a:endParaRPr>
            </a:p>
            <a:p>
              <a:pPr marL="846138" indent="-846138" algn="l">
                <a:buFont typeface="Arial" panose="020B0604020202020204" pitchFamily="34" charset="0"/>
                <a:buChar char="•"/>
              </a:pPr>
              <a:r>
                <a:rPr kumimoji="0" lang="it-IT" altLang="it-IT" b="1" i="0" u="none" strike="noStrike" cap="none" normalizeH="0" baseline="0" dirty="0">
                  <a:ln>
                    <a:noFill/>
                  </a:ln>
                  <a:solidFill>
                    <a:srgbClr val="002060"/>
                  </a:solidFill>
                  <a:effectLst/>
                  <a:latin typeface="Verdana" panose="020B0604030504040204" pitchFamily="34" charset="0"/>
                  <a:ea typeface="Verdana" panose="020B0604030504040204" pitchFamily="34" charset="0"/>
                  <a:cs typeface="Verdana" panose="020B0604030504040204" pitchFamily="34" charset="0"/>
                </a:rPr>
                <a:t>PROJECT DEVELOPERS</a:t>
              </a:r>
              <a:endParaRPr lang="it-IT" b="0" i="0" u="none" strike="noStrike" dirty="0">
                <a:solidFill>
                  <a:srgbClr val="002060"/>
                </a:solidFill>
                <a:effectLst/>
                <a:latin typeface="Verdana" panose="020B0604030504040204" pitchFamily="34" charset="0"/>
                <a:ea typeface="Verdana" panose="020B0604030504040204" pitchFamily="34" charset="0"/>
                <a:cs typeface="Verdana" panose="020B0604030504040204" pitchFamily="34" charset="0"/>
              </a:endParaRPr>
            </a:p>
            <a:p>
              <a:pPr algn="l"/>
              <a:endParaRPr lang="it-IT" b="0" i="0" u="none" strike="noStrike" dirty="0">
                <a:solidFill>
                  <a:srgbClr val="002060"/>
                </a:solidFill>
                <a:effectLst/>
                <a:latin typeface="Verdana" panose="020B0604030504040204" pitchFamily="34" charset="0"/>
                <a:ea typeface="Verdana" panose="020B0604030504040204" pitchFamily="34" charset="0"/>
                <a:cs typeface="Verdana" panose="020B0604030504040204" pitchFamily="34" charset="0"/>
              </a:endParaRPr>
            </a:p>
            <a:p>
              <a:pPr marL="846138" indent="-846138" algn="l">
                <a:buFont typeface="Arial" panose="020B0604020202020204" pitchFamily="34" charset="0"/>
                <a:buChar char="•"/>
              </a:pPr>
              <a:r>
                <a:rPr kumimoji="0" lang="it-IT" altLang="it-IT" b="1" i="0" u="none" strike="noStrike" cap="none" normalizeH="0" baseline="0" dirty="0">
                  <a:ln>
                    <a:noFill/>
                  </a:ln>
                  <a:solidFill>
                    <a:srgbClr val="002060"/>
                  </a:solidFill>
                  <a:effectLst/>
                  <a:latin typeface="Verdana" panose="020B0604030504040204" pitchFamily="34" charset="0"/>
                  <a:ea typeface="Verdana" panose="020B0604030504040204" pitchFamily="34" charset="0"/>
                  <a:cs typeface="Verdana" panose="020B0604030504040204" pitchFamily="34" charset="0"/>
                </a:rPr>
                <a:t>END BUYERS</a:t>
              </a:r>
            </a:p>
            <a:p>
              <a:pPr marL="846138" indent="-846138" algn="l">
                <a:buFont typeface="Arial" panose="020B0604020202020204" pitchFamily="34" charset="0"/>
                <a:buChar char="•"/>
              </a:pPr>
              <a:endParaRPr kumimoji="0" lang="it-IT" altLang="it-IT" b="1" i="0" u="none" strike="noStrike" cap="none" normalizeH="0" baseline="0" dirty="0">
                <a:ln>
                  <a:noFill/>
                </a:ln>
                <a:solidFill>
                  <a:srgbClr val="002060"/>
                </a:solidFill>
                <a:effectLst/>
                <a:latin typeface="Verdana" panose="020B0604030504040204" pitchFamily="34" charset="0"/>
                <a:ea typeface="Verdana" panose="020B0604030504040204" pitchFamily="34" charset="0"/>
                <a:cs typeface="Verdana" panose="020B0604030504040204" pitchFamily="34" charset="0"/>
              </a:endParaRPr>
            </a:p>
            <a:p>
              <a:pPr marL="846138" indent="-846138" algn="l">
                <a:buFont typeface="Arial" panose="020B0604020202020204" pitchFamily="34" charset="0"/>
                <a:buChar char="•"/>
              </a:pPr>
              <a:r>
                <a:rPr kumimoji="0" lang="it-IT" altLang="it-IT" b="1" i="0" u="none" strike="noStrike" cap="none" normalizeH="0" baseline="0" dirty="0">
                  <a:ln>
                    <a:noFill/>
                  </a:ln>
                  <a:solidFill>
                    <a:srgbClr val="002060"/>
                  </a:solidFill>
                  <a:effectLst/>
                  <a:latin typeface="Verdana" panose="020B0604030504040204" pitchFamily="34" charset="0"/>
                  <a:ea typeface="Verdana" panose="020B0604030504040204" pitchFamily="34" charset="0"/>
                  <a:cs typeface="Verdana" panose="020B0604030504040204" pitchFamily="34" charset="0"/>
                </a:rPr>
                <a:t>RETAIL TRADERS</a:t>
              </a:r>
            </a:p>
            <a:p>
              <a:pPr marL="846138" indent="-846138" algn="l">
                <a:buFont typeface="Arial" panose="020B0604020202020204" pitchFamily="34" charset="0"/>
                <a:buChar char="•"/>
              </a:pPr>
              <a:endParaRPr lang="it-IT" altLang="it-IT" b="1"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846138" indent="-846138">
                <a:buFont typeface="Arial" panose="020B0604020202020204" pitchFamily="34" charset="0"/>
                <a:buChar char="•"/>
              </a:pPr>
              <a:r>
                <a:rPr lang="it-IT" b="1" i="0" u="none" strike="noStrike" dirty="0">
                  <a:solidFill>
                    <a:srgbClr val="002060"/>
                  </a:solidFill>
                  <a:effectLst/>
                  <a:latin typeface="Verdana" panose="020B0604030504040204" pitchFamily="34" charset="0"/>
                  <a:ea typeface="Verdana" panose="020B0604030504040204" pitchFamily="34" charset="0"/>
                  <a:cs typeface="Verdana" panose="020B0604030504040204" pitchFamily="34" charset="0"/>
                </a:rPr>
                <a:t>BROKERS</a:t>
              </a:r>
            </a:p>
            <a:p>
              <a:endParaRPr lang="it-IT" b="1" i="0" u="none" strike="noStrike" dirty="0">
                <a:solidFill>
                  <a:srgbClr val="002060"/>
                </a:solidFill>
                <a:effectLst/>
                <a:latin typeface="Verdana" panose="020B0604030504040204" pitchFamily="34" charset="0"/>
                <a:ea typeface="Verdana" panose="020B0604030504040204" pitchFamily="34" charset="0"/>
                <a:cs typeface="Verdana" panose="020B0604030504040204" pitchFamily="34" charset="0"/>
              </a:endParaRPr>
            </a:p>
            <a:p>
              <a:pPr marL="846138" indent="-846138">
                <a:buFont typeface="Arial" panose="020B0604020202020204" pitchFamily="34" charset="0"/>
                <a:buChar char="•"/>
              </a:pPr>
              <a:r>
                <a:rPr lang="it-IT" alt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STANDARDS</a:t>
              </a:r>
            </a:p>
            <a:p>
              <a:pPr algn="l"/>
              <a:endParaRPr lang="it-IT" b="0" i="0" u="none" strike="noStrike" dirty="0">
                <a:solidFill>
                  <a:srgbClr val="0A0A0A"/>
                </a:solidFill>
                <a:effectLst/>
                <a:latin typeface="Conv_Akk_Pro"/>
              </a:endParaRPr>
            </a:p>
            <a:p>
              <a:pPr algn="l"/>
              <a:endParaRPr lang="it-IT" b="0" i="0" u="none" strike="noStrike" dirty="0">
                <a:solidFill>
                  <a:srgbClr val="0A0A0A"/>
                </a:solidFill>
                <a:effectLst/>
                <a:latin typeface="Conv_Akk_Pro"/>
              </a:endParaRPr>
            </a:p>
          </p:txBody>
        </p:sp>
        <p:pic>
          <p:nvPicPr>
            <p:cNvPr id="1030" name="Picture 6">
              <a:extLst>
                <a:ext uri="{FF2B5EF4-FFF2-40B4-BE49-F238E27FC236}">
                  <a16:creationId xmlns:a16="http://schemas.microsoft.com/office/drawing/2014/main" id="{A8DB8FF7-7B98-F601-7B15-25ADCDB5DC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8044" y="4883786"/>
              <a:ext cx="349307" cy="32343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1E120F67-F1BF-863E-24FC-8EE9B5ACB0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5197" y="5271911"/>
              <a:ext cx="635000" cy="635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C7B3BDBE-6AF5-AD7F-F53E-BE0DF3CB98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1640" y="5949280"/>
              <a:ext cx="605071" cy="451546"/>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56370CBD-16E9-5561-AF84-86F4FC6A738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7773" y="6453336"/>
              <a:ext cx="542145" cy="42355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2707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005" name="Text Box 229"/>
          <p:cNvSpPr txBox="1">
            <a:spLocks noChangeArrowheads="1"/>
          </p:cNvSpPr>
          <p:nvPr/>
        </p:nvSpPr>
        <p:spPr bwMode="auto">
          <a:xfrm>
            <a:off x="4860032" y="1988840"/>
            <a:ext cx="4107271" cy="1231106"/>
          </a:xfrm>
          <a:prstGeom prst="rect">
            <a:avLst/>
          </a:prstGeom>
          <a:solidFill>
            <a:schemeClr val="bg1"/>
          </a:solidFill>
          <a:ln w="9525">
            <a:noFill/>
            <a:miter lim="800000"/>
            <a:headEnd/>
            <a:tailEnd/>
          </a:ln>
        </p:spPr>
        <p:txBody>
          <a:bodyPr wrap="square">
            <a:spAutoFit/>
          </a:bodyPr>
          <a:lstStyle/>
          <a:p>
            <a:pPr marL="13097" indent="-13097">
              <a:tabLst>
                <a:tab pos="400050" algn="l"/>
              </a:tabLst>
            </a:pPr>
            <a:endParaRPr lang="it-IT" sz="1500" dirty="0">
              <a:solidFill>
                <a:srgbClr val="002060"/>
              </a:solidFill>
              <a:latin typeface="Calibri" pitchFamily="34" charset="0"/>
            </a:endParaRPr>
          </a:p>
          <a:p>
            <a:pPr marL="13097" indent="-13097">
              <a:tabLst>
                <a:tab pos="400050" algn="l"/>
              </a:tabLst>
            </a:pPr>
            <a:r>
              <a:rPr lang="it-IT" sz="1400" dirty="0">
                <a:solidFill>
                  <a:srgbClr val="192029"/>
                </a:solidFill>
                <a:latin typeface="TTNorms-Regular"/>
              </a:rPr>
              <a:t>The price of EU </a:t>
            </a:r>
            <a:r>
              <a:rPr lang="it-IT" sz="1400" dirty="0" err="1">
                <a:solidFill>
                  <a:srgbClr val="192029"/>
                </a:solidFill>
                <a:latin typeface="TTNorms-Regular"/>
              </a:rPr>
              <a:t>allowances</a:t>
            </a:r>
            <a:r>
              <a:rPr lang="it-IT" sz="1400" dirty="0">
                <a:solidFill>
                  <a:srgbClr val="192029"/>
                </a:solidFill>
                <a:latin typeface="TTNorms-Regular"/>
              </a:rPr>
              <a:t> (</a:t>
            </a:r>
            <a:r>
              <a:rPr lang="it-IT" sz="1400" dirty="0" err="1">
                <a:solidFill>
                  <a:srgbClr val="192029"/>
                </a:solidFill>
                <a:latin typeface="TTNorms-Regular"/>
              </a:rPr>
              <a:t>EUAs</a:t>
            </a:r>
            <a:r>
              <a:rPr lang="it-IT" sz="1400" dirty="0">
                <a:solidFill>
                  <a:srgbClr val="192029"/>
                </a:solidFill>
                <a:latin typeface="TTNorms-Regular"/>
              </a:rPr>
              <a:t>) </a:t>
            </a:r>
            <a:r>
              <a:rPr lang="it-IT" sz="1400" dirty="0" err="1">
                <a:solidFill>
                  <a:srgbClr val="192029"/>
                </a:solidFill>
                <a:latin typeface="TTNorms-Regular"/>
              </a:rPr>
              <a:t>has</a:t>
            </a:r>
            <a:r>
              <a:rPr lang="it-IT" sz="1400" dirty="0">
                <a:solidFill>
                  <a:srgbClr val="192029"/>
                </a:solidFill>
                <a:latin typeface="TTNorms-Regular"/>
              </a:rPr>
              <a:t> </a:t>
            </a:r>
            <a:r>
              <a:rPr lang="it-IT" sz="1400" dirty="0" err="1">
                <a:solidFill>
                  <a:srgbClr val="192029"/>
                </a:solidFill>
                <a:latin typeface="TTNorms-Regular"/>
              </a:rPr>
              <a:t>suffered</a:t>
            </a:r>
            <a:r>
              <a:rPr lang="it-IT" sz="1400" dirty="0">
                <a:solidFill>
                  <a:srgbClr val="192029"/>
                </a:solidFill>
                <a:latin typeface="TTNorms-Regular"/>
              </a:rPr>
              <a:t> major </a:t>
            </a:r>
            <a:r>
              <a:rPr lang="it-IT" sz="1500" dirty="0" err="1">
                <a:solidFill>
                  <a:srgbClr val="002060"/>
                </a:solidFill>
                <a:latin typeface="Calibri" pitchFamily="34" charset="0"/>
              </a:rPr>
              <a:t>variations</a:t>
            </a:r>
            <a:r>
              <a:rPr lang="it-IT" sz="1500" dirty="0">
                <a:solidFill>
                  <a:srgbClr val="002060"/>
                </a:solidFill>
                <a:latin typeface="Calibri" pitchFamily="34" charset="0"/>
              </a:rPr>
              <a:t> </a:t>
            </a:r>
            <a:r>
              <a:rPr lang="it-IT" sz="1500" dirty="0" err="1">
                <a:solidFill>
                  <a:srgbClr val="002060"/>
                </a:solidFill>
                <a:latin typeface="Calibri" pitchFamily="34" charset="0"/>
              </a:rPr>
              <a:t>since</a:t>
            </a:r>
            <a:r>
              <a:rPr lang="it-IT" sz="1500" dirty="0">
                <a:solidFill>
                  <a:srgbClr val="002060"/>
                </a:solidFill>
                <a:latin typeface="Calibri" pitchFamily="34" charset="0"/>
              </a:rPr>
              <a:t> </a:t>
            </a:r>
            <a:r>
              <a:rPr lang="it-IT" sz="1500" dirty="0" err="1">
                <a:solidFill>
                  <a:srgbClr val="002060"/>
                </a:solidFill>
                <a:latin typeface="Calibri" pitchFamily="34" charset="0"/>
              </a:rPr>
              <a:t>its</a:t>
            </a:r>
            <a:r>
              <a:rPr lang="it-IT" sz="1500" dirty="0">
                <a:solidFill>
                  <a:srgbClr val="002060"/>
                </a:solidFill>
                <a:latin typeface="Calibri" pitchFamily="34" charset="0"/>
              </a:rPr>
              <a:t> </a:t>
            </a:r>
            <a:r>
              <a:rPr lang="it-IT" sz="1500" dirty="0" err="1">
                <a:solidFill>
                  <a:srgbClr val="002060"/>
                </a:solidFill>
                <a:latin typeface="Calibri" pitchFamily="34" charset="0"/>
              </a:rPr>
              <a:t>very</a:t>
            </a:r>
            <a:r>
              <a:rPr lang="it-IT" sz="1500" dirty="0">
                <a:solidFill>
                  <a:srgbClr val="002060"/>
                </a:solidFill>
                <a:latin typeface="Calibri" pitchFamily="34" charset="0"/>
              </a:rPr>
              <a:t> first </a:t>
            </a:r>
            <a:r>
              <a:rPr lang="it-IT" sz="1500" dirty="0" err="1">
                <a:solidFill>
                  <a:srgbClr val="002060"/>
                </a:solidFill>
                <a:latin typeface="Calibri" pitchFamily="34" charset="0"/>
              </a:rPr>
              <a:t>phases</a:t>
            </a:r>
            <a:r>
              <a:rPr lang="it-IT" sz="1500" dirty="0">
                <a:solidFill>
                  <a:srgbClr val="002060"/>
                </a:solidFill>
                <a:latin typeface="Calibri" pitchFamily="34" charset="0"/>
              </a:rPr>
              <a:t>, </a:t>
            </a:r>
            <a:r>
              <a:rPr lang="it-IT" sz="1500" dirty="0" err="1">
                <a:solidFill>
                  <a:srgbClr val="002060"/>
                </a:solidFill>
                <a:latin typeface="Calibri" pitchFamily="34" charset="0"/>
              </a:rPr>
              <a:t>as</a:t>
            </a:r>
            <a:r>
              <a:rPr lang="it-IT" sz="1500" dirty="0">
                <a:solidFill>
                  <a:srgbClr val="002060"/>
                </a:solidFill>
                <a:latin typeface="Calibri" pitchFamily="34" charset="0"/>
              </a:rPr>
              <a:t> can be </a:t>
            </a:r>
            <a:r>
              <a:rPr lang="it-IT" sz="1500" dirty="0" err="1">
                <a:solidFill>
                  <a:srgbClr val="002060"/>
                </a:solidFill>
                <a:latin typeface="Calibri" pitchFamily="34" charset="0"/>
              </a:rPr>
              <a:t>seen</a:t>
            </a:r>
            <a:r>
              <a:rPr lang="it-IT" sz="1500" dirty="0">
                <a:solidFill>
                  <a:srgbClr val="002060"/>
                </a:solidFill>
                <a:latin typeface="Calibri" pitchFamily="34" charset="0"/>
              </a:rPr>
              <a:t> in the figure </a:t>
            </a:r>
            <a:r>
              <a:rPr lang="it-IT" sz="1500" dirty="0" err="1">
                <a:solidFill>
                  <a:srgbClr val="002060"/>
                </a:solidFill>
                <a:latin typeface="Calibri" pitchFamily="34" charset="0"/>
              </a:rPr>
              <a:t>below</a:t>
            </a:r>
            <a:r>
              <a:rPr lang="it-IT" sz="1500" dirty="0">
                <a:solidFill>
                  <a:srgbClr val="002060"/>
                </a:solidFill>
                <a:latin typeface="Calibri" pitchFamily="34" charset="0"/>
              </a:rPr>
              <a:t>. </a:t>
            </a:r>
          </a:p>
          <a:p>
            <a:pPr marL="13097" indent="-13097">
              <a:tabLst>
                <a:tab pos="400050" algn="l"/>
              </a:tabLst>
            </a:pPr>
            <a:endParaRPr lang="it-IT" sz="1500" dirty="0">
              <a:solidFill>
                <a:srgbClr val="002060"/>
              </a:solidFill>
              <a:latin typeface="Calibri" pitchFamily="34" charset="0"/>
            </a:endParaRPr>
          </a:p>
        </p:txBody>
      </p:sp>
      <p:sp>
        <p:nvSpPr>
          <p:cNvPr id="1029" name="Text Box 228"/>
          <p:cNvSpPr txBox="1">
            <a:spLocks noChangeArrowheads="1"/>
          </p:cNvSpPr>
          <p:nvPr/>
        </p:nvSpPr>
        <p:spPr bwMode="auto">
          <a:xfrm>
            <a:off x="0" y="196254"/>
            <a:ext cx="914400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1A60A6"/>
                </a:solidFill>
                <a:latin typeface="Helvetica Neue"/>
                <a:ea typeface="Helvetica Neue"/>
                <a:cs typeface="Helvetica Neue"/>
              </a:rPr>
              <a:t>Carbon </a:t>
            </a:r>
            <a:r>
              <a:rPr lang="it-IT" sz="2800" b="1" dirty="0" err="1">
                <a:solidFill>
                  <a:srgbClr val="1A60A6"/>
                </a:solidFill>
                <a:latin typeface="Helvetica Neue"/>
                <a:ea typeface="Helvetica Neue"/>
                <a:cs typeface="Helvetica Neue"/>
              </a:rPr>
              <a:t>Units</a:t>
            </a:r>
            <a:r>
              <a:rPr lang="it-IT" sz="2800" b="1" dirty="0">
                <a:solidFill>
                  <a:srgbClr val="1A60A6"/>
                </a:solidFill>
                <a:latin typeface="Helvetica Neue"/>
                <a:ea typeface="Helvetica Neue"/>
                <a:cs typeface="Helvetica Neue"/>
              </a:rPr>
              <a:t> Price</a:t>
            </a:r>
          </a:p>
        </p:txBody>
      </p:sp>
      <p:pic>
        <p:nvPicPr>
          <p:cNvPr id="3" name="Immagine 2"/>
          <p:cNvPicPr>
            <a:picLocks noChangeAspect="1"/>
          </p:cNvPicPr>
          <p:nvPr/>
        </p:nvPicPr>
        <p:blipFill>
          <a:blip r:embed="rId3"/>
          <a:stretch>
            <a:fillRect/>
          </a:stretch>
        </p:blipFill>
        <p:spPr>
          <a:xfrm>
            <a:off x="107504" y="2041283"/>
            <a:ext cx="4495022" cy="2288188"/>
          </a:xfrm>
          <a:prstGeom prst="rect">
            <a:avLst/>
          </a:prstGeom>
        </p:spPr>
      </p:pic>
      <p:sp>
        <p:nvSpPr>
          <p:cNvPr id="6" name="Rectangle 21"/>
          <p:cNvSpPr>
            <a:spLocks noChangeArrowheads="1"/>
          </p:cNvSpPr>
          <p:nvPr/>
        </p:nvSpPr>
        <p:spPr bwMode="auto">
          <a:xfrm>
            <a:off x="114300" y="-1890806"/>
            <a:ext cx="1205967685" cy="5724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1120714405" tIns="411827" rIns="0" bIns="136879" numCol="1" anchor="ctr" anchorCtr="0" compatLnSpc="1">
            <a:prstTxWarp prst="textNoShape">
              <a:avLst/>
            </a:prstTxWarp>
            <a:spAutoFit/>
          </a:bodyPr>
          <a:lstStyle/>
          <a:p>
            <a:pPr defTabSz="685800" eaLnBrk="0" fontAlgn="base" hangingPunct="0">
              <a:spcBef>
                <a:spcPct val="0"/>
              </a:spcBef>
              <a:spcAft>
                <a:spcPct val="0"/>
              </a:spcAft>
              <a:buClrTx/>
            </a:pPr>
            <a:br>
              <a:rPr lang="it-IT" altLang="it-IT" sz="1350">
                <a:solidFill>
                  <a:schemeClr val="tx1"/>
                </a:solidFill>
                <a:latin typeface="Arial" charset="0"/>
              </a:rPr>
            </a:br>
            <a:endParaRPr lang="it-IT" altLang="it-IT" sz="1350">
              <a:solidFill>
                <a:schemeClr val="tx1"/>
              </a:solidFill>
              <a:latin typeface="Arial" charset="0"/>
            </a:endParaRPr>
          </a:p>
          <a:p>
            <a:pPr defTabSz="685800" eaLnBrk="0" fontAlgn="base" hangingPunct="0">
              <a:spcBef>
                <a:spcPct val="0"/>
              </a:spcBef>
              <a:spcAft>
                <a:spcPct val="0"/>
              </a:spcAft>
              <a:buClrTx/>
            </a:pPr>
            <a:r>
              <a:rPr lang="it-IT" altLang="it-IT" sz="1350">
                <a:solidFill>
                  <a:schemeClr val="tx1"/>
                </a:solidFill>
                <a:latin typeface="Arial" charset="0"/>
              </a:rPr>
              <a:t>The trading of carbon credits can help companies—and the world—meet ambitious goals for reducing greenhouse-gas emissions. Here is what it would take to strengthen voluntary carbon markets so they can support climate action on a large scale.</a:t>
            </a:r>
          </a:p>
          <a:p>
            <a:pPr defTabSz="685800" eaLnBrk="0" fontAlgn="base" hangingPunct="0">
              <a:spcBef>
                <a:spcPct val="0"/>
              </a:spcBef>
              <a:spcAft>
                <a:spcPct val="0"/>
              </a:spcAft>
              <a:buClrTx/>
            </a:pPr>
            <a:endParaRPr lang="it-IT" altLang="it-IT" sz="900">
              <a:latin typeface="Arial" charset="0"/>
              <a:ea typeface="inherit" charset="0"/>
            </a:endParaRPr>
          </a:p>
          <a:p>
            <a:pPr defTabSz="685800" eaLnBrk="0" fontAlgn="base" hangingPunct="0">
              <a:spcBef>
                <a:spcPct val="0"/>
              </a:spcBef>
              <a:spcAft>
                <a:spcPct val="0"/>
              </a:spcAft>
              <a:buClrTx/>
            </a:pPr>
            <a:r>
              <a:rPr lang="it-IT" altLang="it-IT" sz="900">
                <a:latin typeface="Arial" charset="0"/>
                <a:ea typeface="inherit" charset="0"/>
              </a:rPr>
              <a:t>DOWNLOADS</a:t>
            </a:r>
          </a:p>
          <a:p>
            <a:pPr defTabSz="685800" eaLnBrk="0" fontAlgn="base" hangingPunct="0">
              <a:spcBef>
                <a:spcPct val="0"/>
              </a:spcBef>
              <a:spcAft>
                <a:spcPct val="0"/>
              </a:spcAft>
              <a:buClrTx/>
            </a:pPr>
            <a:r>
              <a:rPr lang="it-IT" altLang="it-IT" sz="750" b="1" i="1">
                <a:latin typeface="Arial" charset="0"/>
              </a:rPr>
              <a:t>Open interactive popup</a:t>
            </a:r>
            <a:endParaRPr lang="it-IT" altLang="it-IT" sz="1350">
              <a:solidFill>
                <a:schemeClr val="tx1"/>
              </a:solidFill>
              <a:latin typeface="Arial" charset="0"/>
            </a:endParaRPr>
          </a:p>
          <a:p>
            <a:pPr defTabSz="685800" eaLnBrk="0" fontAlgn="base" hangingPunct="0">
              <a:spcBef>
                <a:spcPct val="0"/>
              </a:spcBef>
              <a:spcAft>
                <a:spcPct val="0"/>
              </a:spcAft>
              <a:buClrTx/>
            </a:pPr>
            <a:r>
              <a:rPr lang="it-IT" altLang="it-IT" sz="1350">
                <a:solidFill>
                  <a:srgbClr val="2251FF"/>
                </a:solidFill>
                <a:latin typeface="Arial" charset="0"/>
                <a:hlinkClick r:id="rId4" invalidUrl="https://www.mckinsey.com/~/media/mckinsey/business functions/sustainability/our insights/a blueprint for scaling voluntary carbon markets to meet the climate challenge/a-blueprint-for-scaling-voluntary-carbon-markets-to-meet-the-climate-challenge.pdf?shouldIndex=false"/>
              </a:rPr>
              <a:t> Article (7 pages)</a:t>
            </a:r>
            <a:endParaRPr lang="it-IT" altLang="it-IT" sz="1350" u="sng">
              <a:latin typeface="Arial" charset="0"/>
            </a:endParaRPr>
          </a:p>
          <a:p>
            <a:pPr defTabSz="685800" eaLnBrk="0" fontAlgn="base" hangingPunct="0">
              <a:spcBef>
                <a:spcPct val="0"/>
              </a:spcBef>
              <a:spcAft>
                <a:spcPct val="0"/>
              </a:spcAft>
              <a:buClrTx/>
            </a:pPr>
            <a:r>
              <a:rPr lang="it-IT" altLang="it-IT" sz="1350">
                <a:solidFill>
                  <a:schemeClr val="tx1"/>
                </a:solidFill>
                <a:latin typeface="Arial" charset="0"/>
              </a:rPr>
              <a:t>More and more companies</a:t>
            </a:r>
            <a:r>
              <a:rPr lang="it-IT" altLang="it-IT" sz="1350" b="1">
                <a:solidFill>
                  <a:schemeClr val="tx1"/>
                </a:solidFill>
                <a:latin typeface="Arial" charset="0"/>
              </a:rPr>
              <a:t> </a:t>
            </a:r>
            <a:r>
              <a:rPr lang="it-IT" altLang="it-IT" sz="1350">
                <a:solidFill>
                  <a:schemeClr val="tx1"/>
                </a:solidFill>
                <a:latin typeface="Arial" charset="0"/>
              </a:rPr>
              <a:t>are pledging to help stop climate change by reducing their own greenhouse-gas emissions as much as they can. Yet many businesses find they cannot fully eliminate their emissions, or even lessen them as quickly as they might like. The challenge is especially tough for organizations that aim to achieve net-zero emissions, which means removing as much greenhouse gas from the air as they put into it. For many, it will be necessary to use carbon credits to offset emissions they can’t get rid of by other means. The Taskforce on Scaling Voluntary Carbon Markets (TSVCM), sponsored by the Institute of International Finance (IIF) with knowledge support from McKinsey, estimates that demand for carbon credits could increase by a factor of 15 or more by 2030 and by a factor of up to 100 by 2050. Overall, the market for carbon credits could be worth upward of $50 billion in 2030.</a:t>
            </a:r>
          </a:p>
          <a:p>
            <a:pPr defTabSz="685800" eaLnBrk="0" fontAlgn="base" hangingPunct="0">
              <a:spcBef>
                <a:spcPct val="0"/>
              </a:spcBef>
              <a:spcAft>
                <a:spcPct val="0"/>
              </a:spcAft>
              <a:buClrTx/>
            </a:pPr>
            <a:endParaRPr lang="it-IT" altLang="it-IT" sz="900">
              <a:latin typeface="Arial" charset="0"/>
              <a:ea typeface="McKinsey Sans" charset="0"/>
            </a:endParaRPr>
          </a:p>
          <a:p>
            <a:pPr defTabSz="685800" eaLnBrk="0" fontAlgn="base" hangingPunct="0">
              <a:spcBef>
                <a:spcPct val="0"/>
              </a:spcBef>
              <a:spcAft>
                <a:spcPct val="0"/>
              </a:spcAft>
              <a:buClrTx/>
            </a:pPr>
            <a:r>
              <a:rPr lang="it-IT" altLang="it-IT" sz="900">
                <a:latin typeface="Arial" charset="0"/>
                <a:ea typeface="McKinsey Sans" charset="0"/>
              </a:rPr>
              <a:t>MOST POPULAR INSIGHTS</a:t>
            </a:r>
          </a:p>
          <a:p>
            <a:pPr defTabSz="685800" eaLnBrk="0" fontAlgn="base" hangingPunct="0">
              <a:spcBef>
                <a:spcPct val="0"/>
              </a:spcBef>
              <a:spcAft>
                <a:spcPct val="0"/>
              </a:spcAft>
              <a:buClrTx/>
              <a:buFontTx/>
              <a:buAutoNum type="arabicPeriod"/>
            </a:pPr>
            <a:r>
              <a:rPr lang="it-IT" altLang="it-IT" sz="750">
                <a:latin typeface="Arial" charset="0"/>
                <a:hlinkClick r:id="rId5"/>
              </a:rPr>
              <a:t>COVID-19: Implications for business</a:t>
            </a:r>
            <a:endParaRPr lang="it-IT" altLang="it-IT" sz="1350" u="sng">
              <a:latin typeface="Arial" charset="0"/>
            </a:endParaRPr>
          </a:p>
          <a:p>
            <a:pPr defTabSz="685800" eaLnBrk="0" fontAlgn="base" hangingPunct="0">
              <a:spcBef>
                <a:spcPct val="0"/>
              </a:spcBef>
              <a:spcAft>
                <a:spcPct val="0"/>
              </a:spcAft>
              <a:buClrTx/>
              <a:buFontTx/>
              <a:buAutoNum type="arabicPeriod" startAt="2"/>
            </a:pPr>
            <a:r>
              <a:rPr lang="it-IT" altLang="it-IT" sz="1350">
                <a:latin typeface="Arial" charset="0"/>
                <a:hlinkClick r:id="rId6"/>
              </a:rPr>
              <a:t>When will the COVID-19 pandemic end?</a:t>
            </a:r>
            <a:endParaRPr lang="it-IT" altLang="it-IT" sz="1350" u="sng">
              <a:latin typeface="Arial" charset="0"/>
            </a:endParaRPr>
          </a:p>
          <a:p>
            <a:pPr defTabSz="685800" eaLnBrk="0" fontAlgn="base" hangingPunct="0">
              <a:spcBef>
                <a:spcPct val="0"/>
              </a:spcBef>
              <a:spcAft>
                <a:spcPct val="0"/>
              </a:spcAft>
              <a:buClrTx/>
              <a:buFontTx/>
              <a:buAutoNum type="arabicPeriod" startAt="3"/>
            </a:pPr>
            <a:r>
              <a:rPr lang="it-IT" altLang="it-IT" sz="1350">
                <a:latin typeface="Arial" charset="0"/>
                <a:hlinkClick r:id="rId7"/>
              </a:rPr>
              <a:t>The future of work after COVID-19</a:t>
            </a:r>
            <a:endParaRPr lang="it-IT" altLang="it-IT" sz="1350" u="sng">
              <a:latin typeface="Arial" charset="0"/>
            </a:endParaRPr>
          </a:p>
          <a:p>
            <a:pPr defTabSz="685800" eaLnBrk="0" fontAlgn="base" hangingPunct="0">
              <a:spcBef>
                <a:spcPct val="0"/>
              </a:spcBef>
              <a:spcAft>
                <a:spcPct val="0"/>
              </a:spcAft>
              <a:buClrTx/>
              <a:buFontTx/>
              <a:buAutoNum type="arabicPeriod" startAt="4"/>
            </a:pPr>
            <a:r>
              <a:rPr lang="it-IT" altLang="it-IT" sz="1350">
                <a:latin typeface="Arial" charset="0"/>
                <a:hlinkClick r:id="rId8"/>
              </a:rPr>
              <a:t>‘Back to human’: Why HR leaders want to focus on people again</a:t>
            </a:r>
            <a:endParaRPr lang="it-IT" altLang="it-IT" sz="1350" u="sng">
              <a:latin typeface="Arial" charset="0"/>
            </a:endParaRPr>
          </a:p>
          <a:p>
            <a:pPr defTabSz="685800" eaLnBrk="0" fontAlgn="base" hangingPunct="0">
              <a:spcBef>
                <a:spcPct val="0"/>
              </a:spcBef>
              <a:spcAft>
                <a:spcPct val="0"/>
              </a:spcAft>
              <a:buClrTx/>
              <a:buFontTx/>
              <a:buAutoNum type="arabicPeriod" startAt="5"/>
            </a:pPr>
            <a:r>
              <a:rPr lang="it-IT" altLang="it-IT" sz="1350">
                <a:latin typeface="Arial" charset="0"/>
                <a:hlinkClick r:id="rId9"/>
              </a:rPr>
              <a:t>What executives are saying about the future of hybrid work</a:t>
            </a:r>
            <a:endParaRPr lang="it-IT" altLang="it-IT" sz="1350" b="1" u="sng">
              <a:latin typeface="Arial" charset="0"/>
            </a:endParaRPr>
          </a:p>
          <a:p>
            <a:pPr defTabSz="685800" eaLnBrk="0" fontAlgn="base" hangingPunct="0">
              <a:spcBef>
                <a:spcPct val="0"/>
              </a:spcBef>
              <a:spcAft>
                <a:spcPct val="0"/>
              </a:spcAft>
              <a:buClrTx/>
            </a:pPr>
            <a:r>
              <a:rPr lang="it-IT" altLang="it-IT" sz="1350">
                <a:solidFill>
                  <a:schemeClr val="tx1"/>
                </a:solidFill>
                <a:latin typeface="Arial" charset="0"/>
              </a:rPr>
              <a:t>The market for carbon credits purchased voluntarily (rather than for compliance purposes) is important for other reasons, too. Voluntary carbon credits direct private financing to climate-action projects that would not otherwise get off the ground. These projects can have additional benefits such as biodiversity protection, pollution prevention, public-health improvements, and job creation. Carbon credits also support investment into the innovation required to lower the cost of emerging climate technologies. And scaled-up voluntary carbon markets would facilitate the mobilization of capital to the Global South, where there is the most potential for economical nature-based emissions-reduction projects.</a:t>
            </a:r>
            <a:r>
              <a:rPr lang="it-IT" altLang="it-IT" sz="1350" baseline="30000">
                <a:solidFill>
                  <a:srgbClr val="2251FF"/>
                </a:solidFill>
                <a:latin typeface="Arial" charset="0"/>
              </a:rPr>
              <a:t>1</a:t>
            </a:r>
            <a:endParaRPr lang="it-IT" altLang="it-IT" sz="1350" u="sng" baseline="-2147483648">
              <a:latin typeface="Arial" charset="0"/>
            </a:endParaRPr>
          </a:p>
          <a:p>
            <a:pPr defTabSz="685800" eaLnBrk="0" fontAlgn="base" hangingPunct="0">
              <a:spcBef>
                <a:spcPct val="0"/>
              </a:spcBef>
              <a:spcAft>
                <a:spcPct val="0"/>
              </a:spcAft>
              <a:buClrTx/>
            </a:pPr>
            <a:r>
              <a:rPr lang="it-IT" altLang="it-IT" sz="1350">
                <a:solidFill>
                  <a:schemeClr val="tx1"/>
                </a:solidFill>
                <a:latin typeface="Arial" charset="0"/>
              </a:rPr>
              <a:t>Given the demand for carbon credits that could ensue from global efforts to reduce greenhouse-gas emissions, it’s apparent that the world will need a voluntary carbon market that is large, transparent, verifiable, and environmentally robust. Today’s market, though, is fragmented and complex. Some credits have turned out to represent emissions reductions that were questionable at best. Limited pricing data make it challenging for buyers to know whether they are paying a fair price, and for suppliers to manage the risk they take on by financing and working on carbon-reduction projects without knowing how much buyers will ultimately pay for carbon credits. In this article, which is based on McKinsey’s research for </a:t>
            </a:r>
            <a:r>
              <a:rPr lang="it-IT" altLang="it-IT" sz="1350">
                <a:solidFill>
                  <a:schemeClr val="tx1"/>
                </a:solidFill>
                <a:latin typeface="Arial" charset="0"/>
                <a:hlinkClick r:id="rId10"/>
              </a:rPr>
              <a:t>a new report by the TSVCM</a:t>
            </a:r>
            <a:r>
              <a:rPr lang="it-IT" altLang="it-IT" sz="1350" u="sng">
                <a:solidFill>
                  <a:schemeClr val="tx1"/>
                </a:solidFill>
                <a:latin typeface="Arial" charset="0"/>
              </a:rPr>
              <a:t>, we look at these issues and how market participants, standard-setting organizations, financial institutions, market-infrastructure providers, and other constituencies might address them to scale up the voluntary carbon market.</a:t>
            </a:r>
            <a:endParaRPr lang="it-IT" altLang="it-IT" sz="1125">
              <a:latin typeface="Arial" charset="0"/>
              <a:ea typeface="Bower" charset="0"/>
            </a:endParaRPr>
          </a:p>
          <a:p>
            <a:pPr defTabSz="685800" eaLnBrk="0" fontAlgn="base" hangingPunct="0">
              <a:spcBef>
                <a:spcPct val="0"/>
              </a:spcBef>
              <a:spcAft>
                <a:spcPct val="0"/>
              </a:spcAft>
              <a:buClrTx/>
            </a:pPr>
            <a:r>
              <a:rPr lang="it-IT" altLang="it-IT" sz="1125">
                <a:latin typeface="Arial" charset="0"/>
                <a:ea typeface="Bower" charset="0"/>
              </a:rPr>
              <a:t>Carbon credits can help companies to meet their climate-change goals</a:t>
            </a:r>
          </a:p>
          <a:p>
            <a:pPr defTabSz="685800" eaLnBrk="0" fontAlgn="base" hangingPunct="0">
              <a:spcBef>
                <a:spcPct val="0"/>
              </a:spcBef>
              <a:spcAft>
                <a:spcPct val="0"/>
              </a:spcAft>
              <a:buClrTx/>
            </a:pPr>
            <a:r>
              <a:rPr lang="it-IT" altLang="it-IT" sz="750" b="1">
                <a:latin typeface="Arial" charset="0"/>
              </a:rPr>
              <a:t>Under the 2015 Paris Agreement, nearly 200 countries have endorsed the global goal of limiting the rise in average temperatures to 2.0 degrees Celsius above preindustrial levels, and ideally 1.5 degrees.</a:t>
            </a:r>
            <a:r>
              <a:rPr lang="it-IT" altLang="it-IT" sz="1350">
                <a:solidFill>
                  <a:schemeClr val="tx1"/>
                </a:solidFill>
                <a:latin typeface="Arial" charset="0"/>
              </a:rPr>
              <a:t> </a:t>
            </a:r>
            <a:r>
              <a:rPr lang="it-IT" altLang="it-IT" sz="1350">
                <a:solidFill>
                  <a:schemeClr val="tx1"/>
                </a:solidFill>
                <a:latin typeface="Arial" charset="0"/>
                <a:hlinkClick r:id="rId11"/>
              </a:rPr>
              <a:t>Reaching the 1.5-degree target</a:t>
            </a:r>
            <a:r>
              <a:rPr lang="it-IT" altLang="it-IT" sz="1350" u="sng">
                <a:solidFill>
                  <a:schemeClr val="tx1"/>
                </a:solidFill>
                <a:latin typeface="Arial" charset="0"/>
              </a:rPr>
              <a:t> would require that global greenhouse-gas emissions are cut by 50 percent of current levels by 2030 and reduced to net zero by 2050. More companies are aligning themselves with this agenda: in less than a year, the number of companies with net-zero pledges doubled, from 500 in 2019 to more than 1,000 in 2020.</a:t>
            </a:r>
            <a:r>
              <a:rPr lang="it-IT" altLang="it-IT" sz="1350" baseline="30000">
                <a:solidFill>
                  <a:srgbClr val="2251FF"/>
                </a:solidFill>
                <a:latin typeface="Arial" charset="0"/>
              </a:rPr>
              <a:t>2</a:t>
            </a:r>
            <a:endParaRPr lang="it-IT" altLang="it-IT" sz="1350" u="sng" baseline="-2147483648">
              <a:latin typeface="Arial" charset="0"/>
            </a:endParaRPr>
          </a:p>
          <a:p>
            <a:pPr defTabSz="685800" eaLnBrk="0" fontAlgn="base" hangingPunct="0">
              <a:spcBef>
                <a:spcPct val="0"/>
              </a:spcBef>
              <a:spcAft>
                <a:spcPct val="0"/>
              </a:spcAft>
              <a:buClrTx/>
            </a:pPr>
            <a:r>
              <a:rPr lang="it-IT" altLang="it-IT" sz="1350">
                <a:solidFill>
                  <a:schemeClr val="tx1"/>
                </a:solidFill>
                <a:latin typeface="Arial" charset="0"/>
              </a:rPr>
              <a:t>To meet the worldwide net-zero target, companies will need to reduce their own emissions as much as they can (while also </a:t>
            </a:r>
            <a:r>
              <a:rPr lang="it-IT" altLang="it-IT" sz="1350">
                <a:solidFill>
                  <a:schemeClr val="tx1"/>
                </a:solidFill>
                <a:latin typeface="Arial" charset="0"/>
                <a:hlinkClick r:id="rId12"/>
              </a:rPr>
              <a:t>measuring and reporting on their progress</a:t>
            </a:r>
            <a:r>
              <a:rPr lang="it-IT" altLang="it-IT" sz="1350" u="sng">
                <a:solidFill>
                  <a:schemeClr val="tx1"/>
                </a:solidFill>
                <a:latin typeface="Arial" charset="0"/>
              </a:rPr>
              <a:t>, to achieve the transparency and accountability that investors and other stakeholders increasingly want). For some companies, however, it’s prohibitively expensive to reduce emissions using today’s technologies, though the costs of those technologies might go down in time. And at some businesses, certain sources of emissions cannot be eliminated. For example, making cement at industrial scale typically involves a chemical reaction, calcination, which accounts for a large share of</a:t>
            </a:r>
            <a:r>
              <a:rPr lang="it-IT" altLang="it-IT" sz="1350">
                <a:solidFill>
                  <a:schemeClr val="tx1"/>
                </a:solidFill>
                <a:latin typeface="Arial" charset="0"/>
              </a:rPr>
              <a:t> </a:t>
            </a:r>
            <a:r>
              <a:rPr lang="it-IT" altLang="it-IT" sz="1350">
                <a:solidFill>
                  <a:schemeClr val="tx1"/>
                </a:solidFill>
                <a:latin typeface="Arial" charset="0"/>
                <a:hlinkClick r:id="rId13"/>
              </a:rPr>
              <a:t>the cement sector’s carbon emissions</a:t>
            </a:r>
            <a:r>
              <a:rPr lang="it-IT" altLang="it-IT" sz="1350" u="sng">
                <a:solidFill>
                  <a:schemeClr val="tx1"/>
                </a:solidFill>
                <a:latin typeface="Arial" charset="0"/>
              </a:rPr>
              <a:t>. Because of these limitations, the emissions-reduction pathway to a 1.5-degree warming target effectively requires “negative emissions,” which are achieved by removing greenhouse gases from the atmosphere (Exhibit 1).</a:t>
            </a:r>
            <a:endParaRPr lang="it-IT" altLang="it-IT" sz="1350">
              <a:solidFill>
                <a:schemeClr val="tx1"/>
              </a:solidFill>
              <a:latin typeface="Arial" charset="0"/>
            </a:endParaRPr>
          </a:p>
          <a:p>
            <a:pPr defTabSz="685800" eaLnBrk="0" fontAlgn="base" hangingPunct="0">
              <a:spcBef>
                <a:spcPct val="0"/>
              </a:spcBef>
              <a:spcAft>
                <a:spcPct val="0"/>
              </a:spcAft>
              <a:buClrTx/>
            </a:pPr>
            <a:r>
              <a:rPr lang="it-IT" altLang="it-IT" sz="1350">
                <a:solidFill>
                  <a:schemeClr val="tx1"/>
                </a:solidFill>
                <a:latin typeface="Arial" charset="0"/>
              </a:rPr>
              <a:t>Exhibit 1</a:t>
            </a:r>
          </a:p>
          <a:p>
            <a:pPr defTabSz="685800" eaLnBrk="0" fontAlgn="base" hangingPunct="0">
              <a:spcBef>
                <a:spcPct val="0"/>
              </a:spcBef>
              <a:spcAft>
                <a:spcPct val="0"/>
              </a:spcAft>
              <a:buClrTx/>
            </a:pPr>
            <a:r>
              <a:rPr lang="it-IT" altLang="it-IT" sz="1350">
                <a:solidFill>
                  <a:schemeClr val="tx1"/>
                </a:solidFill>
                <a:latin typeface="Arial" charset="0"/>
              </a:rPr>
              <a:t>  </a:t>
            </a:r>
            <a:endParaRPr lang="it-IT" altLang="it-IT" sz="1425">
              <a:solidFill>
                <a:schemeClr val="tx1"/>
              </a:solidFill>
              <a:latin typeface="Arial" charset="0"/>
            </a:endParaRPr>
          </a:p>
          <a:p>
            <a:pPr defTabSz="685800" eaLnBrk="0" fontAlgn="base" hangingPunct="0">
              <a:spcBef>
                <a:spcPct val="0"/>
              </a:spcBef>
              <a:spcAft>
                <a:spcPct val="0"/>
              </a:spcAft>
              <a:buClrTx/>
            </a:pPr>
            <a:r>
              <a:rPr lang="it-IT" altLang="it-IT" sz="1425">
                <a:solidFill>
                  <a:schemeClr val="tx1"/>
                </a:solidFill>
                <a:latin typeface="Arial" charset="0"/>
              </a:rPr>
              <a:t>We strive to provide individuals with disabilities equal access to our website. If you would like information about this content we will be happy to work with you. Please email us at: </a:t>
            </a:r>
            <a:r>
              <a:rPr lang="it-IT" altLang="it-IT" sz="1425">
                <a:solidFill>
                  <a:srgbClr val="2251FF"/>
                </a:solidFill>
                <a:latin typeface="Arial" charset="0"/>
                <a:hlinkClick r:id="rId14"/>
              </a:rPr>
              <a:t>McKinsey_Website_Accessibility@mckinsey.com</a:t>
            </a:r>
            <a:endParaRPr lang="it-IT" altLang="it-IT" sz="1425" u="sng">
              <a:latin typeface="Arial" charset="0"/>
            </a:endParaRPr>
          </a:p>
          <a:p>
            <a:pPr defTabSz="685800" eaLnBrk="0" fontAlgn="base" hangingPunct="0">
              <a:spcBef>
                <a:spcPct val="0"/>
              </a:spcBef>
              <a:spcAft>
                <a:spcPct val="0"/>
              </a:spcAft>
              <a:buClrTx/>
            </a:pPr>
            <a:r>
              <a:rPr lang="it-IT" altLang="it-IT" sz="1425">
                <a:solidFill>
                  <a:schemeClr val="tx1"/>
                </a:solidFill>
                <a:latin typeface="Arial" charset="0"/>
              </a:rPr>
              <a:t>Purchasing carbon credits is one way for a company to address emissions it is unable to eliminate. Carbon credits are certificates representing quantities of greenhouse gases that have been kept out of the air or removed from it. While carbon credits have been in use for decades, </a:t>
            </a:r>
            <a:r>
              <a:rPr lang="it-IT" altLang="it-IT" sz="1425">
                <a:solidFill>
                  <a:schemeClr val="tx1"/>
                </a:solidFill>
                <a:latin typeface="Arial" charset="0"/>
                <a:hlinkClick r:id="rId15"/>
              </a:rPr>
              <a:t>the voluntary market for carbon credits</a:t>
            </a:r>
            <a:r>
              <a:rPr lang="it-IT" altLang="it-IT" sz="1425" u="sng">
                <a:solidFill>
                  <a:schemeClr val="tx1"/>
                </a:solidFill>
                <a:latin typeface="Arial" charset="0"/>
              </a:rPr>
              <a:t> has grown significantly in recent years. McKinsey estimates that in 2020, buyers retired carbon credits for some 95 million tons of carbon-dioxide equivalent (MtCO</a:t>
            </a:r>
            <a:r>
              <a:rPr lang="it-IT" altLang="it-IT" sz="1425" baseline="-30000">
                <a:solidFill>
                  <a:schemeClr val="tx1"/>
                </a:solidFill>
                <a:latin typeface="Arial" charset="0"/>
              </a:rPr>
              <a:t>2</a:t>
            </a:r>
            <a:r>
              <a:rPr lang="it-IT" altLang="it-IT" sz="1425" baseline="-2147483648">
                <a:solidFill>
                  <a:schemeClr val="tx1"/>
                </a:solidFill>
                <a:latin typeface="Arial" charset="0"/>
              </a:rPr>
              <a:t>e), which would be more than twice as much as in 2017.</a:t>
            </a:r>
            <a:endParaRPr lang="it-IT" altLang="it-IT" sz="1425">
              <a:solidFill>
                <a:schemeClr val="tx1"/>
              </a:solidFill>
              <a:latin typeface="Arial" charset="0"/>
            </a:endParaRPr>
          </a:p>
          <a:p>
            <a:pPr defTabSz="685800" eaLnBrk="0" fontAlgn="base" hangingPunct="0">
              <a:spcBef>
                <a:spcPct val="0"/>
              </a:spcBef>
              <a:spcAft>
                <a:spcPct val="0"/>
              </a:spcAft>
              <a:buClrTx/>
            </a:pPr>
            <a:r>
              <a:rPr lang="it-IT" altLang="it-IT" sz="1425">
                <a:solidFill>
                  <a:schemeClr val="tx1"/>
                </a:solidFill>
                <a:latin typeface="Arial" charset="0"/>
              </a:rPr>
              <a:t>As efforts to decarbonize the global economy increase, demand for voluntary carbon credits could continue to rise. Based on stated demand for carbon credits, demand projections from experts surveyed by the TSVCM, and the volume of negative emissions needed to reduce emissions in line with the 1.5-degree warming goal, McKinsey estimates that annual global demand for carbon credits could reach up to 1.5 to 2.0 gigatons of carbon dioxide (GtCO</a:t>
            </a:r>
            <a:r>
              <a:rPr lang="it-IT" altLang="it-IT" sz="1425" baseline="-30000">
                <a:solidFill>
                  <a:schemeClr val="tx1"/>
                </a:solidFill>
                <a:latin typeface="Arial" charset="0"/>
              </a:rPr>
              <a:t>2</a:t>
            </a:r>
            <a:r>
              <a:rPr lang="it-IT" altLang="it-IT" sz="1425" baseline="-2147483648">
                <a:solidFill>
                  <a:schemeClr val="tx1"/>
                </a:solidFill>
                <a:latin typeface="Arial" charset="0"/>
              </a:rPr>
              <a:t>) by 2030 and up to 7 to 13 GtCO</a:t>
            </a:r>
            <a:r>
              <a:rPr lang="it-IT" altLang="it-IT" sz="1425" baseline="-30000">
                <a:solidFill>
                  <a:schemeClr val="tx1"/>
                </a:solidFill>
                <a:latin typeface="Arial" charset="0"/>
              </a:rPr>
              <a:t>2</a:t>
            </a:r>
            <a:r>
              <a:rPr lang="it-IT" altLang="it-IT" sz="1425" baseline="-2147483648">
                <a:solidFill>
                  <a:schemeClr val="tx1"/>
                </a:solidFill>
                <a:latin typeface="Arial" charset="0"/>
              </a:rPr>
              <a:t> </a:t>
            </a:r>
            <a:r>
              <a:rPr lang="it-IT" altLang="it-IT" sz="1425">
                <a:solidFill>
                  <a:schemeClr val="tx1"/>
                </a:solidFill>
                <a:latin typeface="Arial" charset="0"/>
              </a:rPr>
              <a:t>by 2050 (Exhibit 2). Depending on different price scenarios and their underlying drivers, the market size in 2030 could be between $5 billion and $30 billion at the low end and more than $50 billion at the high end.</a:t>
            </a:r>
            <a:r>
              <a:rPr lang="it-IT" altLang="it-IT" sz="1425" baseline="30000">
                <a:solidFill>
                  <a:srgbClr val="2251FF"/>
                </a:solidFill>
                <a:latin typeface="Arial" charset="0"/>
              </a:rPr>
              <a:t>3</a:t>
            </a:r>
            <a:endParaRPr lang="it-IT" altLang="it-IT" sz="1425" u="sng" baseline="-2147483648">
              <a:latin typeface="Arial" charset="0"/>
            </a:endParaRPr>
          </a:p>
          <a:p>
            <a:pPr defTabSz="685800" eaLnBrk="0" fontAlgn="base" hangingPunct="0">
              <a:spcBef>
                <a:spcPct val="0"/>
              </a:spcBef>
              <a:spcAft>
                <a:spcPct val="0"/>
              </a:spcAft>
              <a:buClrTx/>
            </a:pPr>
            <a:r>
              <a:rPr lang="it-IT" altLang="it-IT" sz="1425">
                <a:solidFill>
                  <a:schemeClr val="tx1"/>
                </a:solidFill>
                <a:latin typeface="Arial" charset="0"/>
              </a:rPr>
              <a:t>Exhibit 2</a:t>
            </a:r>
          </a:p>
          <a:p>
            <a:pPr defTabSz="685800" eaLnBrk="0" fontAlgn="base" hangingPunct="0">
              <a:spcBef>
                <a:spcPct val="0"/>
              </a:spcBef>
              <a:spcAft>
                <a:spcPct val="0"/>
              </a:spcAft>
              <a:buClrTx/>
            </a:pPr>
            <a:r>
              <a:rPr lang="it-IT" altLang="it-IT" sz="1425">
                <a:solidFill>
                  <a:schemeClr val="tx1"/>
                </a:solidFill>
                <a:latin typeface="Arial" charset="0"/>
              </a:rPr>
              <a:t>  </a:t>
            </a:r>
          </a:p>
        </p:txBody>
      </p:sp>
      <p:sp>
        <p:nvSpPr>
          <p:cNvPr id="7" name="AutoShape 22" descr="eaching the 1.5-degree warming target could require a large quantity of negative e"/>
          <p:cNvSpPr>
            <a:spLocks noChangeAspect="1" noChangeArrowheads="1"/>
          </p:cNvSpPr>
          <p:nvPr/>
        </p:nvSpPr>
        <p:spPr bwMode="auto">
          <a:xfrm>
            <a:off x="114300" y="971550"/>
            <a:ext cx="228600" cy="228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it-IT" sz="1050"/>
          </a:p>
        </p:txBody>
      </p:sp>
      <p:sp>
        <p:nvSpPr>
          <p:cNvPr id="9" name="AutoShape 23" descr="lobal demand for voluntary carbon credits could increase by a factor of"/>
          <p:cNvSpPr>
            <a:spLocks noChangeAspect="1" noChangeArrowheads="1"/>
          </p:cNvSpPr>
          <p:nvPr/>
        </p:nvSpPr>
        <p:spPr bwMode="auto">
          <a:xfrm>
            <a:off x="114300" y="971550"/>
            <a:ext cx="228600" cy="228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it-IT" sz="1050"/>
          </a:p>
        </p:txBody>
      </p:sp>
      <p:sp>
        <p:nvSpPr>
          <p:cNvPr id="13" name="Rettangolo 12"/>
          <p:cNvSpPr/>
          <p:nvPr/>
        </p:nvSpPr>
        <p:spPr>
          <a:xfrm>
            <a:off x="4860032" y="3270903"/>
            <a:ext cx="3975314" cy="577081"/>
          </a:xfrm>
          <a:prstGeom prst="rect">
            <a:avLst/>
          </a:prstGeom>
        </p:spPr>
        <p:txBody>
          <a:bodyPr wrap="square">
            <a:spAutoFit/>
          </a:bodyPr>
          <a:lstStyle/>
          <a:p>
            <a:pPr algn="just"/>
            <a:r>
              <a:rPr lang="it-IT" sz="1050" b="1" dirty="0">
                <a:solidFill>
                  <a:srgbClr val="002060"/>
                </a:solidFill>
              </a:rPr>
              <a:t>EUA and CER </a:t>
            </a:r>
            <a:r>
              <a:rPr lang="it-IT" sz="1050" b="1" dirty="0" err="1">
                <a:solidFill>
                  <a:srgbClr val="002060"/>
                </a:solidFill>
              </a:rPr>
              <a:t>prices</a:t>
            </a:r>
            <a:r>
              <a:rPr lang="it-IT" sz="1050" b="1" dirty="0">
                <a:solidFill>
                  <a:srgbClr val="002060"/>
                </a:solidFill>
              </a:rPr>
              <a:t>, 2005-2019</a:t>
            </a:r>
          </a:p>
          <a:p>
            <a:pPr algn="just"/>
            <a:r>
              <a:rPr lang="it-IT" sz="1050" dirty="0">
                <a:solidFill>
                  <a:srgbClr val="002060"/>
                </a:solidFill>
              </a:rPr>
              <a:t>Source: EU </a:t>
            </a:r>
            <a:r>
              <a:rPr lang="it-IT" sz="1050" dirty="0" err="1">
                <a:solidFill>
                  <a:srgbClr val="002060"/>
                </a:solidFill>
              </a:rPr>
              <a:t>Emission</a:t>
            </a:r>
            <a:r>
              <a:rPr lang="it-IT" sz="1050" dirty="0">
                <a:solidFill>
                  <a:srgbClr val="002060"/>
                </a:solidFill>
              </a:rPr>
              <a:t> Trading System (EU ETS) - Florence School of </a:t>
            </a:r>
            <a:r>
              <a:rPr lang="it-IT" sz="1050" dirty="0" err="1">
                <a:solidFill>
                  <a:srgbClr val="002060"/>
                </a:solidFill>
              </a:rPr>
              <a:t>Regulation</a:t>
            </a:r>
            <a:r>
              <a:rPr lang="it-IT" sz="1050" dirty="0">
                <a:solidFill>
                  <a:srgbClr val="002060"/>
                </a:solidFill>
              </a:rPr>
              <a:t> </a:t>
            </a:r>
            <a:r>
              <a:rPr lang="it-IT" sz="1050" dirty="0" err="1">
                <a:solidFill>
                  <a:srgbClr val="002060"/>
                </a:solidFill>
              </a:rPr>
              <a:t>fsr.eui.eu</a:t>
            </a:r>
            <a:endParaRPr lang="it-IT" sz="1050" dirty="0">
              <a:solidFill>
                <a:srgbClr val="002060"/>
              </a:solidFill>
            </a:endParaRPr>
          </a:p>
        </p:txBody>
      </p:sp>
      <p:sp>
        <p:nvSpPr>
          <p:cNvPr id="2" name="Rectangle 1"/>
          <p:cNvSpPr>
            <a:spLocks noChangeArrowheads="1"/>
          </p:cNvSpPr>
          <p:nvPr/>
        </p:nvSpPr>
        <p:spPr bwMode="auto">
          <a:xfrm>
            <a:off x="228600" y="788511"/>
            <a:ext cx="84963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it-IT" sz="1500" dirty="0">
                <a:solidFill>
                  <a:srgbClr val="002060"/>
                </a:solidFill>
                <a:latin typeface="Calibri" pitchFamily="34" charset="0"/>
              </a:rPr>
              <a:t>The Carbon Price </a:t>
            </a:r>
            <a:r>
              <a:rPr lang="it-IT" sz="1500" dirty="0" err="1">
                <a:solidFill>
                  <a:srgbClr val="002060"/>
                </a:solidFill>
                <a:latin typeface="Calibri" pitchFamily="34" charset="0"/>
              </a:rPr>
              <a:t>is</a:t>
            </a:r>
            <a:r>
              <a:rPr lang="it-IT" sz="1500" dirty="0">
                <a:solidFill>
                  <a:srgbClr val="002060"/>
                </a:solidFill>
                <a:latin typeface="Calibri" pitchFamily="34" charset="0"/>
              </a:rPr>
              <a:t> </a:t>
            </a:r>
            <a:r>
              <a:rPr lang="it-IT" sz="1500" dirty="0" err="1">
                <a:solidFill>
                  <a:srgbClr val="002060"/>
                </a:solidFill>
                <a:latin typeface="Calibri" pitchFamily="34" charset="0"/>
              </a:rPr>
              <a:t>not</a:t>
            </a:r>
            <a:r>
              <a:rPr lang="it-IT" sz="1500" dirty="0">
                <a:solidFill>
                  <a:srgbClr val="002060"/>
                </a:solidFill>
                <a:latin typeface="Calibri" pitchFamily="34" charset="0"/>
              </a:rPr>
              <a:t> </a:t>
            </a:r>
            <a:r>
              <a:rPr lang="it-IT" sz="1500" dirty="0" err="1">
                <a:solidFill>
                  <a:srgbClr val="002060"/>
                </a:solidFill>
                <a:latin typeface="Calibri" pitchFamily="34" charset="0"/>
              </a:rPr>
              <a:t>fixed</a:t>
            </a:r>
            <a:r>
              <a:rPr lang="it-IT" sz="1500" dirty="0">
                <a:solidFill>
                  <a:srgbClr val="002060"/>
                </a:solidFill>
                <a:latin typeface="Calibri" pitchFamily="34" charset="0"/>
              </a:rPr>
              <a:t>.</a:t>
            </a:r>
          </a:p>
          <a:p>
            <a:pPr marL="0" marR="0" lvl="0" indent="0" defTabSz="914400" rtl="0" eaLnBrk="0" fontAlgn="base" latinLnBrk="0" hangingPunct="0">
              <a:lnSpc>
                <a:spcPct val="100000"/>
              </a:lnSpc>
              <a:spcBef>
                <a:spcPct val="0"/>
              </a:spcBef>
              <a:spcAft>
                <a:spcPct val="0"/>
              </a:spcAft>
              <a:buClrTx/>
              <a:buSzTx/>
              <a:buFontTx/>
              <a:buNone/>
              <a:tabLst/>
            </a:pPr>
            <a:r>
              <a:rPr lang="it-IT" sz="1500" dirty="0">
                <a:solidFill>
                  <a:srgbClr val="002060"/>
                </a:solidFill>
                <a:latin typeface="Calibri" pitchFamily="34" charset="0"/>
              </a:rPr>
              <a:t>For ETS </a:t>
            </a:r>
            <a:r>
              <a:rPr lang="it-IT" sz="1500" dirty="0" err="1">
                <a:solidFill>
                  <a:srgbClr val="002060"/>
                </a:solidFill>
                <a:latin typeface="Calibri" pitchFamily="34" charset="0"/>
              </a:rPr>
              <a:t>Auctioning</a:t>
            </a:r>
            <a:r>
              <a:rPr lang="it-IT" sz="1500" dirty="0">
                <a:solidFill>
                  <a:srgbClr val="002060"/>
                </a:solidFill>
                <a:latin typeface="Calibri" pitchFamily="34" charset="0"/>
              </a:rPr>
              <a:t> and market trading of </a:t>
            </a:r>
            <a:r>
              <a:rPr lang="it-IT" sz="1500" dirty="0" err="1">
                <a:solidFill>
                  <a:srgbClr val="002060"/>
                </a:solidFill>
                <a:latin typeface="Calibri" pitchFamily="34" charset="0"/>
              </a:rPr>
              <a:t>allowances</a:t>
            </a:r>
            <a:r>
              <a:rPr lang="it-IT" sz="1500" dirty="0">
                <a:solidFill>
                  <a:srgbClr val="002060"/>
                </a:solidFill>
                <a:latin typeface="Calibri" pitchFamily="34" charset="0"/>
              </a:rPr>
              <a:t> </a:t>
            </a:r>
            <a:r>
              <a:rPr lang="it-IT" sz="1500" dirty="0" err="1">
                <a:solidFill>
                  <a:srgbClr val="002060"/>
                </a:solidFill>
                <a:latin typeface="Calibri" pitchFamily="34" charset="0"/>
              </a:rPr>
              <a:t>establishes</a:t>
            </a:r>
            <a:r>
              <a:rPr lang="it-IT" sz="1500" dirty="0">
                <a:solidFill>
                  <a:srgbClr val="002060"/>
                </a:solidFill>
                <a:latin typeface="Calibri" pitchFamily="34" charset="0"/>
              </a:rPr>
              <a:t> a market price for </a:t>
            </a:r>
            <a:r>
              <a:rPr lang="it-IT" sz="1500" dirty="0" err="1">
                <a:solidFill>
                  <a:srgbClr val="002060"/>
                </a:solidFill>
                <a:latin typeface="Calibri" pitchFamily="34" charset="0"/>
              </a:rPr>
              <a:t>emissions</a:t>
            </a:r>
            <a:r>
              <a:rPr lang="it-IT" sz="1500" dirty="0">
                <a:solidFill>
                  <a:srgbClr val="002060"/>
                </a:solidFill>
                <a:latin typeface="Calibri" pitchFamily="34" charset="0"/>
              </a:rPr>
              <a:t> in an </a:t>
            </a:r>
            <a:r>
              <a:rPr lang="it-IT" sz="1500" dirty="0" err="1">
                <a:solidFill>
                  <a:srgbClr val="002060"/>
                </a:solidFill>
                <a:latin typeface="Calibri" pitchFamily="34" charset="0"/>
              </a:rPr>
              <a:t>indirect</a:t>
            </a:r>
            <a:r>
              <a:rPr lang="it-IT" sz="1500" dirty="0">
                <a:solidFill>
                  <a:srgbClr val="002060"/>
                </a:solidFill>
                <a:latin typeface="Calibri" pitchFamily="34" charset="0"/>
              </a:rPr>
              <a:t> way </a:t>
            </a:r>
            <a:r>
              <a:rPr lang="it-IT" sz="1500" dirty="0" err="1">
                <a:solidFill>
                  <a:srgbClr val="002060"/>
                </a:solidFill>
                <a:latin typeface="Calibri" pitchFamily="34" charset="0"/>
              </a:rPr>
              <a:t>through</a:t>
            </a:r>
            <a:r>
              <a:rPr lang="it-IT" sz="1500" dirty="0">
                <a:solidFill>
                  <a:srgbClr val="002060"/>
                </a:solidFill>
                <a:latin typeface="Calibri" pitchFamily="34" charset="0"/>
              </a:rPr>
              <a:t> the </a:t>
            </a:r>
            <a:r>
              <a:rPr lang="it-IT" sz="1500" dirty="0" err="1">
                <a:solidFill>
                  <a:srgbClr val="002060"/>
                </a:solidFill>
                <a:latin typeface="Calibri" pitchFamily="34" charset="0"/>
              </a:rPr>
              <a:t>surrendering</a:t>
            </a:r>
            <a:r>
              <a:rPr lang="it-IT" sz="1500" dirty="0">
                <a:solidFill>
                  <a:srgbClr val="002060"/>
                </a:solidFill>
                <a:latin typeface="Calibri" pitchFamily="34" charset="0"/>
              </a:rPr>
              <a:t> of </a:t>
            </a:r>
            <a:r>
              <a:rPr lang="it-IT" sz="1500" dirty="0" err="1">
                <a:solidFill>
                  <a:srgbClr val="002060"/>
                </a:solidFill>
                <a:latin typeface="Calibri" pitchFamily="34" charset="0"/>
              </a:rPr>
              <a:t>allowances</a:t>
            </a:r>
            <a:r>
              <a:rPr lang="it-IT" sz="1500" dirty="0">
                <a:solidFill>
                  <a:srgbClr val="002060"/>
                </a:solidFill>
                <a:latin typeface="Calibri" pitchFamily="34" charset="0"/>
              </a:rPr>
              <a:t> commensurate with the CO2-equivalent </a:t>
            </a:r>
            <a:r>
              <a:rPr lang="it-IT" sz="1500" dirty="0" err="1">
                <a:solidFill>
                  <a:srgbClr val="002060"/>
                </a:solidFill>
                <a:latin typeface="Calibri" pitchFamily="34" charset="0"/>
              </a:rPr>
              <a:t>emission</a:t>
            </a:r>
            <a:r>
              <a:rPr lang="it-IT" sz="1500" dirty="0">
                <a:solidFill>
                  <a:srgbClr val="002060"/>
                </a:solidFill>
                <a:latin typeface="Calibri" pitchFamily="34" charset="0"/>
              </a:rPr>
              <a:t>. </a:t>
            </a:r>
          </a:p>
          <a:p>
            <a:pPr marL="0" marR="0" lvl="0" indent="0" defTabSz="914400" rtl="0" eaLnBrk="0" fontAlgn="base" latinLnBrk="0" hangingPunct="0">
              <a:lnSpc>
                <a:spcPct val="100000"/>
              </a:lnSpc>
              <a:spcBef>
                <a:spcPct val="0"/>
              </a:spcBef>
              <a:spcAft>
                <a:spcPct val="0"/>
              </a:spcAft>
              <a:buClrTx/>
              <a:buSzTx/>
              <a:buFontTx/>
              <a:buNone/>
              <a:tabLst/>
            </a:pPr>
            <a:endParaRPr lang="it-IT" altLang="it-IT" sz="1500" dirty="0">
              <a:solidFill>
                <a:srgbClr val="002060"/>
              </a:solidFill>
              <a:latin typeface="Calibri"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lang="it-IT" altLang="it-IT" sz="1500" dirty="0">
                <a:solidFill>
                  <a:srgbClr val="002060"/>
                </a:solidFill>
                <a:latin typeface="Calibri" pitchFamily="34" charset="0"/>
              </a:rPr>
              <a:t>. </a:t>
            </a:r>
          </a:p>
        </p:txBody>
      </p:sp>
      <p:sp>
        <p:nvSpPr>
          <p:cNvPr id="14"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6" name="Google Shape;146;p19"/>
          <p:cNvCxnSpPr/>
          <p:nvPr/>
        </p:nvCxnSpPr>
        <p:spPr>
          <a:xfrm>
            <a:off x="33890" y="6524625"/>
            <a:ext cx="9110109" cy="8697"/>
          </a:xfrm>
          <a:prstGeom prst="straightConnector1">
            <a:avLst/>
          </a:prstGeom>
          <a:noFill/>
          <a:ln w="25400" cap="flat" cmpd="sng">
            <a:solidFill>
              <a:srgbClr val="1A60A6"/>
            </a:solidFill>
            <a:prstDash val="solid"/>
            <a:round/>
            <a:headEnd type="none" w="sm" len="sm"/>
            <a:tailEnd type="none" w="sm" len="sm"/>
          </a:ln>
        </p:spPr>
      </p:cxnSp>
      <p:sp>
        <p:nvSpPr>
          <p:cNvPr id="12" name="Rettangolo 11"/>
          <p:cNvSpPr/>
          <p:nvPr/>
        </p:nvSpPr>
        <p:spPr>
          <a:xfrm>
            <a:off x="4860032" y="4221088"/>
            <a:ext cx="3867758" cy="1646605"/>
          </a:xfrm>
          <a:prstGeom prst="rect">
            <a:avLst/>
          </a:prstGeom>
        </p:spPr>
        <p:txBody>
          <a:bodyPr wrap="square">
            <a:spAutoFit/>
          </a:bodyPr>
          <a:lstStyle/>
          <a:p>
            <a:pPr algn="just"/>
            <a:r>
              <a:rPr lang="it-IT" sz="1500" b="1" dirty="0">
                <a:solidFill>
                  <a:srgbClr val="002060"/>
                </a:solidFill>
              </a:rPr>
              <a:t>Volume and </a:t>
            </a:r>
            <a:r>
              <a:rPr lang="it-IT" sz="1500" b="1" dirty="0" err="1">
                <a:solidFill>
                  <a:srgbClr val="002060"/>
                </a:solidFill>
              </a:rPr>
              <a:t>price</a:t>
            </a:r>
            <a:r>
              <a:rPr lang="it-IT" sz="1500" b="1" dirty="0">
                <a:solidFill>
                  <a:srgbClr val="002060"/>
                </a:solidFill>
              </a:rPr>
              <a:t> of </a:t>
            </a:r>
            <a:r>
              <a:rPr lang="it-IT" sz="1500" b="1" dirty="0" err="1">
                <a:solidFill>
                  <a:srgbClr val="002060"/>
                </a:solidFill>
              </a:rPr>
              <a:t>voluntary</a:t>
            </a:r>
            <a:r>
              <a:rPr lang="it-IT" sz="1500" b="1" dirty="0">
                <a:solidFill>
                  <a:srgbClr val="002060"/>
                </a:solidFill>
              </a:rPr>
              <a:t> carbon </a:t>
            </a:r>
            <a:r>
              <a:rPr lang="it-IT" sz="1500" b="1" dirty="0" err="1">
                <a:solidFill>
                  <a:srgbClr val="002060"/>
                </a:solidFill>
              </a:rPr>
              <a:t>offsets</a:t>
            </a:r>
            <a:endParaRPr lang="it-IT" sz="1500" b="1" dirty="0">
              <a:solidFill>
                <a:srgbClr val="002060"/>
              </a:solidFill>
            </a:endParaRPr>
          </a:p>
          <a:p>
            <a:pPr algn="just"/>
            <a:r>
              <a:rPr lang="it-IT" sz="1500" dirty="0">
                <a:solidFill>
                  <a:srgbClr val="002060"/>
                </a:solidFill>
              </a:rPr>
              <a:t>Source:  </a:t>
            </a:r>
            <a:r>
              <a:rPr lang="it-IT" sz="1500" dirty="0">
                <a:solidFill>
                  <a:srgbClr val="002060"/>
                </a:solidFill>
                <a:hlinkClick r:id="rId16"/>
              </a:rPr>
              <a:t>Ecosystems Marketplace, 202</a:t>
            </a:r>
            <a:r>
              <a:rPr lang="it-IT" sz="1500" dirty="0">
                <a:solidFill>
                  <a:srgbClr val="002060"/>
                </a:solidFill>
              </a:rPr>
              <a:t>2</a:t>
            </a:r>
          </a:p>
          <a:p>
            <a:pPr algn="just"/>
            <a:r>
              <a:rPr lang="it-IT" sz="1400" dirty="0">
                <a:solidFill>
                  <a:srgbClr val="192029"/>
                </a:solidFill>
                <a:latin typeface="TTNorms-Regular"/>
              </a:rPr>
              <a:t>The </a:t>
            </a:r>
            <a:r>
              <a:rPr lang="it-IT" sz="1400" dirty="0" err="1">
                <a:solidFill>
                  <a:srgbClr val="192029"/>
                </a:solidFill>
                <a:latin typeface="TTNorms-Regular"/>
              </a:rPr>
              <a:t>total</a:t>
            </a:r>
            <a:r>
              <a:rPr lang="it-IT" sz="1400" dirty="0">
                <a:solidFill>
                  <a:srgbClr val="192029"/>
                </a:solidFill>
                <a:latin typeface="TTNorms-Regular"/>
              </a:rPr>
              <a:t> </a:t>
            </a:r>
            <a:r>
              <a:rPr lang="it-IT" sz="1400" dirty="0" err="1">
                <a:solidFill>
                  <a:srgbClr val="192029"/>
                </a:solidFill>
                <a:latin typeface="TTNorms-Regular"/>
              </a:rPr>
              <a:t>value</a:t>
            </a:r>
            <a:r>
              <a:rPr lang="it-IT" sz="1400" dirty="0">
                <a:solidFill>
                  <a:srgbClr val="192029"/>
                </a:solidFill>
                <a:latin typeface="TTNorms-Regular"/>
              </a:rPr>
              <a:t> of the market </a:t>
            </a:r>
            <a:r>
              <a:rPr lang="it-IT" sz="1400" dirty="0" err="1">
                <a:solidFill>
                  <a:srgbClr val="192029"/>
                </a:solidFill>
                <a:latin typeface="TTNorms-Regular"/>
              </a:rPr>
              <a:t>tracked</a:t>
            </a:r>
            <a:r>
              <a:rPr lang="it-IT" sz="1400" dirty="0">
                <a:solidFill>
                  <a:srgbClr val="192029"/>
                </a:solidFill>
                <a:latin typeface="TTNorms-Regular"/>
              </a:rPr>
              <a:t> in 2021,, </a:t>
            </a:r>
            <a:r>
              <a:rPr lang="it-IT" sz="1400" dirty="0" err="1">
                <a:solidFill>
                  <a:srgbClr val="192029"/>
                </a:solidFill>
                <a:latin typeface="TTNorms-Regular"/>
              </a:rPr>
              <a:t>was</a:t>
            </a:r>
            <a:r>
              <a:rPr lang="it-IT" sz="1400" dirty="0">
                <a:solidFill>
                  <a:srgbClr val="192029"/>
                </a:solidFill>
                <a:latin typeface="TTNorms-Regular"/>
              </a:rPr>
              <a:t> the </a:t>
            </a:r>
            <a:r>
              <a:rPr lang="it-IT" sz="1400" dirty="0" err="1">
                <a:solidFill>
                  <a:srgbClr val="192029"/>
                </a:solidFill>
                <a:latin typeface="TTNorms-Regular"/>
              </a:rPr>
              <a:t>highest</a:t>
            </a:r>
            <a:r>
              <a:rPr lang="it-IT" sz="1400" dirty="0">
                <a:solidFill>
                  <a:srgbClr val="192029"/>
                </a:solidFill>
                <a:latin typeface="TTNorms-Regular"/>
              </a:rPr>
              <a:t> </a:t>
            </a:r>
            <a:r>
              <a:rPr lang="it-IT" sz="1400" dirty="0" err="1">
                <a:solidFill>
                  <a:srgbClr val="192029"/>
                </a:solidFill>
                <a:latin typeface="TTNorms-Regular"/>
              </a:rPr>
              <a:t>annual</a:t>
            </a:r>
            <a:r>
              <a:rPr lang="it-IT" sz="1400" dirty="0">
                <a:solidFill>
                  <a:srgbClr val="192029"/>
                </a:solidFill>
                <a:latin typeface="TTNorms-Regular"/>
              </a:rPr>
              <a:t> </a:t>
            </a:r>
            <a:r>
              <a:rPr lang="it-IT" sz="1400" dirty="0" err="1">
                <a:solidFill>
                  <a:srgbClr val="192029"/>
                </a:solidFill>
                <a:latin typeface="TTNorms-Regular"/>
              </a:rPr>
              <a:t>value</a:t>
            </a:r>
            <a:r>
              <a:rPr lang="it-IT" sz="1400" dirty="0">
                <a:solidFill>
                  <a:srgbClr val="192029"/>
                </a:solidFill>
                <a:latin typeface="TTNorms-Regular"/>
              </a:rPr>
              <a:t> </a:t>
            </a:r>
            <a:r>
              <a:rPr lang="it-IT" sz="1400" dirty="0" err="1">
                <a:solidFill>
                  <a:srgbClr val="192029"/>
                </a:solidFill>
                <a:latin typeface="TTNorms-Regular"/>
              </a:rPr>
              <a:t>since</a:t>
            </a:r>
            <a:r>
              <a:rPr lang="it-IT" sz="1400" dirty="0">
                <a:solidFill>
                  <a:srgbClr val="192029"/>
                </a:solidFill>
                <a:latin typeface="TTNorms-Regular"/>
              </a:rPr>
              <a:t> 2012. </a:t>
            </a:r>
          </a:p>
          <a:p>
            <a:pPr algn="just"/>
            <a:r>
              <a:rPr lang="it-IT" sz="1400" dirty="0">
                <a:solidFill>
                  <a:srgbClr val="192029"/>
                </a:solidFill>
                <a:latin typeface="TTNorms-Regular"/>
              </a:rPr>
              <a:t>NEAR 500ML Credits TRATED in 2021, DRIVEN BY NATURAL BASED SOLUTION</a:t>
            </a:r>
            <a:endParaRPr lang="it-IT" sz="600" dirty="0">
              <a:solidFill>
                <a:srgbClr val="002060"/>
              </a:solidFill>
            </a:endParaRPr>
          </a:p>
        </p:txBody>
      </p:sp>
      <p:pic>
        <p:nvPicPr>
          <p:cNvPr id="20" name="Immagine 19" descr="Immagine che contiene grafico&#10;&#10;Descrizione generata automaticamente">
            <a:extLst>
              <a:ext uri="{FF2B5EF4-FFF2-40B4-BE49-F238E27FC236}">
                <a16:creationId xmlns:a16="http://schemas.microsoft.com/office/drawing/2014/main" id="{C29A81E5-481E-E7F0-370C-7EA9181FC71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945" y="4459406"/>
            <a:ext cx="4860032" cy="2300299"/>
          </a:xfrm>
          <a:prstGeom prst="rect">
            <a:avLst/>
          </a:prstGeom>
        </p:spPr>
      </p:pic>
    </p:spTree>
    <p:extLst>
      <p:ext uri="{BB962C8B-B14F-4D97-AF65-F5344CB8AC3E}">
        <p14:creationId xmlns:p14="http://schemas.microsoft.com/office/powerpoint/2010/main" val="886978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2005"/>
                                        </p:tgtEl>
                                        <p:attrNameLst>
                                          <p:attrName>style.visibility</p:attrName>
                                        </p:attrNameLst>
                                      </p:cBhvr>
                                      <p:to>
                                        <p:strVal val="visible"/>
                                      </p:to>
                                    </p:set>
                                    <p:animEffect transition="in" filter="fade">
                                      <p:cBhvr>
                                        <p:cTn id="7" dur="500"/>
                                        <p:tgtEl>
                                          <p:spTgt spid="3320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00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http://t2.gstatic.com/images?q=tbn:ANd9GcQcpStB8U8olYf5X4pw6f7ASVhTKKQF1m9bhWAIme2n0YSsdelWhhzAcvk">
            <a:hlinkClick r:id="rId3"/>
          </p:cNvPr>
          <p:cNvPicPr>
            <a:picLocks noChangeAspect="1" noChangeArrowheads="1"/>
          </p:cNvPicPr>
          <p:nvPr/>
        </p:nvPicPr>
        <p:blipFill>
          <a:blip r:embed="rId4" cstate="print"/>
          <a:srcRect/>
          <a:stretch>
            <a:fillRect/>
          </a:stretch>
        </p:blipFill>
        <p:spPr bwMode="auto">
          <a:xfrm>
            <a:off x="536304" y="1700808"/>
            <a:ext cx="1518338" cy="864096"/>
          </a:xfrm>
          <a:prstGeom prst="rect">
            <a:avLst/>
          </a:prstGeom>
          <a:noFill/>
        </p:spPr>
      </p:pic>
      <p:sp>
        <p:nvSpPr>
          <p:cNvPr id="8194" name="Rectangle 3"/>
          <p:cNvSpPr>
            <a:spLocks noGrp="1" noChangeArrowheads="1"/>
          </p:cNvSpPr>
          <p:nvPr>
            <p:ph type="body" idx="1"/>
          </p:nvPr>
        </p:nvSpPr>
        <p:spPr>
          <a:xfrm>
            <a:off x="1998063" y="1435428"/>
            <a:ext cx="6659669" cy="3665935"/>
          </a:xfrm>
          <a:noFill/>
        </p:spPr>
        <p:txBody>
          <a:bodyPr>
            <a:noAutofit/>
          </a:bodyPr>
          <a:lstStyle/>
          <a:p>
            <a:pPr marL="398860" indent="0" algn="just">
              <a:spcBef>
                <a:spcPct val="40000"/>
              </a:spcBef>
              <a:buNone/>
            </a:pPr>
            <a:r>
              <a:rPr lang="it-IT" sz="1800" dirty="0">
                <a:solidFill>
                  <a:srgbClr val="002060"/>
                </a:solidFill>
                <a:latin typeface="Calibri" pitchFamily="34" charset="0"/>
                <a:ea typeface="ＭＳ Ｐゴシック" pitchFamily="34" charset="-128"/>
                <a:cs typeface="Times New Roman" pitchFamily="18" charset="0"/>
              </a:rPr>
              <a:t>The</a:t>
            </a:r>
            <a:r>
              <a:rPr lang="it-IT" sz="1800" b="1" dirty="0">
                <a:solidFill>
                  <a:srgbClr val="002060"/>
                </a:solidFill>
                <a:latin typeface="Calibri" pitchFamily="34" charset="0"/>
                <a:ea typeface="ＭＳ Ｐゴシック" pitchFamily="34" charset="-128"/>
                <a:cs typeface="Times New Roman" pitchFamily="18" charset="0"/>
              </a:rPr>
              <a:t> </a:t>
            </a:r>
            <a:r>
              <a:rPr lang="it-IT" sz="1800" b="1" dirty="0" err="1">
                <a:solidFill>
                  <a:srgbClr val="002060"/>
                </a:solidFill>
                <a:latin typeface="Calibri" pitchFamily="34" charset="0"/>
                <a:ea typeface="ＭＳ Ｐゴシック" pitchFamily="34" charset="-128"/>
                <a:cs typeface="Times New Roman" pitchFamily="18" charset="0"/>
              </a:rPr>
              <a:t>United</a:t>
            </a:r>
            <a:r>
              <a:rPr lang="it-IT" sz="1800" b="1" dirty="0">
                <a:solidFill>
                  <a:srgbClr val="002060"/>
                </a:solidFill>
                <a:latin typeface="Calibri" pitchFamily="34" charset="0"/>
                <a:ea typeface="ＭＳ Ｐゴシック" pitchFamily="34" charset="-128"/>
                <a:cs typeface="Times New Roman" pitchFamily="18" charset="0"/>
              </a:rPr>
              <a:t> </a:t>
            </a:r>
            <a:r>
              <a:rPr lang="it-IT" sz="1800" b="1" dirty="0" err="1">
                <a:solidFill>
                  <a:srgbClr val="002060"/>
                </a:solidFill>
                <a:latin typeface="Calibri" pitchFamily="34" charset="0"/>
                <a:ea typeface="ＭＳ Ｐゴシック" pitchFamily="34" charset="-128"/>
                <a:cs typeface="Times New Roman" pitchFamily="18" charset="0"/>
              </a:rPr>
              <a:t>Nation</a:t>
            </a:r>
            <a:r>
              <a:rPr lang="it-IT" sz="1800" b="1" dirty="0">
                <a:solidFill>
                  <a:srgbClr val="002060"/>
                </a:solidFill>
                <a:latin typeface="Calibri" pitchFamily="34" charset="0"/>
                <a:ea typeface="ＭＳ Ｐゴシック" pitchFamily="34" charset="-128"/>
                <a:cs typeface="Times New Roman" pitchFamily="18" charset="0"/>
              </a:rPr>
              <a:t> Convention on </a:t>
            </a:r>
            <a:r>
              <a:rPr lang="it-IT" sz="1800" b="1" dirty="0" err="1">
                <a:solidFill>
                  <a:srgbClr val="002060"/>
                </a:solidFill>
                <a:latin typeface="Calibri" pitchFamily="34" charset="0"/>
                <a:ea typeface="ＭＳ Ｐゴシック" pitchFamily="34" charset="-128"/>
                <a:cs typeface="Times New Roman" pitchFamily="18" charset="0"/>
              </a:rPr>
              <a:t>Climate</a:t>
            </a:r>
            <a:r>
              <a:rPr lang="it-IT" sz="1800" b="1" dirty="0">
                <a:solidFill>
                  <a:srgbClr val="002060"/>
                </a:solidFill>
                <a:latin typeface="Calibri" pitchFamily="34" charset="0"/>
                <a:ea typeface="ＭＳ Ｐゴシック" pitchFamily="34" charset="-128"/>
                <a:cs typeface="Times New Roman" pitchFamily="18" charset="0"/>
              </a:rPr>
              <a:t> </a:t>
            </a:r>
            <a:r>
              <a:rPr lang="it-IT" sz="1800" b="1" dirty="0" err="1">
                <a:solidFill>
                  <a:srgbClr val="002060"/>
                </a:solidFill>
                <a:latin typeface="Calibri" pitchFamily="34" charset="0"/>
                <a:ea typeface="ＭＳ Ｐゴシック" pitchFamily="34" charset="-128"/>
                <a:cs typeface="Times New Roman" pitchFamily="18" charset="0"/>
              </a:rPr>
              <a:t>Change</a:t>
            </a:r>
            <a:r>
              <a:rPr lang="it-IT" sz="1800" b="1" dirty="0">
                <a:solidFill>
                  <a:srgbClr val="002060"/>
                </a:solidFill>
                <a:latin typeface="Calibri" pitchFamily="34" charset="0"/>
                <a:ea typeface="ＭＳ Ｐゴシック" pitchFamily="34" charset="-128"/>
                <a:cs typeface="Times New Roman" pitchFamily="18" charset="0"/>
              </a:rPr>
              <a:t>  </a:t>
            </a:r>
            <a:r>
              <a:rPr lang="it-IT" sz="1800" dirty="0">
                <a:solidFill>
                  <a:srgbClr val="002060"/>
                </a:solidFill>
                <a:latin typeface="Calibri" pitchFamily="34" charset="0"/>
                <a:ea typeface="ＭＳ Ｐゴシック" pitchFamily="34" charset="-128"/>
                <a:cs typeface="Times New Roman" pitchFamily="18" charset="0"/>
              </a:rPr>
              <a:t>(UNFCCC) </a:t>
            </a:r>
            <a:r>
              <a:rPr lang="en-US" sz="1800" dirty="0">
                <a:solidFill>
                  <a:srgbClr val="002060"/>
                </a:solidFill>
                <a:latin typeface="Calibri" pitchFamily="34" charset="0"/>
                <a:ea typeface="ＭＳ Ｐゴシック" pitchFamily="34" charset="-128"/>
                <a:cs typeface="Times New Roman" pitchFamily="18" charset="0"/>
              </a:rPr>
              <a:t>is the first International treaty, which specifically refers to the climate change. It was adopted in New York on the 9th of May 1992.</a:t>
            </a:r>
          </a:p>
          <a:p>
            <a:pPr marL="398860" indent="0" algn="just">
              <a:spcBef>
                <a:spcPct val="40000"/>
              </a:spcBef>
              <a:buNone/>
            </a:pPr>
            <a:endParaRPr lang="en-US" sz="1000" dirty="0">
              <a:solidFill>
                <a:srgbClr val="002060"/>
              </a:solidFill>
              <a:latin typeface="Calibri" pitchFamily="34" charset="0"/>
              <a:ea typeface="ＭＳ Ｐゴシック" pitchFamily="34" charset="-128"/>
              <a:cs typeface="Times New Roman" pitchFamily="18" charset="0"/>
            </a:endParaRPr>
          </a:p>
          <a:p>
            <a:pPr marL="398860" indent="0" algn="just">
              <a:spcBef>
                <a:spcPct val="40000"/>
              </a:spcBef>
              <a:buNone/>
            </a:pPr>
            <a:r>
              <a:rPr lang="en-US" sz="1800" dirty="0">
                <a:solidFill>
                  <a:srgbClr val="002060"/>
                </a:solidFill>
                <a:latin typeface="Calibri" pitchFamily="34" charset="0"/>
                <a:ea typeface="ＭＳ Ｐゴシック" pitchFamily="34" charset="-128"/>
                <a:cs typeface="Times New Roman" pitchFamily="18" charset="0"/>
              </a:rPr>
              <a:t>The </a:t>
            </a:r>
            <a:r>
              <a:rPr lang="en-US" sz="1800" b="1" dirty="0">
                <a:solidFill>
                  <a:srgbClr val="002060"/>
                </a:solidFill>
                <a:latin typeface="Calibri" pitchFamily="34" charset="0"/>
                <a:ea typeface="ＭＳ Ｐゴシック" pitchFamily="34" charset="-128"/>
                <a:cs typeface="Times New Roman" pitchFamily="18" charset="0"/>
              </a:rPr>
              <a:t>Kyoto Protocol </a:t>
            </a:r>
            <a:r>
              <a:rPr lang="en-US" sz="1800" dirty="0">
                <a:solidFill>
                  <a:srgbClr val="002060"/>
                </a:solidFill>
                <a:latin typeface="Calibri" pitchFamily="34" charset="0"/>
                <a:ea typeface="ＭＳ Ｐゴシック" pitchFamily="34" charset="-128"/>
                <a:cs typeface="Times New Roman" pitchFamily="18" charset="0"/>
              </a:rPr>
              <a:t>represents the executive instrument of that Convention (2008-2012). </a:t>
            </a:r>
            <a:r>
              <a:rPr lang="en-US" sz="1800" dirty="0">
                <a:solidFill>
                  <a:srgbClr val="002060"/>
                </a:solidFill>
                <a:latin typeface="Calibri" pitchFamily="34" charset="0"/>
                <a:cs typeface="Times New Roman" pitchFamily="18" charset="0"/>
              </a:rPr>
              <a:t>Adopted during the COP 3 (December 1997) .</a:t>
            </a:r>
          </a:p>
          <a:p>
            <a:pPr marL="398860" indent="0" algn="just">
              <a:spcBef>
                <a:spcPct val="40000"/>
              </a:spcBef>
              <a:buNone/>
            </a:pPr>
            <a:r>
              <a:rPr lang="it-IT" sz="1800" dirty="0">
                <a:solidFill>
                  <a:srgbClr val="002060"/>
                </a:solidFill>
                <a:latin typeface="Calibri" pitchFamily="34" charset="0"/>
                <a:ea typeface="ＭＳ Ｐゴシック" pitchFamily="34" charset="-128"/>
                <a:cs typeface="Times New Roman" pitchFamily="18" charset="0"/>
              </a:rPr>
              <a:t>Doha </a:t>
            </a:r>
            <a:r>
              <a:rPr lang="it-IT" sz="1800" dirty="0" err="1">
                <a:solidFill>
                  <a:srgbClr val="002060"/>
                </a:solidFill>
                <a:latin typeface="Calibri" pitchFamily="34" charset="0"/>
                <a:ea typeface="ＭＳ Ｐゴシック" pitchFamily="34" charset="-128"/>
                <a:cs typeface="Times New Roman" pitchFamily="18" charset="0"/>
              </a:rPr>
              <a:t>Amendement</a:t>
            </a:r>
            <a:r>
              <a:rPr lang="it-IT" sz="1800" dirty="0">
                <a:solidFill>
                  <a:srgbClr val="002060"/>
                </a:solidFill>
                <a:latin typeface="Calibri" pitchFamily="34" charset="0"/>
                <a:ea typeface="ＭＳ Ｐゴシック" pitchFamily="34" charset="-128"/>
                <a:cs typeface="Times New Roman" pitchFamily="18" charset="0"/>
              </a:rPr>
              <a:t>  (2013-2020)</a:t>
            </a:r>
          </a:p>
          <a:p>
            <a:pPr marL="398860" indent="0" algn="just">
              <a:spcBef>
                <a:spcPct val="40000"/>
              </a:spcBef>
              <a:buNone/>
            </a:pPr>
            <a:endParaRPr lang="it-IT" sz="1800" dirty="0">
              <a:solidFill>
                <a:srgbClr val="002060"/>
              </a:solidFill>
              <a:latin typeface="Calibri" pitchFamily="34" charset="0"/>
              <a:ea typeface="ＭＳ Ｐゴシック" pitchFamily="34" charset="-128"/>
              <a:cs typeface="Times New Roman" pitchFamily="18" charset="0"/>
            </a:endParaRPr>
          </a:p>
          <a:p>
            <a:pPr marL="398860" indent="0" algn="just">
              <a:spcBef>
                <a:spcPct val="40000"/>
              </a:spcBef>
              <a:buNone/>
            </a:pPr>
            <a:r>
              <a:rPr lang="it-IT" sz="1800" dirty="0">
                <a:solidFill>
                  <a:srgbClr val="002060"/>
                </a:solidFill>
                <a:latin typeface="Calibri" pitchFamily="34" charset="0"/>
                <a:ea typeface="ＭＳ Ｐゴシック" pitchFamily="34" charset="-128"/>
                <a:cs typeface="Times New Roman" pitchFamily="18" charset="0"/>
              </a:rPr>
              <a:t>The </a:t>
            </a:r>
            <a:r>
              <a:rPr lang="it-IT" sz="1800" b="1" dirty="0">
                <a:solidFill>
                  <a:srgbClr val="002060"/>
                </a:solidFill>
                <a:latin typeface="Calibri" pitchFamily="34" charset="0"/>
                <a:ea typeface="ＭＳ Ｐゴシック" pitchFamily="34" charset="-128"/>
                <a:cs typeface="Times New Roman" pitchFamily="18" charset="0"/>
              </a:rPr>
              <a:t>Paris Agreement </a:t>
            </a:r>
            <a:r>
              <a:rPr lang="it-IT" sz="1800" dirty="0" err="1">
                <a:solidFill>
                  <a:srgbClr val="002060"/>
                </a:solidFill>
                <a:latin typeface="Calibri" pitchFamily="34" charset="0"/>
                <a:ea typeface="ＭＳ Ｐゴシック" pitchFamily="34" charset="-128"/>
                <a:cs typeface="Times New Roman" pitchFamily="18" charset="0"/>
              </a:rPr>
              <a:t>is</a:t>
            </a:r>
            <a:r>
              <a:rPr lang="it-IT" sz="1800" dirty="0">
                <a:solidFill>
                  <a:srgbClr val="002060"/>
                </a:solidFill>
                <a:latin typeface="Calibri" pitchFamily="34" charset="0"/>
                <a:ea typeface="ＭＳ Ｐゴシック" pitchFamily="34" charset="-128"/>
                <a:cs typeface="Times New Roman" pitchFamily="18" charset="0"/>
              </a:rPr>
              <a:t> a </a:t>
            </a:r>
            <a:r>
              <a:rPr lang="it-IT" sz="1800" dirty="0" err="1">
                <a:solidFill>
                  <a:srgbClr val="002060"/>
                </a:solidFill>
                <a:latin typeface="Calibri" pitchFamily="34" charset="0"/>
                <a:ea typeface="ＭＳ Ｐゴシック" pitchFamily="34" charset="-128"/>
                <a:cs typeface="Times New Roman" pitchFamily="18" charset="0"/>
              </a:rPr>
              <a:t>legally</a:t>
            </a:r>
            <a:r>
              <a:rPr lang="it-IT" sz="1800" dirty="0">
                <a:solidFill>
                  <a:srgbClr val="002060"/>
                </a:solidFill>
                <a:latin typeface="Calibri" pitchFamily="34" charset="0"/>
                <a:ea typeface="ＭＳ Ｐゴシック" pitchFamily="34" charset="-128"/>
                <a:cs typeface="Times New Roman" pitchFamily="18" charset="0"/>
              </a:rPr>
              <a:t> </a:t>
            </a:r>
            <a:r>
              <a:rPr lang="it-IT" sz="1800" dirty="0" err="1">
                <a:solidFill>
                  <a:srgbClr val="002060"/>
                </a:solidFill>
                <a:latin typeface="Calibri" pitchFamily="34" charset="0"/>
                <a:ea typeface="ＭＳ Ｐゴシック" pitchFamily="34" charset="-128"/>
                <a:cs typeface="Times New Roman" pitchFamily="18" charset="0"/>
              </a:rPr>
              <a:t>binding</a:t>
            </a:r>
            <a:r>
              <a:rPr lang="it-IT" sz="1800" dirty="0">
                <a:solidFill>
                  <a:srgbClr val="002060"/>
                </a:solidFill>
                <a:latin typeface="Calibri" pitchFamily="34" charset="0"/>
                <a:ea typeface="ＭＳ Ｐゴシック" pitchFamily="34" charset="-128"/>
                <a:cs typeface="Times New Roman" pitchFamily="18" charset="0"/>
              </a:rPr>
              <a:t> international </a:t>
            </a:r>
            <a:r>
              <a:rPr lang="it-IT" sz="1800" dirty="0" err="1">
                <a:solidFill>
                  <a:srgbClr val="002060"/>
                </a:solidFill>
                <a:latin typeface="Calibri" pitchFamily="34" charset="0"/>
                <a:ea typeface="ＭＳ Ｐゴシック" pitchFamily="34" charset="-128"/>
                <a:cs typeface="Times New Roman" pitchFamily="18" charset="0"/>
              </a:rPr>
              <a:t>treaty</a:t>
            </a:r>
            <a:r>
              <a:rPr lang="it-IT" sz="1800" dirty="0">
                <a:solidFill>
                  <a:srgbClr val="002060"/>
                </a:solidFill>
                <a:latin typeface="Calibri" pitchFamily="34" charset="0"/>
                <a:ea typeface="ＭＳ Ｐゴシック" pitchFamily="34" charset="-128"/>
                <a:cs typeface="Times New Roman" pitchFamily="18" charset="0"/>
              </a:rPr>
              <a:t> on </a:t>
            </a:r>
            <a:r>
              <a:rPr lang="it-IT" sz="1800" dirty="0" err="1">
                <a:solidFill>
                  <a:srgbClr val="002060"/>
                </a:solidFill>
                <a:latin typeface="Calibri" pitchFamily="34" charset="0"/>
                <a:ea typeface="ＭＳ Ｐゴシック" pitchFamily="34" charset="-128"/>
                <a:cs typeface="Times New Roman" pitchFamily="18" charset="0"/>
              </a:rPr>
              <a:t>climate</a:t>
            </a:r>
            <a:r>
              <a:rPr lang="it-IT" sz="1800" dirty="0">
                <a:solidFill>
                  <a:srgbClr val="002060"/>
                </a:solidFill>
                <a:latin typeface="Calibri" pitchFamily="34" charset="0"/>
                <a:ea typeface="ＭＳ Ｐゴシック" pitchFamily="34" charset="-128"/>
                <a:cs typeface="Times New Roman" pitchFamily="18" charset="0"/>
              </a:rPr>
              <a:t> </a:t>
            </a:r>
            <a:r>
              <a:rPr lang="it-IT" sz="1800" dirty="0" err="1">
                <a:solidFill>
                  <a:srgbClr val="002060"/>
                </a:solidFill>
                <a:latin typeface="Calibri" pitchFamily="34" charset="0"/>
                <a:ea typeface="ＭＳ Ｐゴシック" pitchFamily="34" charset="-128"/>
                <a:cs typeface="Times New Roman" pitchFamily="18" charset="0"/>
              </a:rPr>
              <a:t>change</a:t>
            </a:r>
            <a:r>
              <a:rPr lang="it-IT" sz="1800" dirty="0">
                <a:solidFill>
                  <a:srgbClr val="002060"/>
                </a:solidFill>
                <a:latin typeface="Calibri" pitchFamily="34" charset="0"/>
                <a:ea typeface="ＭＳ Ｐゴシック" pitchFamily="34" charset="-128"/>
                <a:cs typeface="Times New Roman" pitchFamily="18" charset="0"/>
              </a:rPr>
              <a:t>. </a:t>
            </a:r>
          </a:p>
          <a:p>
            <a:pPr marL="398860" indent="0" algn="just">
              <a:spcBef>
                <a:spcPct val="40000"/>
              </a:spcBef>
              <a:buNone/>
            </a:pPr>
            <a:r>
              <a:rPr lang="it-IT" sz="1800" dirty="0" err="1">
                <a:solidFill>
                  <a:srgbClr val="002060"/>
                </a:solidFill>
                <a:latin typeface="Calibri" pitchFamily="34" charset="0"/>
                <a:ea typeface="ＭＳ Ｐゴシック" pitchFamily="34" charset="-128"/>
                <a:cs typeface="Times New Roman" pitchFamily="18" charset="0"/>
              </a:rPr>
              <a:t>Adopted</a:t>
            </a:r>
            <a:r>
              <a:rPr lang="it-IT" sz="1800" dirty="0">
                <a:solidFill>
                  <a:srgbClr val="002060"/>
                </a:solidFill>
                <a:latin typeface="Calibri" pitchFamily="34" charset="0"/>
                <a:ea typeface="ＭＳ Ｐゴシック" pitchFamily="34" charset="-128"/>
                <a:cs typeface="Times New Roman" pitchFamily="18" charset="0"/>
              </a:rPr>
              <a:t> by 196 Parties </a:t>
            </a:r>
            <a:r>
              <a:rPr lang="it-IT" sz="1800" dirty="0" err="1">
                <a:solidFill>
                  <a:srgbClr val="002060"/>
                </a:solidFill>
                <a:latin typeface="Calibri" pitchFamily="34" charset="0"/>
                <a:ea typeface="ＭＳ Ｐゴシック" pitchFamily="34" charset="-128"/>
                <a:cs typeface="Times New Roman" pitchFamily="18" charset="0"/>
              </a:rPr>
              <a:t>at</a:t>
            </a:r>
            <a:r>
              <a:rPr lang="it-IT" sz="1800" dirty="0">
                <a:solidFill>
                  <a:srgbClr val="002060"/>
                </a:solidFill>
                <a:latin typeface="Calibri" pitchFamily="34" charset="0"/>
                <a:ea typeface="ＭＳ Ｐゴシック" pitchFamily="34" charset="-128"/>
                <a:cs typeface="Times New Roman" pitchFamily="18" charset="0"/>
              </a:rPr>
              <a:t> the COP21 in Paris  (</a:t>
            </a:r>
            <a:r>
              <a:rPr lang="it-IT" sz="1800" dirty="0" err="1">
                <a:solidFill>
                  <a:srgbClr val="002060"/>
                </a:solidFill>
                <a:latin typeface="Calibri" pitchFamily="34" charset="0"/>
                <a:ea typeface="ＭＳ Ｐゴシック" pitchFamily="34" charset="-128"/>
                <a:cs typeface="Times New Roman" pitchFamily="18" charset="0"/>
              </a:rPr>
              <a:t>December</a:t>
            </a:r>
            <a:r>
              <a:rPr lang="it-IT" sz="1800" dirty="0">
                <a:solidFill>
                  <a:srgbClr val="002060"/>
                </a:solidFill>
                <a:latin typeface="Calibri" pitchFamily="34" charset="0"/>
                <a:ea typeface="ＭＳ Ｐゴシック" pitchFamily="34" charset="-128"/>
                <a:cs typeface="Times New Roman" pitchFamily="18" charset="0"/>
              </a:rPr>
              <a:t> 2015). </a:t>
            </a:r>
          </a:p>
          <a:p>
            <a:pPr marL="398860" indent="0" algn="just">
              <a:spcBef>
                <a:spcPct val="40000"/>
              </a:spcBef>
              <a:buNone/>
            </a:pPr>
            <a:r>
              <a:rPr lang="it-IT" sz="1800" dirty="0" err="1">
                <a:solidFill>
                  <a:srgbClr val="002060"/>
                </a:solidFill>
                <a:latin typeface="Calibri" pitchFamily="34" charset="0"/>
                <a:ea typeface="ＭＳ Ｐゴシック" pitchFamily="34" charset="-128"/>
                <a:cs typeface="Times New Roman" pitchFamily="18" charset="0"/>
              </a:rPr>
              <a:t>It</a:t>
            </a:r>
            <a:r>
              <a:rPr lang="it-IT" sz="1800" dirty="0">
                <a:solidFill>
                  <a:srgbClr val="002060"/>
                </a:solidFill>
                <a:latin typeface="Calibri" pitchFamily="34" charset="0"/>
                <a:ea typeface="ＭＳ Ｐゴシック" pitchFamily="34" charset="-128"/>
                <a:cs typeface="Times New Roman" pitchFamily="18" charset="0"/>
              </a:rPr>
              <a:t> </a:t>
            </a:r>
            <a:r>
              <a:rPr lang="it-IT" sz="1800" dirty="0" err="1">
                <a:solidFill>
                  <a:srgbClr val="002060"/>
                </a:solidFill>
                <a:latin typeface="Calibri" pitchFamily="34" charset="0"/>
                <a:ea typeface="ＭＳ Ｐゴシック" pitchFamily="34" charset="-128"/>
                <a:cs typeface="Times New Roman" pitchFamily="18" charset="0"/>
              </a:rPr>
              <a:t>entered</a:t>
            </a:r>
            <a:r>
              <a:rPr lang="it-IT" sz="1800" dirty="0">
                <a:solidFill>
                  <a:srgbClr val="002060"/>
                </a:solidFill>
                <a:latin typeface="Calibri" pitchFamily="34" charset="0"/>
                <a:ea typeface="ＭＳ Ｐゴシック" pitchFamily="34" charset="-128"/>
                <a:cs typeface="Times New Roman" pitchFamily="18" charset="0"/>
              </a:rPr>
              <a:t> </a:t>
            </a:r>
            <a:r>
              <a:rPr lang="it-IT" sz="1800" dirty="0" err="1">
                <a:solidFill>
                  <a:srgbClr val="002060"/>
                </a:solidFill>
                <a:latin typeface="Calibri" pitchFamily="34" charset="0"/>
                <a:ea typeface="ＭＳ Ｐゴシック" pitchFamily="34" charset="-128"/>
                <a:cs typeface="Times New Roman" pitchFamily="18" charset="0"/>
              </a:rPr>
              <a:t>into</a:t>
            </a:r>
            <a:r>
              <a:rPr lang="it-IT" sz="1800" dirty="0">
                <a:solidFill>
                  <a:srgbClr val="002060"/>
                </a:solidFill>
                <a:latin typeface="Calibri" pitchFamily="34" charset="0"/>
                <a:ea typeface="ＭＳ Ｐゴシック" pitchFamily="34" charset="-128"/>
                <a:cs typeface="Times New Roman" pitchFamily="18" charset="0"/>
              </a:rPr>
              <a:t> force on 4 November 2016.</a:t>
            </a:r>
          </a:p>
          <a:p>
            <a:pPr marL="398860" indent="0" algn="just">
              <a:spcBef>
                <a:spcPct val="40000"/>
              </a:spcBef>
              <a:buNone/>
            </a:pPr>
            <a:endParaRPr lang="it-IT" sz="1800" dirty="0">
              <a:solidFill>
                <a:srgbClr val="002060"/>
              </a:solidFill>
              <a:latin typeface="Calibri" pitchFamily="34" charset="0"/>
              <a:ea typeface="ＭＳ Ｐゴシック" pitchFamily="34" charset="-128"/>
              <a:cs typeface="Times New Roman" pitchFamily="18" charset="0"/>
            </a:endParaRPr>
          </a:p>
          <a:p>
            <a:pPr marL="398860" indent="0" algn="just">
              <a:spcBef>
                <a:spcPct val="40000"/>
              </a:spcBef>
              <a:buNone/>
            </a:pPr>
            <a:endParaRPr lang="it-IT" sz="1800" dirty="0">
              <a:solidFill>
                <a:srgbClr val="002060"/>
              </a:solidFill>
              <a:latin typeface="Calibri" pitchFamily="34" charset="0"/>
              <a:ea typeface="ＭＳ Ｐゴシック" pitchFamily="34" charset="-128"/>
              <a:cs typeface="Times New Roman" pitchFamily="18" charset="0"/>
            </a:endParaRPr>
          </a:p>
          <a:p>
            <a:pPr marL="342900" indent="-342900" algn="just">
              <a:spcBef>
                <a:spcPct val="20000"/>
              </a:spcBef>
              <a:buClr>
                <a:schemeClr val="tx1"/>
              </a:buClr>
              <a:buSzPct val="70000"/>
              <a:buFontTx/>
              <a:buChar char="o"/>
              <a:defRPr/>
            </a:pPr>
            <a:endParaRPr lang="it-IT" sz="1000" b="1" dirty="0">
              <a:solidFill>
                <a:srgbClr val="002060"/>
              </a:solidFill>
              <a:latin typeface="Calibri" pitchFamily="34" charset="0"/>
              <a:ea typeface="ＭＳ Ｐゴシック" pitchFamily="34" charset="-128"/>
              <a:cs typeface="Times New Roman" pitchFamily="18" charset="0"/>
            </a:endParaRPr>
          </a:p>
          <a:p>
            <a:pPr marL="398860" indent="0" algn="just">
              <a:spcBef>
                <a:spcPct val="40000"/>
              </a:spcBef>
              <a:buNone/>
            </a:pPr>
            <a:endParaRPr lang="it-IT" sz="1800" dirty="0">
              <a:solidFill>
                <a:srgbClr val="002060"/>
              </a:solidFill>
              <a:latin typeface="Calibri" pitchFamily="34" charset="0"/>
              <a:ea typeface="ＭＳ Ｐゴシック" pitchFamily="34" charset="-128"/>
              <a:cs typeface="Times New Roman" pitchFamily="18" charset="0"/>
            </a:endParaRPr>
          </a:p>
          <a:p>
            <a:pPr marL="398860" indent="-201216" algn="just">
              <a:spcBef>
                <a:spcPct val="40000"/>
              </a:spcBef>
              <a:buNone/>
            </a:pPr>
            <a:endParaRPr lang="it-IT" sz="1800" b="1" dirty="0"/>
          </a:p>
        </p:txBody>
      </p:sp>
      <p:sp>
        <p:nvSpPr>
          <p:cNvPr id="8195" name="Text Box 9"/>
          <p:cNvSpPr txBox="1">
            <a:spLocks noChangeArrowheads="1"/>
          </p:cNvSpPr>
          <p:nvPr/>
        </p:nvSpPr>
        <p:spPr bwMode="auto">
          <a:xfrm>
            <a:off x="0" y="714613"/>
            <a:ext cx="9062634" cy="523220"/>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IT" sz="2800" b="1" i="0" u="none" strike="noStrike" kern="0" cap="none" spc="0" normalizeH="0" baseline="0" noProof="0" dirty="0">
                <a:ln>
                  <a:noFill/>
                </a:ln>
                <a:solidFill>
                  <a:srgbClr val="1A60A6"/>
                </a:solidFill>
                <a:effectLst/>
                <a:uLnTx/>
                <a:uFillTx/>
                <a:latin typeface="Helvetica Neue"/>
                <a:ea typeface="Helvetica Neue"/>
                <a:cs typeface="Helvetica Neue"/>
                <a:sym typeface="Arial"/>
              </a:rPr>
              <a:t>Background</a:t>
            </a:r>
            <a:r>
              <a:rPr kumimoji="0" lang="it-IT" sz="2800" b="1" i="0" u="none" strike="noStrike" kern="0" cap="none" spc="0" normalizeH="0" noProof="0" dirty="0">
                <a:ln>
                  <a:noFill/>
                </a:ln>
                <a:solidFill>
                  <a:srgbClr val="1A60A6"/>
                </a:solidFill>
                <a:effectLst/>
                <a:uLnTx/>
                <a:uFillTx/>
                <a:latin typeface="Helvetica Neue"/>
                <a:ea typeface="Helvetica Neue"/>
                <a:cs typeface="Helvetica Neue"/>
                <a:sym typeface="Arial"/>
              </a:rPr>
              <a:t> </a:t>
            </a:r>
            <a:endParaRPr kumimoji="0" lang="it-IT" sz="2800" b="1" i="0" u="none" strike="noStrike" kern="0" cap="none" spc="0" normalizeH="0" baseline="0" noProof="0" dirty="0">
              <a:ln>
                <a:noFill/>
              </a:ln>
              <a:solidFill>
                <a:srgbClr val="1A60A6"/>
              </a:solidFill>
              <a:effectLst/>
              <a:uLnTx/>
              <a:uFillTx/>
              <a:latin typeface="Helvetica Neue"/>
              <a:ea typeface="Helvetica Neue"/>
              <a:cs typeface="Helvetica Neue"/>
              <a:sym typeface="Arial"/>
            </a:endParaRPr>
          </a:p>
        </p:txBody>
      </p:sp>
      <p:pic>
        <p:nvPicPr>
          <p:cNvPr id="111620" name="Picture 4" descr="http://t1.gstatic.com/images?q=tbn:ANd9GcQfY0Pb7-07yY_cRrlmInwutLtOvy-oIt8KYTBPKLHrq_hRbWrWYc-FcQ">
            <a:hlinkClick r:id="rId5"/>
          </p:cNvPr>
          <p:cNvPicPr>
            <a:picLocks noChangeAspect="1" noChangeArrowheads="1"/>
          </p:cNvPicPr>
          <p:nvPr/>
        </p:nvPicPr>
        <p:blipFill>
          <a:blip r:embed="rId6" cstate="print"/>
          <a:srcRect/>
          <a:stretch>
            <a:fillRect/>
          </a:stretch>
        </p:blipFill>
        <p:spPr bwMode="auto">
          <a:xfrm>
            <a:off x="536304" y="2924944"/>
            <a:ext cx="1327312" cy="1327313"/>
          </a:xfrm>
          <a:prstGeom prst="rect">
            <a:avLst/>
          </a:prstGeom>
          <a:noFill/>
        </p:spPr>
      </p:pic>
      <p:pic>
        <p:nvPicPr>
          <p:cNvPr id="6" name="Picture 7"/>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536304" y="4921982"/>
            <a:ext cx="1458059" cy="756083"/>
          </a:xfrm>
          <a:prstGeom prst="rect">
            <a:avLst/>
          </a:prstGeom>
        </p:spPr>
      </p:pic>
      <p:sp>
        <p:nvSpPr>
          <p:cNvPr id="7" name="Google Shape;121;p16"/>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Arial"/>
              <a:ea typeface="Arial"/>
              <a:cs typeface="Arial"/>
              <a:sym typeface="Arial"/>
            </a:endParaRPr>
          </a:p>
        </p:txBody>
      </p:sp>
      <p:cxnSp>
        <p:nvCxnSpPr>
          <p:cNvPr id="8" name="Google Shape;127;p17"/>
          <p:cNvCxnSpPr/>
          <p:nvPr/>
        </p:nvCxnSpPr>
        <p:spPr>
          <a:xfrm>
            <a:off x="0" y="6347791"/>
            <a:ext cx="9144000" cy="1"/>
          </a:xfrm>
          <a:prstGeom prst="straightConnector1">
            <a:avLst/>
          </a:prstGeom>
          <a:noFill/>
          <a:ln w="25400" cap="flat" cmpd="sng">
            <a:solidFill>
              <a:srgbClr val="1A60A6"/>
            </a:solidFill>
            <a:prstDash val="solid"/>
            <a:round/>
            <a:headEnd type="none" w="sm" len="sm"/>
            <a:tailEnd type="none" w="sm" len="sm"/>
          </a:ln>
        </p:spPr>
      </p:cxnSp>
      <p:pic>
        <p:nvPicPr>
          <p:cNvPr id="2" name="Immagine 8">
            <a:extLst>
              <a:ext uri="{FF2B5EF4-FFF2-40B4-BE49-F238E27FC236}">
                <a16:creationId xmlns:a16="http://schemas.microsoft.com/office/drawing/2014/main" id="{61A3F1B6-1BC7-02A9-CF68-604E5E0C534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65420" y="169641"/>
            <a:ext cx="1874578" cy="589490"/>
          </a:xfrm>
          <a:prstGeom prst="rect">
            <a:avLst/>
          </a:prstGeom>
        </p:spPr>
      </p:pic>
      <p:pic>
        <p:nvPicPr>
          <p:cNvPr id="3" name="Picture 6" descr="Graphical user interface&#10;&#10;Description automatically generated">
            <a:extLst>
              <a:ext uri="{FF2B5EF4-FFF2-40B4-BE49-F238E27FC236}">
                <a16:creationId xmlns:a16="http://schemas.microsoft.com/office/drawing/2014/main" id="{22B03A8E-CC90-3C71-7408-702DDAEBC315}"/>
              </a:ext>
            </a:extLst>
          </p:cNvPr>
          <p:cNvPicPr>
            <a:picLocks noChangeAspect="1"/>
          </p:cNvPicPr>
          <p:nvPr/>
        </p:nvPicPr>
        <p:blipFill>
          <a:blip r:embed="rId9"/>
          <a:stretch>
            <a:fillRect/>
          </a:stretch>
        </p:blipFill>
        <p:spPr>
          <a:xfrm>
            <a:off x="205100" y="119899"/>
            <a:ext cx="2560320" cy="688975"/>
          </a:xfrm>
          <a:prstGeom prst="rect">
            <a:avLst/>
          </a:prstGeom>
        </p:spPr>
      </p:pic>
      <p:pic>
        <p:nvPicPr>
          <p:cNvPr id="4" name="Elemento grafico 3">
            <a:extLst>
              <a:ext uri="{FF2B5EF4-FFF2-40B4-BE49-F238E27FC236}">
                <a16:creationId xmlns:a16="http://schemas.microsoft.com/office/drawing/2014/main" id="{099A47B5-1A2A-A574-B94C-A3AC84180D4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7672" y="6368872"/>
            <a:ext cx="9069816" cy="489128"/>
          </a:xfrm>
          <a:prstGeom prst="rect">
            <a:avLst/>
          </a:prstGeom>
        </p:spPr>
      </p:pic>
    </p:spTree>
    <p:extLst>
      <p:ext uri="{BB962C8B-B14F-4D97-AF65-F5344CB8AC3E}">
        <p14:creationId xmlns:p14="http://schemas.microsoft.com/office/powerpoint/2010/main" val="22373208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30</a:t>
            </a:fld>
            <a:endParaRPr lang="it-IT"/>
          </a:p>
        </p:txBody>
      </p:sp>
      <p:pic>
        <p:nvPicPr>
          <p:cNvPr id="5" name="Immagine 4"/>
          <p:cNvPicPr>
            <a:picLocks noChangeAspect="1"/>
          </p:cNvPicPr>
          <p:nvPr/>
        </p:nvPicPr>
        <p:blipFill rotWithShape="1">
          <a:blip r:embed="rId2">
            <a:extLst>
              <a:ext uri="{28A0092B-C50C-407E-A947-70E740481C1C}">
                <a14:useLocalDpi xmlns:a14="http://schemas.microsoft.com/office/drawing/2010/main"/>
              </a:ext>
            </a:extLst>
          </a:blip>
          <a:srcRect t="9793"/>
          <a:stretch/>
        </p:blipFill>
        <p:spPr>
          <a:xfrm>
            <a:off x="973834" y="1362229"/>
            <a:ext cx="7126558" cy="4947091"/>
          </a:xfrm>
          <a:prstGeom prst="rect">
            <a:avLst/>
          </a:prstGeom>
        </p:spPr>
      </p:pic>
      <p:sp>
        <p:nvSpPr>
          <p:cNvPr id="6" name="Text Box 228"/>
          <p:cNvSpPr txBox="1">
            <a:spLocks noChangeArrowheads="1"/>
          </p:cNvSpPr>
          <p:nvPr/>
        </p:nvSpPr>
        <p:spPr bwMode="auto">
          <a:xfrm>
            <a:off x="119270" y="254408"/>
            <a:ext cx="9024729"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1A60A6"/>
                </a:solidFill>
                <a:latin typeface="Helvetica Neue"/>
                <a:ea typeface="Helvetica Neue"/>
                <a:cs typeface="Helvetica Neue"/>
              </a:rPr>
              <a:t>Global Demand of </a:t>
            </a:r>
            <a:r>
              <a:rPr lang="it-IT" sz="2800" b="1" dirty="0" err="1">
                <a:solidFill>
                  <a:srgbClr val="1A60A6"/>
                </a:solidFill>
                <a:latin typeface="Helvetica Neue"/>
                <a:ea typeface="Helvetica Neue"/>
                <a:cs typeface="Helvetica Neue"/>
              </a:rPr>
              <a:t>Voluntary</a:t>
            </a:r>
            <a:r>
              <a:rPr lang="it-IT" sz="2800" b="1" dirty="0">
                <a:solidFill>
                  <a:srgbClr val="1A60A6"/>
                </a:solidFill>
                <a:latin typeface="Helvetica Neue"/>
                <a:ea typeface="Helvetica Neue"/>
                <a:cs typeface="Helvetica Neue"/>
              </a:rPr>
              <a:t> Carbon Credits</a:t>
            </a: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 name="Rettangolo 1"/>
          <p:cNvSpPr/>
          <p:nvPr/>
        </p:nvSpPr>
        <p:spPr>
          <a:xfrm>
            <a:off x="637324" y="784038"/>
            <a:ext cx="7647709" cy="646331"/>
          </a:xfrm>
          <a:prstGeom prst="rect">
            <a:avLst/>
          </a:prstGeom>
        </p:spPr>
        <p:txBody>
          <a:bodyPr wrap="square">
            <a:spAutoFit/>
          </a:bodyPr>
          <a:lstStyle/>
          <a:p>
            <a:pPr lvl="0" eaLnBrk="0" fontAlgn="base" hangingPunct="0">
              <a:spcBef>
                <a:spcPct val="0"/>
              </a:spcBef>
              <a:spcAft>
                <a:spcPct val="0"/>
              </a:spcAft>
              <a:buClrTx/>
            </a:pPr>
            <a:r>
              <a:rPr lang="it-IT" altLang="it-IT" dirty="0">
                <a:solidFill>
                  <a:srgbClr val="002060"/>
                </a:solidFill>
                <a:latin typeface="Calibri" pitchFamily="34" charset="0"/>
              </a:rPr>
              <a:t>Global demand for </a:t>
            </a:r>
            <a:r>
              <a:rPr lang="it-IT" altLang="it-IT" dirty="0" err="1">
                <a:solidFill>
                  <a:srgbClr val="002060"/>
                </a:solidFill>
                <a:latin typeface="Calibri" pitchFamily="34" charset="0"/>
              </a:rPr>
              <a:t>voluntary</a:t>
            </a:r>
            <a:r>
              <a:rPr lang="it-IT" altLang="it-IT" dirty="0">
                <a:solidFill>
                  <a:srgbClr val="002060"/>
                </a:solidFill>
                <a:latin typeface="Calibri" pitchFamily="34" charset="0"/>
              </a:rPr>
              <a:t> carbon credits </a:t>
            </a:r>
            <a:r>
              <a:rPr lang="it-IT" altLang="it-IT" dirty="0" err="1">
                <a:solidFill>
                  <a:srgbClr val="002060"/>
                </a:solidFill>
                <a:latin typeface="Calibri" pitchFamily="34" charset="0"/>
              </a:rPr>
              <a:t>could</a:t>
            </a:r>
            <a:r>
              <a:rPr lang="it-IT" altLang="it-IT" dirty="0">
                <a:solidFill>
                  <a:srgbClr val="002060"/>
                </a:solidFill>
                <a:latin typeface="Calibri" pitchFamily="34" charset="0"/>
              </a:rPr>
              <a:t> </a:t>
            </a:r>
            <a:r>
              <a:rPr lang="it-IT" altLang="it-IT" dirty="0" err="1">
                <a:solidFill>
                  <a:srgbClr val="002060"/>
                </a:solidFill>
                <a:latin typeface="Calibri" pitchFamily="34" charset="0"/>
              </a:rPr>
              <a:t>increase</a:t>
            </a:r>
            <a:r>
              <a:rPr lang="it-IT" altLang="it-IT" dirty="0">
                <a:solidFill>
                  <a:srgbClr val="002060"/>
                </a:solidFill>
                <a:latin typeface="Calibri" pitchFamily="34" charset="0"/>
              </a:rPr>
              <a:t> by a </a:t>
            </a:r>
            <a:r>
              <a:rPr lang="it-IT" altLang="it-IT" dirty="0" err="1">
                <a:solidFill>
                  <a:srgbClr val="002060"/>
                </a:solidFill>
                <a:latin typeface="Calibri" pitchFamily="34" charset="0"/>
              </a:rPr>
              <a:t>factor</a:t>
            </a:r>
            <a:r>
              <a:rPr lang="it-IT" altLang="it-IT" dirty="0">
                <a:solidFill>
                  <a:srgbClr val="002060"/>
                </a:solidFill>
                <a:latin typeface="Calibri" pitchFamily="34" charset="0"/>
              </a:rPr>
              <a:t> of 15 by 2030 and a </a:t>
            </a:r>
            <a:r>
              <a:rPr lang="it-IT" altLang="it-IT" dirty="0" err="1">
                <a:solidFill>
                  <a:srgbClr val="002060"/>
                </a:solidFill>
                <a:latin typeface="Calibri" pitchFamily="34" charset="0"/>
              </a:rPr>
              <a:t>factor</a:t>
            </a:r>
            <a:r>
              <a:rPr lang="it-IT" altLang="it-IT" dirty="0">
                <a:solidFill>
                  <a:srgbClr val="002060"/>
                </a:solidFill>
                <a:latin typeface="Calibri" pitchFamily="34" charset="0"/>
              </a:rPr>
              <a:t> of 100 by 20250. </a:t>
            </a:r>
          </a:p>
        </p:txBody>
      </p:sp>
      <p:pic>
        <p:nvPicPr>
          <p:cNvPr id="4" name="Elemento grafico 3">
            <a:extLst>
              <a:ext uri="{FF2B5EF4-FFF2-40B4-BE49-F238E27FC236}">
                <a16:creationId xmlns:a16="http://schemas.microsoft.com/office/drawing/2014/main" id="{469E1175-7D4C-8108-131F-8EAC79E7A9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3447254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31</a:t>
            </a:fld>
            <a:endParaRPr lang="it-IT"/>
          </a:p>
        </p:txBody>
      </p:sp>
      <p:sp>
        <p:nvSpPr>
          <p:cNvPr id="6" name="Text Box 228"/>
          <p:cNvSpPr txBox="1">
            <a:spLocks noChangeArrowheads="1"/>
          </p:cNvSpPr>
          <p:nvPr/>
        </p:nvSpPr>
        <p:spPr bwMode="auto">
          <a:xfrm>
            <a:off x="1295481" y="358205"/>
            <a:ext cx="7848519" cy="1846659"/>
          </a:xfrm>
          <a:prstGeom prst="rect">
            <a:avLst/>
          </a:prstGeom>
          <a:noFill/>
          <a:ln w="9525">
            <a:noFill/>
            <a:miter lim="800000"/>
            <a:headEnd/>
            <a:tailEnd/>
          </a:ln>
        </p:spPr>
        <p:txBody>
          <a:bodyPr wrap="square">
            <a:spAutoFit/>
          </a:bodyPr>
          <a:lstStyle/>
          <a:p>
            <a:pPr algn="ctr"/>
            <a:r>
              <a:rPr lang="it-IT" sz="1950" b="1" dirty="0" err="1">
                <a:solidFill>
                  <a:srgbClr val="002060"/>
                </a:solidFill>
                <a:latin typeface="Verdana" pitchFamily="34" charset="0"/>
              </a:rPr>
              <a:t>Voluntary</a:t>
            </a:r>
            <a:r>
              <a:rPr lang="it-IT" sz="1950" b="1" dirty="0">
                <a:solidFill>
                  <a:srgbClr val="002060"/>
                </a:solidFill>
                <a:latin typeface="Verdana" pitchFamily="34" charset="0"/>
              </a:rPr>
              <a:t> Carbon Credits </a:t>
            </a:r>
          </a:p>
          <a:p>
            <a:pPr algn="ctr"/>
            <a:r>
              <a:rPr lang="it-IT" sz="1950" b="1" dirty="0">
                <a:solidFill>
                  <a:srgbClr val="002060"/>
                </a:solidFill>
                <a:latin typeface="Verdana" pitchFamily="34" charset="0"/>
              </a:rPr>
              <a:t>for the International Aviation</a:t>
            </a:r>
            <a:endParaRPr lang="it-IT" sz="750" b="1" dirty="0">
              <a:solidFill>
                <a:srgbClr val="002060"/>
              </a:solidFill>
              <a:latin typeface="Verdana" pitchFamily="34" charset="0"/>
            </a:endParaRPr>
          </a:p>
          <a:p>
            <a:pPr algn="ctr"/>
            <a:r>
              <a:rPr lang="it-IT" sz="1800" dirty="0">
                <a:solidFill>
                  <a:srgbClr val="002060"/>
                </a:solidFill>
              </a:rPr>
              <a:t>Carbon </a:t>
            </a:r>
            <a:r>
              <a:rPr lang="it-IT" sz="1800" dirty="0" err="1">
                <a:solidFill>
                  <a:srgbClr val="002060"/>
                </a:solidFill>
              </a:rPr>
              <a:t>Offsetting</a:t>
            </a:r>
            <a:r>
              <a:rPr lang="it-IT" sz="1800" dirty="0">
                <a:solidFill>
                  <a:srgbClr val="002060"/>
                </a:solidFill>
              </a:rPr>
              <a:t> and </a:t>
            </a:r>
            <a:r>
              <a:rPr lang="it-IT" sz="1800" dirty="0" err="1">
                <a:solidFill>
                  <a:srgbClr val="002060"/>
                </a:solidFill>
              </a:rPr>
              <a:t>Reduction</a:t>
            </a:r>
            <a:r>
              <a:rPr lang="it-IT" sz="1800" dirty="0">
                <a:solidFill>
                  <a:srgbClr val="002060"/>
                </a:solidFill>
              </a:rPr>
              <a:t> </a:t>
            </a:r>
            <a:r>
              <a:rPr lang="it-IT" sz="1800" dirty="0" err="1">
                <a:solidFill>
                  <a:srgbClr val="002060"/>
                </a:solidFill>
              </a:rPr>
              <a:t>Scheme</a:t>
            </a:r>
            <a:r>
              <a:rPr lang="it-IT" sz="1800" dirty="0">
                <a:solidFill>
                  <a:srgbClr val="002060"/>
                </a:solidFill>
              </a:rPr>
              <a:t> for International </a:t>
            </a:r>
            <a:r>
              <a:rPr lang="it-IT" sz="1800" dirty="0" err="1">
                <a:solidFill>
                  <a:srgbClr val="002060"/>
                </a:solidFill>
              </a:rPr>
              <a:t>Aviation</a:t>
            </a:r>
            <a:r>
              <a:rPr lang="it-IT" sz="1800" dirty="0">
                <a:solidFill>
                  <a:srgbClr val="002060"/>
                </a:solidFill>
              </a:rPr>
              <a:t> (CORSIA) </a:t>
            </a:r>
          </a:p>
          <a:p>
            <a:pPr algn="ctr"/>
            <a:endParaRPr lang="it-IT" sz="1950" b="1" dirty="0">
              <a:solidFill>
                <a:srgbClr val="002060"/>
              </a:solidFill>
              <a:latin typeface="Verdana" pitchFamily="34" charset="0"/>
            </a:endParaRPr>
          </a:p>
          <a:p>
            <a:pPr algn="ctr"/>
            <a:r>
              <a:rPr lang="it-IT" sz="1950" b="1" dirty="0">
                <a:solidFill>
                  <a:srgbClr val="002060"/>
                </a:solidFill>
                <a:latin typeface="Verdana" pitchFamily="34" charset="0"/>
              </a:rPr>
              <a:t> </a:t>
            </a:r>
          </a:p>
        </p:txBody>
      </p:sp>
      <p:pic>
        <p:nvPicPr>
          <p:cNvPr id="7" name="Immagin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97417"/>
            <a:ext cx="2009775" cy="771525"/>
          </a:xfrm>
          <a:prstGeom prst="rect">
            <a:avLst/>
          </a:prstGeom>
        </p:spPr>
      </p:pic>
      <p:sp>
        <p:nvSpPr>
          <p:cNvPr id="4" name="Rettangolo 3"/>
          <p:cNvSpPr/>
          <p:nvPr/>
        </p:nvSpPr>
        <p:spPr>
          <a:xfrm>
            <a:off x="2036280" y="1484784"/>
            <a:ext cx="6696398" cy="3139321"/>
          </a:xfrm>
          <a:prstGeom prst="rect">
            <a:avLst/>
          </a:prstGeom>
        </p:spPr>
        <p:txBody>
          <a:bodyPr wrap="square">
            <a:spAutoFit/>
          </a:bodyPr>
          <a:lstStyle/>
          <a:p>
            <a:pPr marL="257175" indent="-257175" algn="just">
              <a:buFont typeface="Arial" charset="0"/>
              <a:buChar char="•"/>
            </a:pPr>
            <a:r>
              <a:rPr lang="it-IT" dirty="0">
                <a:solidFill>
                  <a:srgbClr val="002060"/>
                </a:solidFill>
                <a:cs typeface="Courier New" charset="0"/>
              </a:rPr>
              <a:t>The ICAO , with </a:t>
            </a:r>
            <a:r>
              <a:rPr lang="it-IT" dirty="0" err="1">
                <a:solidFill>
                  <a:srgbClr val="002060"/>
                </a:solidFill>
                <a:cs typeface="Courier New" charset="0"/>
              </a:rPr>
              <a:t>Resolution</a:t>
            </a:r>
            <a:r>
              <a:rPr lang="it-IT" dirty="0">
                <a:solidFill>
                  <a:srgbClr val="002060"/>
                </a:solidFill>
                <a:cs typeface="Courier New" charset="0"/>
              </a:rPr>
              <a:t> A39-3 (2016) </a:t>
            </a:r>
            <a:r>
              <a:rPr lang="it-IT" dirty="0" err="1">
                <a:solidFill>
                  <a:srgbClr val="002060"/>
                </a:solidFill>
                <a:cs typeface="Courier New" charset="0"/>
              </a:rPr>
              <a:t>decided</a:t>
            </a:r>
            <a:r>
              <a:rPr lang="it-IT" dirty="0">
                <a:solidFill>
                  <a:srgbClr val="002060"/>
                </a:solidFill>
                <a:cs typeface="Courier New" charset="0"/>
              </a:rPr>
              <a:t> to </a:t>
            </a:r>
            <a:r>
              <a:rPr lang="it-IT" dirty="0" err="1">
                <a:solidFill>
                  <a:srgbClr val="002060"/>
                </a:solidFill>
                <a:cs typeface="Courier New" charset="0"/>
              </a:rPr>
              <a:t>develop</a:t>
            </a:r>
            <a:r>
              <a:rPr lang="it-IT" dirty="0">
                <a:solidFill>
                  <a:srgbClr val="002060"/>
                </a:solidFill>
                <a:cs typeface="Courier New" charset="0"/>
              </a:rPr>
              <a:t> a global market‐</a:t>
            </a:r>
            <a:r>
              <a:rPr lang="it-IT" dirty="0" err="1">
                <a:solidFill>
                  <a:srgbClr val="002060"/>
                </a:solidFill>
                <a:cs typeface="Courier New" charset="0"/>
              </a:rPr>
              <a:t>based</a:t>
            </a:r>
            <a:r>
              <a:rPr lang="it-IT" dirty="0">
                <a:solidFill>
                  <a:srgbClr val="002060"/>
                </a:solidFill>
                <a:cs typeface="Courier New" charset="0"/>
              </a:rPr>
              <a:t> </a:t>
            </a:r>
            <a:r>
              <a:rPr lang="it-IT" dirty="0" err="1">
                <a:solidFill>
                  <a:srgbClr val="002060"/>
                </a:solidFill>
                <a:cs typeface="Courier New" charset="0"/>
              </a:rPr>
              <a:t>measure</a:t>
            </a:r>
            <a:r>
              <a:rPr lang="it-IT" dirty="0">
                <a:solidFill>
                  <a:srgbClr val="002060"/>
                </a:solidFill>
                <a:cs typeface="Courier New" charset="0"/>
              </a:rPr>
              <a:t> to </a:t>
            </a:r>
            <a:r>
              <a:rPr lang="it-IT" dirty="0" err="1">
                <a:solidFill>
                  <a:srgbClr val="002060"/>
                </a:solidFill>
                <a:cs typeface="Courier New" charset="0"/>
              </a:rPr>
              <a:t>limit</a:t>
            </a:r>
            <a:r>
              <a:rPr lang="it-IT" dirty="0">
                <a:solidFill>
                  <a:srgbClr val="002060"/>
                </a:solidFill>
                <a:cs typeface="Courier New" charset="0"/>
              </a:rPr>
              <a:t> </a:t>
            </a:r>
            <a:r>
              <a:rPr lang="it-IT" dirty="0" err="1">
                <a:solidFill>
                  <a:srgbClr val="002060"/>
                </a:solidFill>
                <a:cs typeface="Courier New" charset="0"/>
              </a:rPr>
              <a:t>greenhouse</a:t>
            </a:r>
            <a:r>
              <a:rPr lang="it-IT" dirty="0">
                <a:solidFill>
                  <a:srgbClr val="002060"/>
                </a:solidFill>
                <a:cs typeface="Courier New" charset="0"/>
              </a:rPr>
              <a:t> gas </a:t>
            </a:r>
            <a:r>
              <a:rPr lang="it-IT" dirty="0" err="1">
                <a:solidFill>
                  <a:srgbClr val="002060"/>
                </a:solidFill>
                <a:cs typeface="Courier New" charset="0"/>
              </a:rPr>
              <a:t>emissions</a:t>
            </a:r>
            <a:r>
              <a:rPr lang="it-IT" dirty="0">
                <a:solidFill>
                  <a:srgbClr val="002060"/>
                </a:solidFill>
                <a:cs typeface="Courier New" charset="0"/>
              </a:rPr>
              <a:t> from international </a:t>
            </a:r>
            <a:r>
              <a:rPr lang="it-IT" dirty="0" err="1">
                <a:solidFill>
                  <a:srgbClr val="002060"/>
                </a:solidFill>
                <a:cs typeface="Courier New" charset="0"/>
              </a:rPr>
              <a:t>aviation</a:t>
            </a:r>
            <a:r>
              <a:rPr lang="it-IT" dirty="0">
                <a:solidFill>
                  <a:srgbClr val="002060"/>
                </a:solidFill>
                <a:cs typeface="Courier New" charset="0"/>
              </a:rPr>
              <a:t> </a:t>
            </a:r>
            <a:r>
              <a:rPr lang="it-IT" dirty="0" err="1">
                <a:solidFill>
                  <a:srgbClr val="002060"/>
                </a:solidFill>
                <a:cs typeface="Courier New" charset="0"/>
              </a:rPr>
              <a:t>at</a:t>
            </a:r>
            <a:r>
              <a:rPr lang="it-IT" dirty="0">
                <a:solidFill>
                  <a:srgbClr val="002060"/>
                </a:solidFill>
                <a:cs typeface="Courier New" charset="0"/>
              </a:rPr>
              <a:t> </a:t>
            </a:r>
            <a:r>
              <a:rPr lang="it-IT" dirty="0" err="1">
                <a:solidFill>
                  <a:srgbClr val="002060"/>
                </a:solidFill>
                <a:cs typeface="Courier New" charset="0"/>
              </a:rPr>
              <a:t>their</a:t>
            </a:r>
            <a:r>
              <a:rPr lang="it-IT" dirty="0">
                <a:solidFill>
                  <a:srgbClr val="002060"/>
                </a:solidFill>
                <a:cs typeface="Courier New" charset="0"/>
              </a:rPr>
              <a:t> 2020 </a:t>
            </a:r>
            <a:r>
              <a:rPr lang="it-IT" dirty="0" err="1">
                <a:solidFill>
                  <a:srgbClr val="002060"/>
                </a:solidFill>
                <a:cs typeface="Courier New" charset="0"/>
              </a:rPr>
              <a:t>levels</a:t>
            </a:r>
            <a:r>
              <a:rPr lang="it-IT" dirty="0">
                <a:solidFill>
                  <a:srgbClr val="002060"/>
                </a:solidFill>
                <a:cs typeface="Courier New" charset="0"/>
              </a:rPr>
              <a:t>.</a:t>
            </a:r>
          </a:p>
          <a:p>
            <a:pPr marL="257175" indent="-257175" algn="just">
              <a:buFont typeface="Arial" charset="0"/>
              <a:buChar char="•"/>
            </a:pPr>
            <a:r>
              <a:rPr lang="it-IT" dirty="0">
                <a:solidFill>
                  <a:srgbClr val="002060"/>
                </a:solidFill>
                <a:cs typeface="Courier New" charset="0"/>
              </a:rPr>
              <a:t>CORSIA, set by A39-3 ICAO </a:t>
            </a:r>
            <a:r>
              <a:rPr lang="it-IT" dirty="0" err="1">
                <a:solidFill>
                  <a:srgbClr val="002060"/>
                </a:solidFill>
                <a:cs typeface="Courier New" charset="0"/>
              </a:rPr>
              <a:t>resolution</a:t>
            </a:r>
            <a:r>
              <a:rPr lang="it-IT" dirty="0">
                <a:solidFill>
                  <a:srgbClr val="002060"/>
                </a:solidFill>
                <a:cs typeface="Courier New" charset="0"/>
              </a:rPr>
              <a:t> </a:t>
            </a:r>
            <a:r>
              <a:rPr lang="it-IT" dirty="0" err="1">
                <a:solidFill>
                  <a:srgbClr val="002060"/>
                </a:solidFill>
                <a:cs typeface="Courier New" charset="0"/>
              </a:rPr>
              <a:t>adopted</a:t>
            </a:r>
            <a:r>
              <a:rPr lang="it-IT" dirty="0">
                <a:solidFill>
                  <a:srgbClr val="002060"/>
                </a:solidFill>
                <a:cs typeface="Courier New" charset="0"/>
              </a:rPr>
              <a:t> on </a:t>
            </a:r>
            <a:r>
              <a:rPr lang="it-IT" dirty="0" err="1">
                <a:solidFill>
                  <a:srgbClr val="002060"/>
                </a:solidFill>
                <a:cs typeface="Courier New" charset="0"/>
              </a:rPr>
              <a:t>October</a:t>
            </a:r>
            <a:r>
              <a:rPr lang="it-IT" dirty="0">
                <a:solidFill>
                  <a:srgbClr val="002060"/>
                </a:solidFill>
                <a:cs typeface="Courier New" charset="0"/>
              </a:rPr>
              <a:t> 2016, </a:t>
            </a:r>
            <a:r>
              <a:rPr lang="it-IT" dirty="0" err="1">
                <a:solidFill>
                  <a:srgbClr val="002060"/>
                </a:solidFill>
                <a:cs typeface="Courier New" charset="0"/>
              </a:rPr>
              <a:t>is</a:t>
            </a:r>
            <a:r>
              <a:rPr lang="it-IT" dirty="0">
                <a:solidFill>
                  <a:srgbClr val="002060"/>
                </a:solidFill>
                <a:cs typeface="Courier New" charset="0"/>
              </a:rPr>
              <a:t> the first global market-</a:t>
            </a:r>
            <a:r>
              <a:rPr lang="it-IT" dirty="0" err="1">
                <a:solidFill>
                  <a:srgbClr val="002060"/>
                </a:solidFill>
                <a:cs typeface="Courier New" charset="0"/>
              </a:rPr>
              <a:t>based</a:t>
            </a:r>
            <a:r>
              <a:rPr lang="it-IT" dirty="0">
                <a:solidFill>
                  <a:srgbClr val="002060"/>
                </a:solidFill>
                <a:cs typeface="Courier New" charset="0"/>
              </a:rPr>
              <a:t> </a:t>
            </a:r>
            <a:r>
              <a:rPr lang="it-IT" dirty="0" err="1">
                <a:solidFill>
                  <a:srgbClr val="002060"/>
                </a:solidFill>
                <a:cs typeface="Courier New" charset="0"/>
              </a:rPr>
              <a:t>measure</a:t>
            </a:r>
            <a:r>
              <a:rPr lang="it-IT" dirty="0">
                <a:solidFill>
                  <a:srgbClr val="002060"/>
                </a:solidFill>
                <a:cs typeface="Courier New" charset="0"/>
              </a:rPr>
              <a:t> for international </a:t>
            </a:r>
            <a:r>
              <a:rPr lang="it-IT" dirty="0" err="1">
                <a:solidFill>
                  <a:srgbClr val="002060"/>
                </a:solidFill>
                <a:cs typeface="Courier New" charset="0"/>
              </a:rPr>
              <a:t>aviation</a:t>
            </a:r>
            <a:r>
              <a:rPr lang="it-IT" dirty="0">
                <a:solidFill>
                  <a:srgbClr val="002060"/>
                </a:solidFill>
                <a:cs typeface="Courier New" charset="0"/>
              </a:rPr>
              <a:t>, </a:t>
            </a:r>
            <a:r>
              <a:rPr lang="it-IT" dirty="0" err="1">
                <a:solidFill>
                  <a:srgbClr val="002060"/>
                </a:solidFill>
                <a:cs typeface="Courier New" charset="0"/>
              </a:rPr>
              <a:t>consisting</a:t>
            </a:r>
            <a:r>
              <a:rPr lang="it-IT" dirty="0">
                <a:solidFill>
                  <a:srgbClr val="002060"/>
                </a:solidFill>
                <a:cs typeface="Courier New" charset="0"/>
              </a:rPr>
              <a:t> in </a:t>
            </a:r>
            <a:r>
              <a:rPr lang="it-IT" dirty="0" err="1">
                <a:solidFill>
                  <a:srgbClr val="002060"/>
                </a:solidFill>
                <a:cs typeface="Courier New" charset="0"/>
              </a:rPr>
              <a:t>offsetting</a:t>
            </a:r>
            <a:r>
              <a:rPr lang="it-IT" dirty="0">
                <a:solidFill>
                  <a:srgbClr val="002060"/>
                </a:solidFill>
                <a:cs typeface="Courier New" charset="0"/>
              </a:rPr>
              <a:t> the </a:t>
            </a:r>
            <a:r>
              <a:rPr lang="it-IT" dirty="0" err="1">
                <a:solidFill>
                  <a:srgbClr val="002060"/>
                </a:solidFill>
                <a:cs typeface="Courier New" charset="0"/>
              </a:rPr>
              <a:t>amount</a:t>
            </a:r>
            <a:r>
              <a:rPr lang="it-IT" dirty="0">
                <a:solidFill>
                  <a:srgbClr val="002060"/>
                </a:solidFill>
                <a:cs typeface="Courier New" charset="0"/>
              </a:rPr>
              <a:t> of CO2 </a:t>
            </a:r>
            <a:r>
              <a:rPr lang="it-IT" dirty="0" err="1">
                <a:solidFill>
                  <a:srgbClr val="002060"/>
                </a:solidFill>
                <a:cs typeface="Courier New" charset="0"/>
              </a:rPr>
              <a:t>emissions</a:t>
            </a:r>
            <a:r>
              <a:rPr lang="it-IT" dirty="0">
                <a:solidFill>
                  <a:srgbClr val="002060"/>
                </a:solidFill>
                <a:cs typeface="Courier New" charset="0"/>
              </a:rPr>
              <a:t> </a:t>
            </a:r>
            <a:r>
              <a:rPr lang="it-IT" dirty="0" err="1">
                <a:solidFill>
                  <a:srgbClr val="002060"/>
                </a:solidFill>
                <a:cs typeface="Courier New" charset="0"/>
              </a:rPr>
              <a:t>that</a:t>
            </a:r>
            <a:r>
              <a:rPr lang="it-IT" dirty="0">
                <a:solidFill>
                  <a:srgbClr val="002060"/>
                </a:solidFill>
                <a:cs typeface="Courier New" charset="0"/>
              </a:rPr>
              <a:t> </a:t>
            </a:r>
            <a:r>
              <a:rPr lang="it-IT" dirty="0" err="1">
                <a:solidFill>
                  <a:srgbClr val="002060"/>
                </a:solidFill>
                <a:cs typeface="Courier New" charset="0"/>
              </a:rPr>
              <a:t>cannot</a:t>
            </a:r>
            <a:r>
              <a:rPr lang="it-IT" dirty="0">
                <a:solidFill>
                  <a:srgbClr val="002060"/>
                </a:solidFill>
                <a:cs typeface="Courier New" charset="0"/>
              </a:rPr>
              <a:t> be </a:t>
            </a:r>
            <a:r>
              <a:rPr lang="it-IT" dirty="0" err="1">
                <a:solidFill>
                  <a:srgbClr val="002060"/>
                </a:solidFill>
                <a:cs typeface="Courier New" charset="0"/>
              </a:rPr>
              <a:t>reduced</a:t>
            </a:r>
            <a:r>
              <a:rPr lang="it-IT" dirty="0">
                <a:solidFill>
                  <a:srgbClr val="002060"/>
                </a:solidFill>
                <a:cs typeface="Courier New" charset="0"/>
              </a:rPr>
              <a:t> </a:t>
            </a:r>
            <a:r>
              <a:rPr lang="it-IT" dirty="0" err="1">
                <a:solidFill>
                  <a:srgbClr val="002060"/>
                </a:solidFill>
                <a:cs typeface="Courier New" charset="0"/>
              </a:rPr>
              <a:t>through</a:t>
            </a:r>
            <a:r>
              <a:rPr lang="it-IT" dirty="0">
                <a:solidFill>
                  <a:srgbClr val="002060"/>
                </a:solidFill>
                <a:cs typeface="Courier New" charset="0"/>
              </a:rPr>
              <a:t> the use of </a:t>
            </a:r>
            <a:r>
              <a:rPr lang="it-IT" dirty="0" err="1">
                <a:solidFill>
                  <a:srgbClr val="002060"/>
                </a:solidFill>
                <a:cs typeface="Courier New" charset="0"/>
              </a:rPr>
              <a:t>technological</a:t>
            </a:r>
            <a:r>
              <a:rPr lang="it-IT" dirty="0">
                <a:solidFill>
                  <a:srgbClr val="002060"/>
                </a:solidFill>
                <a:cs typeface="Courier New" charset="0"/>
              </a:rPr>
              <a:t> </a:t>
            </a:r>
            <a:r>
              <a:rPr lang="it-IT" dirty="0" err="1">
                <a:solidFill>
                  <a:srgbClr val="002060"/>
                </a:solidFill>
                <a:cs typeface="Courier New" charset="0"/>
              </a:rPr>
              <a:t>improvements</a:t>
            </a:r>
            <a:r>
              <a:rPr lang="it-IT" dirty="0">
                <a:solidFill>
                  <a:srgbClr val="002060"/>
                </a:solidFill>
                <a:cs typeface="Courier New" charset="0"/>
              </a:rPr>
              <a:t>, </a:t>
            </a:r>
            <a:r>
              <a:rPr lang="it-IT" dirty="0" err="1">
                <a:solidFill>
                  <a:srgbClr val="002060"/>
                </a:solidFill>
                <a:cs typeface="Courier New" charset="0"/>
              </a:rPr>
              <a:t>operational</a:t>
            </a:r>
            <a:r>
              <a:rPr lang="it-IT" dirty="0">
                <a:solidFill>
                  <a:srgbClr val="002060"/>
                </a:solidFill>
                <a:cs typeface="Courier New" charset="0"/>
              </a:rPr>
              <a:t> </a:t>
            </a:r>
            <a:r>
              <a:rPr lang="it-IT" dirty="0" err="1">
                <a:solidFill>
                  <a:srgbClr val="002060"/>
                </a:solidFill>
                <a:cs typeface="Courier New" charset="0"/>
              </a:rPr>
              <a:t>improvements</a:t>
            </a:r>
            <a:r>
              <a:rPr lang="it-IT" dirty="0">
                <a:solidFill>
                  <a:srgbClr val="002060"/>
                </a:solidFill>
                <a:cs typeface="Courier New" charset="0"/>
              </a:rPr>
              <a:t>, and </a:t>
            </a:r>
            <a:r>
              <a:rPr lang="it-IT" dirty="0" err="1">
                <a:solidFill>
                  <a:srgbClr val="002060"/>
                </a:solidFill>
                <a:cs typeface="Courier New" charset="0"/>
              </a:rPr>
              <a:t>sustainable</a:t>
            </a:r>
            <a:r>
              <a:rPr lang="it-IT" dirty="0">
                <a:solidFill>
                  <a:srgbClr val="002060"/>
                </a:solidFill>
                <a:cs typeface="Courier New" charset="0"/>
              </a:rPr>
              <a:t> </a:t>
            </a:r>
            <a:r>
              <a:rPr lang="it-IT" dirty="0" err="1">
                <a:solidFill>
                  <a:srgbClr val="002060"/>
                </a:solidFill>
                <a:cs typeface="Courier New" charset="0"/>
              </a:rPr>
              <a:t>aviation</a:t>
            </a:r>
            <a:r>
              <a:rPr lang="it-IT" dirty="0">
                <a:solidFill>
                  <a:srgbClr val="002060"/>
                </a:solidFill>
                <a:cs typeface="Courier New" charset="0"/>
              </a:rPr>
              <a:t> </a:t>
            </a:r>
            <a:r>
              <a:rPr lang="it-IT" dirty="0" err="1">
                <a:solidFill>
                  <a:srgbClr val="002060"/>
                </a:solidFill>
                <a:cs typeface="Courier New" charset="0"/>
              </a:rPr>
              <a:t>fuels</a:t>
            </a:r>
            <a:r>
              <a:rPr lang="it-IT" dirty="0">
                <a:solidFill>
                  <a:srgbClr val="002060"/>
                </a:solidFill>
                <a:cs typeface="Courier New" charset="0"/>
              </a:rPr>
              <a:t> with </a:t>
            </a:r>
            <a:r>
              <a:rPr lang="it-IT" dirty="0" err="1">
                <a:solidFill>
                  <a:srgbClr val="002060"/>
                </a:solidFill>
                <a:cs typeface="Courier New" charset="0"/>
              </a:rPr>
              <a:t>emissions</a:t>
            </a:r>
            <a:r>
              <a:rPr lang="it-IT" dirty="0">
                <a:solidFill>
                  <a:srgbClr val="002060"/>
                </a:solidFill>
                <a:cs typeface="Courier New" charset="0"/>
              </a:rPr>
              <a:t> </a:t>
            </a:r>
            <a:r>
              <a:rPr lang="it-IT" dirty="0" err="1">
                <a:solidFill>
                  <a:srgbClr val="002060"/>
                </a:solidFill>
                <a:cs typeface="Courier New" charset="0"/>
              </a:rPr>
              <a:t>units</a:t>
            </a:r>
            <a:r>
              <a:rPr lang="it-IT" dirty="0">
                <a:solidFill>
                  <a:srgbClr val="002060"/>
                </a:solidFill>
                <a:cs typeface="Courier New" charset="0"/>
              </a:rPr>
              <a:t> from the carbon market.	</a:t>
            </a:r>
          </a:p>
          <a:p>
            <a:pPr marL="257175" indent="-257175" algn="just">
              <a:buFont typeface="Arial" charset="0"/>
              <a:buChar char="•"/>
            </a:pPr>
            <a:endParaRPr lang="it-IT" sz="1800" dirty="0">
              <a:solidFill>
                <a:srgbClr val="002060"/>
              </a:solidFill>
              <a:ea typeface="Calibri" charset="0"/>
              <a:cs typeface="Times New Roman" charset="0"/>
            </a:endParaRPr>
          </a:p>
        </p:txBody>
      </p:sp>
      <p:pic>
        <p:nvPicPr>
          <p:cNvPr id="8" name="Immagin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43447" y="1646527"/>
            <a:ext cx="1578409" cy="1569482"/>
          </a:xfrm>
          <a:prstGeom prst="rect">
            <a:avLst/>
          </a:prstGeom>
        </p:spPr>
      </p:pic>
      <p:sp>
        <p:nvSpPr>
          <p:cNvPr id="10" name="Rettangolo 9"/>
          <p:cNvSpPr/>
          <p:nvPr/>
        </p:nvSpPr>
        <p:spPr>
          <a:xfrm>
            <a:off x="188667" y="4293096"/>
            <a:ext cx="8800554" cy="2539157"/>
          </a:xfrm>
          <a:prstGeom prst="rect">
            <a:avLst/>
          </a:prstGeom>
          <a:solidFill>
            <a:schemeClr val="bg1"/>
          </a:solidFill>
        </p:spPr>
        <p:txBody>
          <a:bodyPr wrap="square">
            <a:spAutoFit/>
          </a:bodyPr>
          <a:lstStyle/>
          <a:p>
            <a:r>
              <a:rPr lang="it-IT" sz="1800" dirty="0">
                <a:solidFill>
                  <a:srgbClr val="002060"/>
                </a:solidFill>
                <a:ea typeface="Calibri" charset="0"/>
                <a:cs typeface="Courier New" charset="0"/>
              </a:rPr>
              <a:t>CORSIA </a:t>
            </a:r>
            <a:r>
              <a:rPr lang="it-IT" sz="1800" dirty="0" err="1">
                <a:solidFill>
                  <a:srgbClr val="002060"/>
                </a:solidFill>
                <a:ea typeface="Calibri" charset="0"/>
                <a:cs typeface="Courier New" charset="0"/>
              </a:rPr>
              <a:t>is</a:t>
            </a:r>
            <a:r>
              <a:rPr lang="it-IT" sz="1800" dirty="0">
                <a:solidFill>
                  <a:srgbClr val="002060"/>
                </a:solidFill>
                <a:ea typeface="Calibri" charset="0"/>
                <a:cs typeface="Courier New" charset="0"/>
              </a:rPr>
              <a:t> </a:t>
            </a:r>
            <a:r>
              <a:rPr lang="it-IT" sz="1800" dirty="0" err="1">
                <a:solidFill>
                  <a:srgbClr val="002060"/>
                </a:solidFill>
                <a:ea typeface="Calibri" charset="0"/>
                <a:cs typeface="Courier New" charset="0"/>
              </a:rPr>
              <a:t>implemented</a:t>
            </a:r>
            <a:r>
              <a:rPr lang="it-IT" sz="1800" dirty="0">
                <a:solidFill>
                  <a:srgbClr val="002060"/>
                </a:solidFill>
                <a:ea typeface="Calibri" charset="0"/>
                <a:cs typeface="Courier New" charset="0"/>
              </a:rPr>
              <a:t> in </a:t>
            </a:r>
            <a:r>
              <a:rPr lang="it-IT" sz="1800" dirty="0" err="1">
                <a:solidFill>
                  <a:srgbClr val="002060"/>
                </a:solidFill>
                <a:ea typeface="Calibri" charset="0"/>
                <a:cs typeface="Courier New" charset="0"/>
              </a:rPr>
              <a:t>three</a:t>
            </a:r>
            <a:r>
              <a:rPr lang="it-IT" sz="1800" dirty="0">
                <a:solidFill>
                  <a:srgbClr val="002060"/>
                </a:solidFill>
                <a:ea typeface="Calibri" charset="0"/>
                <a:cs typeface="Courier New" charset="0"/>
              </a:rPr>
              <a:t> </a:t>
            </a:r>
            <a:r>
              <a:rPr lang="it-IT" sz="1800" dirty="0" err="1">
                <a:solidFill>
                  <a:srgbClr val="002060"/>
                </a:solidFill>
                <a:ea typeface="Calibri" charset="0"/>
                <a:cs typeface="Courier New" charset="0"/>
              </a:rPr>
              <a:t>phases</a:t>
            </a:r>
            <a:r>
              <a:rPr lang="it-IT" sz="1800" dirty="0">
                <a:solidFill>
                  <a:srgbClr val="002060"/>
                </a:solidFill>
                <a:ea typeface="Calibri" charset="0"/>
                <a:cs typeface="Courier New" charset="0"/>
              </a:rPr>
              <a:t>: </a:t>
            </a:r>
          </a:p>
          <a:p>
            <a:r>
              <a:rPr lang="it-IT" sz="1800" dirty="0">
                <a:solidFill>
                  <a:srgbClr val="002060"/>
                </a:solidFill>
                <a:ea typeface="Calibri" charset="0"/>
                <a:cs typeface="Courier New" charset="0"/>
              </a:rPr>
              <a:t>a pilot </a:t>
            </a:r>
            <a:r>
              <a:rPr lang="it-IT" sz="1800" dirty="0" err="1">
                <a:solidFill>
                  <a:srgbClr val="002060"/>
                </a:solidFill>
                <a:ea typeface="Calibri" charset="0"/>
                <a:cs typeface="Courier New" charset="0"/>
              </a:rPr>
              <a:t>phase</a:t>
            </a:r>
            <a:r>
              <a:rPr lang="it-IT" sz="1800" dirty="0">
                <a:solidFill>
                  <a:srgbClr val="002060"/>
                </a:solidFill>
                <a:ea typeface="Calibri" charset="0"/>
                <a:cs typeface="Courier New" charset="0"/>
              </a:rPr>
              <a:t> (2021-2023), </a:t>
            </a:r>
          </a:p>
          <a:p>
            <a:r>
              <a:rPr lang="it-IT" sz="1800" dirty="0">
                <a:solidFill>
                  <a:srgbClr val="002060"/>
                </a:solidFill>
                <a:ea typeface="Calibri" charset="0"/>
                <a:cs typeface="Courier New" charset="0"/>
              </a:rPr>
              <a:t>a first </a:t>
            </a:r>
            <a:r>
              <a:rPr lang="it-IT" sz="1800" dirty="0" err="1">
                <a:solidFill>
                  <a:srgbClr val="002060"/>
                </a:solidFill>
                <a:ea typeface="Calibri" charset="0"/>
                <a:cs typeface="Courier New" charset="0"/>
              </a:rPr>
              <a:t>phase</a:t>
            </a:r>
            <a:r>
              <a:rPr lang="it-IT" sz="1800" dirty="0">
                <a:solidFill>
                  <a:srgbClr val="002060"/>
                </a:solidFill>
                <a:ea typeface="Calibri" charset="0"/>
                <a:cs typeface="Courier New" charset="0"/>
              </a:rPr>
              <a:t> (2024-2026), </a:t>
            </a:r>
          </a:p>
          <a:p>
            <a:r>
              <a:rPr lang="it-IT" sz="1800" dirty="0">
                <a:solidFill>
                  <a:srgbClr val="002060"/>
                </a:solidFill>
                <a:ea typeface="Calibri" charset="0"/>
                <a:cs typeface="Courier New" charset="0"/>
              </a:rPr>
              <a:t>and a second </a:t>
            </a:r>
            <a:r>
              <a:rPr lang="it-IT" sz="1800" dirty="0" err="1">
                <a:solidFill>
                  <a:srgbClr val="002060"/>
                </a:solidFill>
                <a:ea typeface="Calibri" charset="0"/>
                <a:cs typeface="Courier New" charset="0"/>
              </a:rPr>
              <a:t>phase</a:t>
            </a:r>
            <a:r>
              <a:rPr lang="it-IT" sz="1800" dirty="0">
                <a:solidFill>
                  <a:srgbClr val="002060"/>
                </a:solidFill>
                <a:ea typeface="Calibri" charset="0"/>
                <a:cs typeface="Courier New" charset="0"/>
              </a:rPr>
              <a:t> (2027-2035).</a:t>
            </a:r>
          </a:p>
          <a:p>
            <a:r>
              <a:rPr lang="it-IT" sz="1800" dirty="0">
                <a:solidFill>
                  <a:srgbClr val="002060"/>
                </a:solidFill>
                <a:ea typeface="Calibri" charset="0"/>
                <a:cs typeface="Courier New" charset="0"/>
              </a:rPr>
              <a:t>For the first </a:t>
            </a:r>
            <a:r>
              <a:rPr lang="it-IT" sz="1800" dirty="0" err="1">
                <a:solidFill>
                  <a:srgbClr val="002060"/>
                </a:solidFill>
                <a:ea typeface="Calibri" charset="0"/>
                <a:cs typeface="Courier New" charset="0"/>
              </a:rPr>
              <a:t>two</a:t>
            </a:r>
            <a:r>
              <a:rPr lang="it-IT" sz="1800" dirty="0">
                <a:solidFill>
                  <a:srgbClr val="002060"/>
                </a:solidFill>
                <a:ea typeface="Calibri" charset="0"/>
                <a:cs typeface="Courier New" charset="0"/>
              </a:rPr>
              <a:t> </a:t>
            </a:r>
            <a:r>
              <a:rPr lang="it-IT" sz="1800" dirty="0" err="1">
                <a:solidFill>
                  <a:srgbClr val="002060"/>
                </a:solidFill>
                <a:ea typeface="Calibri" charset="0"/>
                <a:cs typeface="Courier New" charset="0"/>
              </a:rPr>
              <a:t>phases</a:t>
            </a:r>
            <a:r>
              <a:rPr lang="it-IT" sz="1800" dirty="0">
                <a:solidFill>
                  <a:srgbClr val="002060"/>
                </a:solidFill>
                <a:ea typeface="Calibri" charset="0"/>
                <a:cs typeface="Courier New" charset="0"/>
              </a:rPr>
              <a:t> (2021-2026), </a:t>
            </a:r>
            <a:r>
              <a:rPr lang="it-IT" sz="1800" dirty="0" err="1">
                <a:solidFill>
                  <a:srgbClr val="002060"/>
                </a:solidFill>
                <a:ea typeface="Calibri" charset="0"/>
                <a:cs typeface="Courier New" charset="0"/>
              </a:rPr>
              <a:t>participation</a:t>
            </a:r>
            <a:r>
              <a:rPr lang="it-IT" sz="1800" dirty="0">
                <a:solidFill>
                  <a:srgbClr val="002060"/>
                </a:solidFill>
                <a:ea typeface="Calibri" charset="0"/>
                <a:cs typeface="Courier New" charset="0"/>
              </a:rPr>
              <a:t> </a:t>
            </a:r>
            <a:r>
              <a:rPr lang="it-IT" sz="1800" dirty="0" err="1">
                <a:solidFill>
                  <a:srgbClr val="002060"/>
                </a:solidFill>
                <a:ea typeface="Calibri" charset="0"/>
                <a:cs typeface="Courier New" charset="0"/>
              </a:rPr>
              <a:t>is</a:t>
            </a:r>
            <a:r>
              <a:rPr lang="it-IT" sz="1800" dirty="0">
                <a:solidFill>
                  <a:srgbClr val="002060"/>
                </a:solidFill>
                <a:ea typeface="Calibri" charset="0"/>
                <a:cs typeface="Courier New" charset="0"/>
              </a:rPr>
              <a:t> </a:t>
            </a:r>
            <a:r>
              <a:rPr lang="it-IT" sz="1800" dirty="0" err="1">
                <a:solidFill>
                  <a:srgbClr val="002060"/>
                </a:solidFill>
                <a:ea typeface="Calibri" charset="0"/>
                <a:cs typeface="Courier New" charset="0"/>
              </a:rPr>
              <a:t>voluntary</a:t>
            </a:r>
            <a:r>
              <a:rPr lang="it-IT" sz="1800" dirty="0">
                <a:solidFill>
                  <a:srgbClr val="002060"/>
                </a:solidFill>
                <a:ea typeface="Calibri" charset="0"/>
                <a:cs typeface="Courier New" charset="0"/>
              </a:rPr>
              <a:t>. From 2027 </a:t>
            </a:r>
            <a:r>
              <a:rPr lang="it-IT" sz="1800" dirty="0" err="1">
                <a:solidFill>
                  <a:srgbClr val="002060"/>
                </a:solidFill>
                <a:ea typeface="Calibri" charset="0"/>
                <a:cs typeface="Courier New" charset="0"/>
              </a:rPr>
              <a:t>onwards</a:t>
            </a:r>
            <a:r>
              <a:rPr lang="it-IT" sz="1800" dirty="0">
                <a:solidFill>
                  <a:srgbClr val="002060"/>
                </a:solidFill>
                <a:ea typeface="Calibri" charset="0"/>
                <a:cs typeface="Courier New" charset="0"/>
              </a:rPr>
              <a:t>, </a:t>
            </a:r>
            <a:r>
              <a:rPr lang="it-IT" sz="1800" dirty="0" err="1">
                <a:solidFill>
                  <a:srgbClr val="002060"/>
                </a:solidFill>
                <a:ea typeface="Calibri" charset="0"/>
                <a:cs typeface="Courier New" charset="0"/>
              </a:rPr>
              <a:t>participation</a:t>
            </a:r>
            <a:r>
              <a:rPr lang="it-IT" sz="1800" dirty="0">
                <a:solidFill>
                  <a:srgbClr val="002060"/>
                </a:solidFill>
                <a:ea typeface="Calibri" charset="0"/>
                <a:cs typeface="Courier New" charset="0"/>
              </a:rPr>
              <a:t> </a:t>
            </a:r>
            <a:r>
              <a:rPr lang="it-IT" sz="1800" dirty="0" err="1">
                <a:solidFill>
                  <a:srgbClr val="002060"/>
                </a:solidFill>
                <a:ea typeface="Calibri" charset="0"/>
                <a:cs typeface="Courier New" charset="0"/>
              </a:rPr>
              <a:t>will</a:t>
            </a:r>
            <a:r>
              <a:rPr lang="it-IT" sz="1800" dirty="0">
                <a:solidFill>
                  <a:srgbClr val="002060"/>
                </a:solidFill>
                <a:ea typeface="Calibri" charset="0"/>
                <a:cs typeface="Courier New" charset="0"/>
              </a:rPr>
              <a:t> be </a:t>
            </a:r>
            <a:r>
              <a:rPr lang="it-IT" sz="1800" dirty="0" err="1">
                <a:solidFill>
                  <a:srgbClr val="002060"/>
                </a:solidFill>
                <a:ea typeface="Calibri" charset="0"/>
                <a:cs typeface="Courier New" charset="0"/>
              </a:rPr>
              <a:t>determined</a:t>
            </a:r>
            <a:r>
              <a:rPr lang="it-IT" sz="1800" dirty="0">
                <a:solidFill>
                  <a:srgbClr val="002060"/>
                </a:solidFill>
                <a:ea typeface="Calibri" charset="0"/>
                <a:cs typeface="Courier New" charset="0"/>
              </a:rPr>
              <a:t> </a:t>
            </a:r>
            <a:r>
              <a:rPr lang="it-IT" sz="1800" dirty="0" err="1">
                <a:solidFill>
                  <a:srgbClr val="002060"/>
                </a:solidFill>
                <a:ea typeface="Calibri" charset="0"/>
                <a:cs typeface="Courier New" charset="0"/>
              </a:rPr>
              <a:t>based</a:t>
            </a:r>
            <a:r>
              <a:rPr lang="it-IT" sz="1800" dirty="0">
                <a:solidFill>
                  <a:srgbClr val="002060"/>
                </a:solidFill>
                <a:ea typeface="Calibri" charset="0"/>
                <a:cs typeface="Courier New" charset="0"/>
              </a:rPr>
              <a:t> on 2018 RTK data. </a:t>
            </a:r>
          </a:p>
          <a:p>
            <a:r>
              <a:rPr lang="it-IT" sz="1800" dirty="0" err="1">
                <a:solidFill>
                  <a:srgbClr val="002060"/>
                </a:solidFill>
                <a:ea typeface="Calibri" charset="0"/>
                <a:cs typeface="Courier New" charset="0"/>
              </a:rPr>
              <a:t>As</a:t>
            </a:r>
            <a:r>
              <a:rPr lang="it-IT" sz="1800" dirty="0">
                <a:solidFill>
                  <a:srgbClr val="002060"/>
                </a:solidFill>
                <a:ea typeface="Calibri" charset="0"/>
                <a:cs typeface="Courier New" charset="0"/>
              </a:rPr>
              <a:t> of 1 </a:t>
            </a:r>
            <a:r>
              <a:rPr lang="it-IT" sz="1800" dirty="0" err="1">
                <a:solidFill>
                  <a:srgbClr val="002060"/>
                </a:solidFill>
                <a:ea typeface="Calibri" charset="0"/>
                <a:cs typeface="Courier New" charset="0"/>
              </a:rPr>
              <a:t>January</a:t>
            </a:r>
            <a:r>
              <a:rPr lang="it-IT" sz="1800" dirty="0">
                <a:solidFill>
                  <a:srgbClr val="002060"/>
                </a:solidFill>
                <a:ea typeface="Calibri" charset="0"/>
                <a:cs typeface="Courier New" charset="0"/>
              </a:rPr>
              <a:t> 2023, 115 States </a:t>
            </a:r>
            <a:r>
              <a:rPr lang="it-IT" sz="1800" dirty="0" err="1">
                <a:solidFill>
                  <a:srgbClr val="002060"/>
                </a:solidFill>
                <a:ea typeface="Calibri" charset="0"/>
                <a:cs typeface="Courier New" charset="0"/>
              </a:rPr>
              <a:t>had</a:t>
            </a:r>
            <a:r>
              <a:rPr lang="it-IT" sz="1800" dirty="0">
                <a:solidFill>
                  <a:srgbClr val="002060"/>
                </a:solidFill>
                <a:ea typeface="Calibri" charset="0"/>
                <a:cs typeface="Courier New" charset="0"/>
              </a:rPr>
              <a:t> </a:t>
            </a:r>
            <a:r>
              <a:rPr lang="it-IT" sz="1800" dirty="0" err="1">
                <a:solidFill>
                  <a:srgbClr val="002060"/>
                </a:solidFill>
                <a:ea typeface="Calibri" charset="0"/>
                <a:cs typeface="Courier New" charset="0"/>
              </a:rPr>
              <a:t>announced</a:t>
            </a:r>
            <a:r>
              <a:rPr lang="it-IT" sz="1800" dirty="0">
                <a:solidFill>
                  <a:srgbClr val="002060"/>
                </a:solidFill>
                <a:ea typeface="Calibri" charset="0"/>
                <a:cs typeface="Courier New" charset="0"/>
              </a:rPr>
              <a:t> </a:t>
            </a:r>
            <a:r>
              <a:rPr lang="it-IT" sz="1800" dirty="0" err="1">
                <a:solidFill>
                  <a:srgbClr val="002060"/>
                </a:solidFill>
                <a:ea typeface="Calibri" charset="0"/>
                <a:cs typeface="Courier New" charset="0"/>
              </a:rPr>
              <a:t>their</a:t>
            </a:r>
            <a:r>
              <a:rPr lang="it-IT" sz="1800" dirty="0">
                <a:solidFill>
                  <a:srgbClr val="002060"/>
                </a:solidFill>
                <a:ea typeface="Calibri" charset="0"/>
                <a:cs typeface="Courier New" charset="0"/>
              </a:rPr>
              <a:t> </a:t>
            </a:r>
            <a:r>
              <a:rPr lang="it-IT" sz="1800" dirty="0" err="1">
                <a:solidFill>
                  <a:srgbClr val="002060"/>
                </a:solidFill>
                <a:ea typeface="Calibri" charset="0"/>
                <a:cs typeface="Courier New" charset="0"/>
              </a:rPr>
              <a:t>participation</a:t>
            </a:r>
            <a:r>
              <a:rPr lang="it-IT" sz="1800" dirty="0">
                <a:solidFill>
                  <a:srgbClr val="002060"/>
                </a:solidFill>
                <a:ea typeface="Calibri" charset="0"/>
                <a:cs typeface="Courier New" charset="0"/>
              </a:rPr>
              <a:t> in CORSIA </a:t>
            </a:r>
          </a:p>
          <a:p>
            <a:endParaRPr lang="it-IT" sz="1800" dirty="0">
              <a:solidFill>
                <a:srgbClr val="002060"/>
              </a:solidFill>
              <a:ea typeface="Calibri" charset="0"/>
              <a:cs typeface="Courier New" charset="0"/>
            </a:endParaRPr>
          </a:p>
          <a:p>
            <a:pPr marL="240506" indent="-240506">
              <a:buFont typeface="Arial" charset="0"/>
              <a:buChar char="•"/>
            </a:pPr>
            <a:endParaRPr lang="it-IT" sz="1500" dirty="0">
              <a:solidFill>
                <a:srgbClr val="002060"/>
              </a:solidFill>
              <a:ea typeface="Calibri" charset="0"/>
              <a:cs typeface="Courier New" charset="0"/>
            </a:endParaRPr>
          </a:p>
        </p:txBody>
      </p:sp>
      <p:sp>
        <p:nvSpPr>
          <p:cNvPr id="9"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2" name="Elemento grafico 1">
            <a:extLst>
              <a:ext uri="{FF2B5EF4-FFF2-40B4-BE49-F238E27FC236}">
                <a16:creationId xmlns:a16="http://schemas.microsoft.com/office/drawing/2014/main" id="{CF735112-690F-087E-7CCD-D998073C58C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184" y="6309320"/>
            <a:ext cx="9069816" cy="620688"/>
          </a:xfrm>
          <a:prstGeom prst="rect">
            <a:avLst/>
          </a:prstGeom>
        </p:spPr>
      </p:pic>
    </p:spTree>
    <p:extLst>
      <p:ext uri="{BB962C8B-B14F-4D97-AF65-F5344CB8AC3E}">
        <p14:creationId xmlns:p14="http://schemas.microsoft.com/office/powerpoint/2010/main" val="2210149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32</a:t>
            </a:fld>
            <a:endParaRPr lang="it-IT"/>
          </a:p>
        </p:txBody>
      </p:sp>
      <p:pic>
        <p:nvPicPr>
          <p:cNvPr id="7" name="Immagin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331635"/>
            <a:ext cx="2009775" cy="771525"/>
          </a:xfrm>
          <a:prstGeom prst="rect">
            <a:avLst/>
          </a:prstGeom>
        </p:spPr>
      </p:pic>
      <p:pic>
        <p:nvPicPr>
          <p:cNvPr id="8" name="Immagin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6472" y="1974127"/>
            <a:ext cx="1578409" cy="1569482"/>
          </a:xfrm>
          <a:prstGeom prst="rect">
            <a:avLst/>
          </a:prstGeom>
        </p:spPr>
      </p:pic>
      <p:sp>
        <p:nvSpPr>
          <p:cNvPr id="10" name="Rettangolo 9"/>
          <p:cNvSpPr/>
          <p:nvPr/>
        </p:nvSpPr>
        <p:spPr>
          <a:xfrm>
            <a:off x="182855" y="4482986"/>
            <a:ext cx="8812177" cy="1754326"/>
          </a:xfrm>
          <a:prstGeom prst="rect">
            <a:avLst/>
          </a:prstGeom>
          <a:ln>
            <a:solidFill>
              <a:schemeClr val="accent1"/>
            </a:solidFill>
          </a:ln>
        </p:spPr>
        <p:txBody>
          <a:bodyPr wrap="square">
            <a:spAutoFit/>
          </a:bodyPr>
          <a:lstStyle/>
          <a:p>
            <a:r>
              <a:rPr lang="it-IT" sz="1200" b="1" dirty="0"/>
              <a:t>TAB RECOMMENDATIONS FROM ITS FIRST ASSESSMENT </a:t>
            </a:r>
            <a:endParaRPr lang="it-IT" sz="1200" dirty="0"/>
          </a:p>
          <a:p>
            <a:r>
              <a:rPr lang="it-IT" sz="1200" b="1" dirty="0"/>
              <a:t>TAB-</a:t>
            </a:r>
            <a:r>
              <a:rPr lang="it-IT" sz="1200" b="1" dirty="0" err="1"/>
              <a:t>recommended</a:t>
            </a:r>
            <a:r>
              <a:rPr lang="it-IT" sz="1200" b="1" dirty="0"/>
              <a:t> </a:t>
            </a:r>
            <a:r>
              <a:rPr lang="it-IT" sz="1200" b="1" dirty="0" err="1"/>
              <a:t>eligibility</a:t>
            </a:r>
            <a:r>
              <a:rPr lang="it-IT" sz="1200" b="1" dirty="0"/>
              <a:t> </a:t>
            </a:r>
            <a:r>
              <a:rPr lang="it-IT" sz="1200" b="1" dirty="0" err="1"/>
              <a:t>timeframe</a:t>
            </a:r>
            <a:r>
              <a:rPr lang="it-IT" sz="1200" b="1" dirty="0"/>
              <a:t> and </a:t>
            </a:r>
            <a:r>
              <a:rPr lang="it-IT" sz="1200" b="1" dirty="0" err="1"/>
              <a:t>unit</a:t>
            </a:r>
            <a:r>
              <a:rPr lang="it-IT" sz="1200" b="1" dirty="0"/>
              <a:t> date </a:t>
            </a:r>
            <a:r>
              <a:rPr lang="it-IT" sz="1200" b="1" dirty="0" err="1"/>
              <a:t>eligibility</a:t>
            </a:r>
            <a:br>
              <a:rPr lang="it-IT" sz="1200" b="1" dirty="0"/>
            </a:br>
            <a:r>
              <a:rPr lang="it-IT" sz="1200" dirty="0"/>
              <a:t>4.1.2.1 The </a:t>
            </a:r>
            <a:r>
              <a:rPr lang="it-IT" sz="1200" dirty="0" err="1"/>
              <a:t>following</a:t>
            </a:r>
            <a:r>
              <a:rPr lang="it-IT" sz="1200" dirty="0"/>
              <a:t> </a:t>
            </a:r>
            <a:r>
              <a:rPr lang="it-IT" sz="1200" dirty="0" err="1"/>
              <a:t>parameters</a:t>
            </a:r>
            <a:r>
              <a:rPr lang="it-IT" sz="1200" dirty="0"/>
              <a:t> of </a:t>
            </a:r>
            <a:r>
              <a:rPr lang="it-IT" sz="1200" dirty="0" err="1"/>
              <a:t>unit</a:t>
            </a:r>
            <a:r>
              <a:rPr lang="it-IT" sz="1200" dirty="0"/>
              <a:t> date </a:t>
            </a:r>
            <a:r>
              <a:rPr lang="it-IT" sz="1200" dirty="0" err="1"/>
              <a:t>eligibility</a:t>
            </a:r>
            <a:r>
              <a:rPr lang="it-IT" sz="1200" dirty="0"/>
              <a:t> </a:t>
            </a:r>
            <a:r>
              <a:rPr lang="it-IT" sz="1200" dirty="0" err="1"/>
              <a:t>apply</a:t>
            </a:r>
            <a:r>
              <a:rPr lang="it-IT" sz="1200" dirty="0"/>
              <a:t> to </a:t>
            </a:r>
            <a:r>
              <a:rPr lang="it-IT" sz="1200" dirty="0" err="1"/>
              <a:t>all</a:t>
            </a:r>
            <a:r>
              <a:rPr lang="it-IT" sz="1200" dirty="0"/>
              <a:t> CORSIA </a:t>
            </a:r>
            <a:r>
              <a:rPr lang="it-IT" sz="1200" dirty="0" err="1"/>
              <a:t>Eligible</a:t>
            </a:r>
            <a:r>
              <a:rPr lang="it-IT" sz="1200" dirty="0"/>
              <a:t>  </a:t>
            </a:r>
            <a:r>
              <a:rPr lang="it-IT" sz="1200" dirty="0" err="1"/>
              <a:t>Emissions</a:t>
            </a:r>
            <a:r>
              <a:rPr lang="it-IT" sz="1200" dirty="0"/>
              <a:t> </a:t>
            </a:r>
            <a:r>
              <a:rPr lang="it-IT" sz="1200" dirty="0" err="1"/>
              <a:t>Units</a:t>
            </a:r>
            <a:r>
              <a:rPr lang="it-IT" sz="1200" dirty="0"/>
              <a:t> </a:t>
            </a:r>
            <a:r>
              <a:rPr lang="it-IT" sz="1200" dirty="0" err="1"/>
              <a:t>that</a:t>
            </a:r>
            <a:r>
              <a:rPr lang="it-IT" sz="1200" dirty="0"/>
              <a:t> are </a:t>
            </a:r>
            <a:r>
              <a:rPr lang="it-IT" sz="1200" dirty="0" err="1"/>
              <a:t>approved</a:t>
            </a:r>
            <a:r>
              <a:rPr lang="it-IT" sz="1200" dirty="0"/>
              <a:t> by the ICAO </a:t>
            </a:r>
            <a:r>
              <a:rPr lang="it-IT" sz="1200" dirty="0" err="1"/>
              <a:t>Council</a:t>
            </a:r>
            <a:r>
              <a:rPr lang="it-IT" sz="1200" dirty="0"/>
              <a:t> for use in the CORSIA </a:t>
            </a:r>
            <a:r>
              <a:rPr lang="it-IT" sz="1200" dirty="0" err="1"/>
              <a:t>pilot</a:t>
            </a:r>
            <a:r>
              <a:rPr lang="it-IT" sz="1200" dirty="0"/>
              <a:t> </a:t>
            </a:r>
            <a:r>
              <a:rPr lang="it-IT" sz="1200" dirty="0" err="1"/>
              <a:t>phase</a:t>
            </a:r>
            <a:r>
              <a:rPr lang="it-IT" sz="1200" dirty="0"/>
              <a:t>: </a:t>
            </a:r>
          </a:p>
          <a:p>
            <a:pPr marL="240506" indent="-229791"/>
            <a:r>
              <a:rPr lang="it-IT" sz="1200" dirty="0"/>
              <a:t>a)  </a:t>
            </a:r>
            <a:r>
              <a:rPr lang="it-IT" sz="1200" dirty="0" err="1"/>
              <a:t>eligible</a:t>
            </a:r>
            <a:r>
              <a:rPr lang="it-IT" sz="1200" dirty="0"/>
              <a:t> for </a:t>
            </a:r>
            <a:r>
              <a:rPr lang="it-IT" sz="1200" dirty="0" err="1"/>
              <a:t>cancellation</a:t>
            </a:r>
            <a:r>
              <a:rPr lang="it-IT" sz="1200" dirty="0"/>
              <a:t> for use </a:t>
            </a:r>
            <a:r>
              <a:rPr lang="it-IT" sz="1200" dirty="0" err="1"/>
              <a:t>toward</a:t>
            </a:r>
            <a:r>
              <a:rPr lang="it-IT" sz="1200" dirty="0"/>
              <a:t> CORSIA </a:t>
            </a:r>
            <a:r>
              <a:rPr lang="it-IT" sz="1200" dirty="0" err="1"/>
              <a:t>offsetting</a:t>
            </a:r>
            <a:r>
              <a:rPr lang="it-IT" sz="1200" dirty="0"/>
              <a:t> </a:t>
            </a:r>
            <a:r>
              <a:rPr lang="it-IT" sz="1200" dirty="0" err="1"/>
              <a:t>requirements</a:t>
            </a:r>
            <a:r>
              <a:rPr lang="it-IT" sz="1200" dirty="0"/>
              <a:t> in the  </a:t>
            </a:r>
            <a:r>
              <a:rPr lang="it-IT" sz="1200" b="1" dirty="0"/>
              <a:t>2021-2023 </a:t>
            </a:r>
            <a:r>
              <a:rPr lang="it-IT" sz="1200" b="1" dirty="0" err="1"/>
              <a:t>compliance</a:t>
            </a:r>
            <a:r>
              <a:rPr lang="it-IT" sz="1200" b="1" dirty="0"/>
              <a:t> </a:t>
            </a:r>
            <a:r>
              <a:rPr lang="it-IT" sz="1200" b="1" dirty="0" err="1"/>
              <a:t>cycle</a:t>
            </a:r>
            <a:r>
              <a:rPr lang="it-IT" sz="1200" b="1" dirty="0"/>
              <a:t> </a:t>
            </a:r>
            <a:r>
              <a:rPr lang="it-IT" sz="1200" dirty="0"/>
              <a:t>(</a:t>
            </a:r>
            <a:r>
              <a:rPr lang="it-IT" sz="1200" dirty="0" err="1"/>
              <a:t>hereafter</a:t>
            </a:r>
            <a:r>
              <a:rPr lang="it-IT" sz="1200" dirty="0"/>
              <a:t> </a:t>
            </a:r>
            <a:r>
              <a:rPr lang="it-IT" sz="1200" i="1" dirty="0" err="1"/>
              <a:t>eligibility</a:t>
            </a:r>
            <a:r>
              <a:rPr lang="it-IT" sz="1200" i="1" dirty="0"/>
              <a:t> </a:t>
            </a:r>
            <a:r>
              <a:rPr lang="it-IT" sz="1200" i="1" dirty="0" err="1"/>
              <a:t>timeframe</a:t>
            </a:r>
            <a:r>
              <a:rPr lang="it-IT" sz="1200" dirty="0"/>
              <a:t>); and </a:t>
            </a:r>
          </a:p>
          <a:p>
            <a:r>
              <a:rPr lang="it-IT" sz="1200" dirty="0"/>
              <a:t>b)  </a:t>
            </a:r>
            <a:r>
              <a:rPr lang="it-IT" sz="1200" dirty="0" err="1"/>
              <a:t>issued</a:t>
            </a:r>
            <a:r>
              <a:rPr lang="it-IT" sz="1200" dirty="0"/>
              <a:t>: </a:t>
            </a:r>
          </a:p>
          <a:p>
            <a:pPr marL="275035" indent="34529"/>
            <a:r>
              <a:rPr lang="it-IT" sz="1200" dirty="0"/>
              <a:t>1) to </a:t>
            </a:r>
            <a:r>
              <a:rPr lang="it-IT" sz="1200" dirty="0" err="1"/>
              <a:t>activities</a:t>
            </a:r>
            <a:r>
              <a:rPr lang="it-IT" sz="1200" dirty="0"/>
              <a:t> </a:t>
            </a:r>
            <a:r>
              <a:rPr lang="it-IT" sz="1200" dirty="0" err="1"/>
              <a:t>that</a:t>
            </a:r>
            <a:r>
              <a:rPr lang="it-IT" sz="1200" dirty="0"/>
              <a:t> </a:t>
            </a:r>
            <a:r>
              <a:rPr lang="it-IT" sz="1200" dirty="0" err="1"/>
              <a:t>started</a:t>
            </a:r>
            <a:r>
              <a:rPr lang="it-IT" sz="1200" dirty="0"/>
              <a:t> </a:t>
            </a:r>
            <a:r>
              <a:rPr lang="it-IT" sz="1200" dirty="0" err="1"/>
              <a:t>their</a:t>
            </a:r>
            <a:r>
              <a:rPr lang="it-IT" sz="1200" dirty="0"/>
              <a:t> first </a:t>
            </a:r>
            <a:r>
              <a:rPr lang="it-IT" sz="1200" dirty="0" err="1"/>
              <a:t>crediting</a:t>
            </a:r>
            <a:r>
              <a:rPr lang="it-IT" sz="1200" dirty="0"/>
              <a:t> </a:t>
            </a:r>
            <a:r>
              <a:rPr lang="it-IT" sz="1200" dirty="0" err="1"/>
              <a:t>period</a:t>
            </a:r>
            <a:r>
              <a:rPr lang="it-IT" sz="1200" dirty="0"/>
              <a:t> from </a:t>
            </a:r>
            <a:r>
              <a:rPr lang="it-IT" sz="1200" b="1" dirty="0"/>
              <a:t>1 </a:t>
            </a:r>
            <a:r>
              <a:rPr lang="it-IT" sz="1200" b="1" dirty="0" err="1"/>
              <a:t>January</a:t>
            </a:r>
            <a:r>
              <a:rPr lang="it-IT" sz="1200" b="1" dirty="0"/>
              <a:t> 2016</a:t>
            </a:r>
            <a:r>
              <a:rPr lang="it-IT" sz="1200" dirty="0"/>
              <a:t>; and </a:t>
            </a:r>
          </a:p>
          <a:p>
            <a:pPr marL="275035" indent="34529"/>
            <a:r>
              <a:rPr lang="it-IT" sz="1200" dirty="0"/>
              <a:t>2) in </a:t>
            </a:r>
            <a:r>
              <a:rPr lang="it-IT" sz="1200" dirty="0" err="1"/>
              <a:t>respect</a:t>
            </a:r>
            <a:r>
              <a:rPr lang="it-IT" sz="1200" dirty="0"/>
              <a:t> of </a:t>
            </a:r>
            <a:r>
              <a:rPr lang="it-IT" sz="1200" dirty="0" err="1"/>
              <a:t>emissions</a:t>
            </a:r>
            <a:r>
              <a:rPr lang="it-IT" sz="1200" dirty="0"/>
              <a:t> </a:t>
            </a:r>
            <a:r>
              <a:rPr lang="it-IT" sz="1200" dirty="0" err="1"/>
              <a:t>reductions</a:t>
            </a:r>
            <a:r>
              <a:rPr lang="it-IT" sz="1200" dirty="0"/>
              <a:t> </a:t>
            </a:r>
            <a:r>
              <a:rPr lang="it-IT" sz="1200" dirty="0" err="1"/>
              <a:t>that</a:t>
            </a:r>
            <a:r>
              <a:rPr lang="it-IT" sz="1200" dirty="0"/>
              <a:t> </a:t>
            </a:r>
            <a:r>
              <a:rPr lang="it-IT" sz="1200" dirty="0" err="1"/>
              <a:t>occurred</a:t>
            </a:r>
            <a:r>
              <a:rPr lang="it-IT" sz="1200" dirty="0"/>
              <a:t> </a:t>
            </a:r>
            <a:r>
              <a:rPr lang="it-IT" sz="1200" dirty="0" err="1"/>
              <a:t>through</a:t>
            </a:r>
            <a:r>
              <a:rPr lang="it-IT" sz="1200" dirty="0"/>
              <a:t> </a:t>
            </a:r>
            <a:r>
              <a:rPr lang="it-IT" sz="1200" b="1" dirty="0"/>
              <a:t>31 </a:t>
            </a:r>
            <a:r>
              <a:rPr lang="it-IT" sz="1200" b="1" dirty="0" err="1"/>
              <a:t>December</a:t>
            </a:r>
            <a:r>
              <a:rPr lang="it-IT" sz="1200" b="1" dirty="0"/>
              <a:t> 2020 </a:t>
            </a:r>
            <a:r>
              <a:rPr lang="it-IT" sz="1200" dirty="0"/>
              <a:t>(</a:t>
            </a:r>
            <a:r>
              <a:rPr lang="it-IT" sz="1200" dirty="0" err="1"/>
              <a:t>hereafter</a:t>
            </a:r>
            <a:r>
              <a:rPr lang="it-IT" sz="1200" dirty="0"/>
              <a:t> </a:t>
            </a:r>
            <a:r>
              <a:rPr lang="it-IT" sz="1200" i="1" dirty="0" err="1"/>
              <a:t>eligible</a:t>
            </a:r>
            <a:r>
              <a:rPr lang="it-IT" sz="1200" i="1" dirty="0"/>
              <a:t> </a:t>
            </a:r>
            <a:r>
              <a:rPr lang="it-IT" sz="1200" i="1" dirty="0" err="1"/>
              <a:t>unit</a:t>
            </a:r>
            <a:r>
              <a:rPr lang="it-IT" sz="1200" i="1" dirty="0"/>
              <a:t> date</a:t>
            </a:r>
            <a:r>
              <a:rPr lang="it-IT" sz="1200" dirty="0"/>
              <a:t>). </a:t>
            </a:r>
          </a:p>
        </p:txBody>
      </p:sp>
      <p:sp>
        <p:nvSpPr>
          <p:cNvPr id="11"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5" name="Text Box 228">
            <a:extLst>
              <a:ext uri="{FF2B5EF4-FFF2-40B4-BE49-F238E27FC236}">
                <a16:creationId xmlns:a16="http://schemas.microsoft.com/office/drawing/2014/main" id="{CFC52B0A-8D09-26F6-07D0-CE8B54A11795}"/>
              </a:ext>
            </a:extLst>
          </p:cNvPr>
          <p:cNvSpPr txBox="1">
            <a:spLocks noChangeArrowheads="1"/>
          </p:cNvSpPr>
          <p:nvPr/>
        </p:nvSpPr>
        <p:spPr bwMode="auto">
          <a:xfrm>
            <a:off x="1584168" y="305423"/>
            <a:ext cx="7439119" cy="1846659"/>
          </a:xfrm>
          <a:prstGeom prst="rect">
            <a:avLst/>
          </a:prstGeom>
          <a:noFill/>
          <a:ln w="9525">
            <a:noFill/>
            <a:miter lim="800000"/>
            <a:headEnd/>
            <a:tailEnd/>
          </a:ln>
        </p:spPr>
        <p:txBody>
          <a:bodyPr wrap="square">
            <a:spAutoFit/>
          </a:bodyPr>
          <a:lstStyle/>
          <a:p>
            <a:pPr algn="ctr"/>
            <a:r>
              <a:rPr lang="it-IT" sz="1950" b="1" dirty="0" err="1">
                <a:solidFill>
                  <a:srgbClr val="002060"/>
                </a:solidFill>
                <a:latin typeface="Verdana" pitchFamily="34" charset="0"/>
              </a:rPr>
              <a:t>Voluntary</a:t>
            </a:r>
            <a:r>
              <a:rPr lang="it-IT" sz="1950" b="1" dirty="0">
                <a:solidFill>
                  <a:srgbClr val="002060"/>
                </a:solidFill>
                <a:latin typeface="Verdana" pitchFamily="34" charset="0"/>
              </a:rPr>
              <a:t> Carbon Credits </a:t>
            </a:r>
          </a:p>
          <a:p>
            <a:pPr algn="ctr"/>
            <a:r>
              <a:rPr lang="it-IT" sz="1950" b="1" dirty="0">
                <a:solidFill>
                  <a:srgbClr val="002060"/>
                </a:solidFill>
                <a:latin typeface="Verdana" pitchFamily="34" charset="0"/>
              </a:rPr>
              <a:t>for the International Aviation</a:t>
            </a:r>
            <a:endParaRPr lang="it-IT" sz="750" b="1" dirty="0">
              <a:solidFill>
                <a:srgbClr val="002060"/>
              </a:solidFill>
              <a:latin typeface="Verdana" pitchFamily="34" charset="0"/>
            </a:endParaRPr>
          </a:p>
          <a:p>
            <a:pPr algn="ctr"/>
            <a:r>
              <a:rPr lang="it-IT" sz="1800" dirty="0">
                <a:solidFill>
                  <a:srgbClr val="002060"/>
                </a:solidFill>
              </a:rPr>
              <a:t>Carbon </a:t>
            </a:r>
            <a:r>
              <a:rPr lang="it-IT" sz="1800" dirty="0" err="1">
                <a:solidFill>
                  <a:srgbClr val="002060"/>
                </a:solidFill>
              </a:rPr>
              <a:t>Offsetting</a:t>
            </a:r>
            <a:r>
              <a:rPr lang="it-IT" sz="1800" dirty="0">
                <a:solidFill>
                  <a:srgbClr val="002060"/>
                </a:solidFill>
              </a:rPr>
              <a:t> and </a:t>
            </a:r>
            <a:r>
              <a:rPr lang="it-IT" sz="1800" dirty="0" err="1">
                <a:solidFill>
                  <a:srgbClr val="002060"/>
                </a:solidFill>
              </a:rPr>
              <a:t>Reduction</a:t>
            </a:r>
            <a:r>
              <a:rPr lang="it-IT" sz="1800" dirty="0">
                <a:solidFill>
                  <a:srgbClr val="002060"/>
                </a:solidFill>
              </a:rPr>
              <a:t> </a:t>
            </a:r>
            <a:r>
              <a:rPr lang="it-IT" sz="1800" dirty="0" err="1">
                <a:solidFill>
                  <a:srgbClr val="002060"/>
                </a:solidFill>
              </a:rPr>
              <a:t>Scheme</a:t>
            </a:r>
            <a:r>
              <a:rPr lang="it-IT" sz="1800" dirty="0">
                <a:solidFill>
                  <a:srgbClr val="002060"/>
                </a:solidFill>
              </a:rPr>
              <a:t> for International </a:t>
            </a:r>
            <a:r>
              <a:rPr lang="it-IT" sz="1800" dirty="0" err="1">
                <a:solidFill>
                  <a:srgbClr val="002060"/>
                </a:solidFill>
              </a:rPr>
              <a:t>Aviation</a:t>
            </a:r>
            <a:r>
              <a:rPr lang="it-IT" sz="1800" dirty="0">
                <a:solidFill>
                  <a:srgbClr val="002060"/>
                </a:solidFill>
              </a:rPr>
              <a:t> (CORSIA) </a:t>
            </a:r>
          </a:p>
          <a:p>
            <a:pPr algn="ctr"/>
            <a:endParaRPr lang="it-IT" sz="1950" b="1" dirty="0">
              <a:solidFill>
                <a:srgbClr val="002060"/>
              </a:solidFill>
              <a:latin typeface="Verdana" pitchFamily="34" charset="0"/>
            </a:endParaRPr>
          </a:p>
          <a:p>
            <a:pPr algn="ctr"/>
            <a:r>
              <a:rPr lang="it-IT" sz="1950" b="1" dirty="0">
                <a:solidFill>
                  <a:srgbClr val="002060"/>
                </a:solidFill>
                <a:latin typeface="Verdana" pitchFamily="34" charset="0"/>
              </a:rPr>
              <a:t> </a:t>
            </a:r>
          </a:p>
        </p:txBody>
      </p:sp>
      <p:sp>
        <p:nvSpPr>
          <p:cNvPr id="4" name="Rettangolo 3"/>
          <p:cNvSpPr/>
          <p:nvPr/>
        </p:nvSpPr>
        <p:spPr>
          <a:xfrm>
            <a:off x="1835696" y="1556792"/>
            <a:ext cx="7149447" cy="3093154"/>
          </a:xfrm>
          <a:prstGeom prst="rect">
            <a:avLst/>
          </a:prstGeom>
        </p:spPr>
        <p:txBody>
          <a:bodyPr wrap="square">
            <a:spAutoFit/>
          </a:bodyPr>
          <a:lstStyle/>
          <a:p>
            <a:r>
              <a:rPr lang="it-IT" dirty="0">
                <a:solidFill>
                  <a:srgbClr val="002060"/>
                </a:solidFill>
              </a:rPr>
              <a:t>The following </a:t>
            </a:r>
            <a:r>
              <a:rPr lang="it-IT" dirty="0" err="1">
                <a:solidFill>
                  <a:srgbClr val="002060"/>
                </a:solidFill>
              </a:rPr>
              <a:t>Emissions</a:t>
            </a:r>
            <a:r>
              <a:rPr lang="it-IT" dirty="0">
                <a:solidFill>
                  <a:srgbClr val="002060"/>
                </a:solidFill>
              </a:rPr>
              <a:t> Unit </a:t>
            </a:r>
            <a:r>
              <a:rPr lang="it-IT" dirty="0" err="1">
                <a:solidFill>
                  <a:srgbClr val="002060"/>
                </a:solidFill>
              </a:rPr>
              <a:t>Programmes</a:t>
            </a:r>
            <a:r>
              <a:rPr lang="it-IT" dirty="0">
                <a:solidFill>
                  <a:srgbClr val="002060"/>
                </a:solidFill>
              </a:rPr>
              <a:t> are </a:t>
            </a:r>
            <a:r>
              <a:rPr lang="it-IT" dirty="0" err="1">
                <a:solidFill>
                  <a:srgbClr val="002060"/>
                </a:solidFill>
              </a:rPr>
              <a:t>approved</a:t>
            </a:r>
            <a:r>
              <a:rPr lang="it-IT" dirty="0">
                <a:solidFill>
                  <a:srgbClr val="002060"/>
                </a:solidFill>
              </a:rPr>
              <a:t> by the ICAO </a:t>
            </a:r>
            <a:r>
              <a:rPr lang="it-IT" dirty="0" err="1">
                <a:solidFill>
                  <a:srgbClr val="002060"/>
                </a:solidFill>
              </a:rPr>
              <a:t>Council</a:t>
            </a:r>
            <a:r>
              <a:rPr lang="it-IT" dirty="0">
                <a:solidFill>
                  <a:srgbClr val="002060"/>
                </a:solidFill>
              </a:rPr>
              <a:t> to supply CORSIA </a:t>
            </a:r>
            <a:r>
              <a:rPr lang="it-IT" dirty="0" err="1">
                <a:solidFill>
                  <a:srgbClr val="002060"/>
                </a:solidFill>
              </a:rPr>
              <a:t>Eligible</a:t>
            </a:r>
            <a:r>
              <a:rPr lang="it-IT" dirty="0">
                <a:solidFill>
                  <a:srgbClr val="002060"/>
                </a:solidFill>
              </a:rPr>
              <a:t> </a:t>
            </a:r>
            <a:r>
              <a:rPr lang="it-IT" dirty="0" err="1">
                <a:solidFill>
                  <a:srgbClr val="002060"/>
                </a:solidFill>
              </a:rPr>
              <a:t>Emissions</a:t>
            </a:r>
            <a:r>
              <a:rPr lang="it-IT" dirty="0">
                <a:solidFill>
                  <a:srgbClr val="002060"/>
                </a:solidFill>
              </a:rPr>
              <a:t> </a:t>
            </a:r>
            <a:r>
              <a:rPr lang="it-IT" dirty="0" err="1">
                <a:solidFill>
                  <a:srgbClr val="002060"/>
                </a:solidFill>
              </a:rPr>
              <a:t>Units</a:t>
            </a:r>
            <a:r>
              <a:rPr lang="it-IT" dirty="0">
                <a:solidFill>
                  <a:srgbClr val="002060"/>
                </a:solidFill>
              </a:rPr>
              <a:t>, </a:t>
            </a:r>
            <a:r>
              <a:rPr lang="it-IT" dirty="0" err="1">
                <a:solidFill>
                  <a:srgbClr val="002060"/>
                </a:solidFill>
              </a:rPr>
              <a:t>based</a:t>
            </a:r>
            <a:r>
              <a:rPr lang="it-IT" dirty="0">
                <a:solidFill>
                  <a:srgbClr val="002060"/>
                </a:solidFill>
              </a:rPr>
              <a:t> on the </a:t>
            </a:r>
            <a:r>
              <a:rPr lang="it-IT" dirty="0" err="1">
                <a:solidFill>
                  <a:srgbClr val="002060"/>
                </a:solidFill>
              </a:rPr>
              <a:t>recommendation</a:t>
            </a:r>
            <a:r>
              <a:rPr lang="it-IT" dirty="0">
                <a:solidFill>
                  <a:srgbClr val="002060"/>
                </a:solidFill>
              </a:rPr>
              <a:t> of the TAB: </a:t>
            </a:r>
          </a:p>
          <a:p>
            <a:pPr marL="171450" indent="-171450">
              <a:buFont typeface="Arial" panose="020B0604020202020204" pitchFamily="34" charset="0"/>
              <a:buChar char="•"/>
            </a:pPr>
            <a:r>
              <a:rPr lang="it-IT" sz="1400" dirty="0">
                <a:solidFill>
                  <a:srgbClr val="002060"/>
                </a:solidFill>
                <a:cs typeface="Courier New" charset="0"/>
              </a:rPr>
              <a:t>American carbon </a:t>
            </a:r>
            <a:r>
              <a:rPr lang="it-IT" sz="1400" dirty="0" err="1">
                <a:solidFill>
                  <a:srgbClr val="002060"/>
                </a:solidFill>
                <a:cs typeface="Courier New" charset="0"/>
              </a:rPr>
              <a:t>registry</a:t>
            </a:r>
            <a:r>
              <a:rPr lang="it-IT" sz="1400" dirty="0">
                <a:solidFill>
                  <a:srgbClr val="002060"/>
                </a:solidFill>
                <a:cs typeface="Courier New" charset="0"/>
              </a:rPr>
              <a:t>, </a:t>
            </a:r>
          </a:p>
          <a:p>
            <a:pPr marL="171450" indent="-171450">
              <a:buFont typeface="Arial" panose="020B0604020202020204" pitchFamily="34" charset="0"/>
              <a:buChar char="•"/>
            </a:pPr>
            <a:r>
              <a:rPr lang="it-IT" sz="1400" dirty="0">
                <a:solidFill>
                  <a:srgbClr val="002060"/>
                </a:solidFill>
                <a:cs typeface="Courier New" charset="0"/>
              </a:rPr>
              <a:t>Architecture for REDD+ </a:t>
            </a:r>
            <a:r>
              <a:rPr lang="it-IT" sz="1400" dirty="0" err="1">
                <a:solidFill>
                  <a:srgbClr val="002060"/>
                </a:solidFill>
                <a:cs typeface="Courier New" charset="0"/>
              </a:rPr>
              <a:t>Transactions</a:t>
            </a:r>
            <a:r>
              <a:rPr lang="it-IT" sz="1400" dirty="0">
                <a:solidFill>
                  <a:srgbClr val="002060"/>
                </a:solidFill>
                <a:cs typeface="Courier New" charset="0"/>
              </a:rPr>
              <a:t> (ART</a:t>
            </a:r>
          </a:p>
          <a:p>
            <a:pPr marL="171450" indent="-171450">
              <a:buFont typeface="Arial" panose="020B0604020202020204" pitchFamily="34" charset="0"/>
              <a:buChar char="•"/>
            </a:pPr>
            <a:r>
              <a:rPr lang="it-IT" sz="1400" dirty="0">
                <a:solidFill>
                  <a:srgbClr val="002060"/>
                </a:solidFill>
                <a:cs typeface="Courier New" charset="0"/>
              </a:rPr>
              <a:t>China GHG </a:t>
            </a:r>
            <a:r>
              <a:rPr lang="it-IT" sz="1400" dirty="0" err="1">
                <a:solidFill>
                  <a:srgbClr val="002060"/>
                </a:solidFill>
                <a:cs typeface="Courier New" charset="0"/>
              </a:rPr>
              <a:t>voluntary</a:t>
            </a:r>
            <a:r>
              <a:rPr lang="it-IT" sz="1400" dirty="0">
                <a:solidFill>
                  <a:srgbClr val="002060"/>
                </a:solidFill>
                <a:cs typeface="Courier New" charset="0"/>
              </a:rPr>
              <a:t> </a:t>
            </a:r>
            <a:r>
              <a:rPr lang="it-IT" sz="1400" dirty="0" err="1">
                <a:solidFill>
                  <a:srgbClr val="002060"/>
                </a:solidFill>
                <a:cs typeface="Courier New" charset="0"/>
              </a:rPr>
              <a:t>emission</a:t>
            </a:r>
            <a:r>
              <a:rPr lang="it-IT" sz="1400" dirty="0">
                <a:solidFill>
                  <a:srgbClr val="002060"/>
                </a:solidFill>
                <a:cs typeface="Courier New" charset="0"/>
              </a:rPr>
              <a:t> </a:t>
            </a:r>
            <a:r>
              <a:rPr lang="it-IT" sz="1400" dirty="0" err="1">
                <a:solidFill>
                  <a:srgbClr val="002060"/>
                </a:solidFill>
                <a:cs typeface="Courier New" charset="0"/>
              </a:rPr>
              <a:t>reduction</a:t>
            </a:r>
            <a:r>
              <a:rPr lang="it-IT" sz="1400" dirty="0">
                <a:solidFill>
                  <a:srgbClr val="002060"/>
                </a:solidFill>
                <a:cs typeface="Courier New" charset="0"/>
              </a:rPr>
              <a:t> </a:t>
            </a:r>
            <a:r>
              <a:rPr lang="it-IT" sz="1400" dirty="0" err="1">
                <a:solidFill>
                  <a:srgbClr val="002060"/>
                </a:solidFill>
                <a:cs typeface="Courier New" charset="0"/>
              </a:rPr>
              <a:t>program</a:t>
            </a:r>
            <a:r>
              <a:rPr lang="it-IT" sz="1400" dirty="0">
                <a:solidFill>
                  <a:srgbClr val="002060"/>
                </a:solidFill>
                <a:cs typeface="Courier New" charset="0"/>
              </a:rPr>
              <a:t>, </a:t>
            </a:r>
          </a:p>
          <a:p>
            <a:pPr marL="171450" indent="-171450">
              <a:buFont typeface="Arial" panose="020B0604020202020204" pitchFamily="34" charset="0"/>
              <a:buChar char="•"/>
            </a:pPr>
            <a:r>
              <a:rPr lang="it-IT" sz="1400" dirty="0" err="1">
                <a:solidFill>
                  <a:srgbClr val="002060"/>
                </a:solidFill>
                <a:cs typeface="Courier New" charset="0"/>
              </a:rPr>
              <a:t>Clean</a:t>
            </a:r>
            <a:r>
              <a:rPr lang="it-IT" sz="1400" dirty="0">
                <a:solidFill>
                  <a:srgbClr val="002060"/>
                </a:solidFill>
                <a:cs typeface="Courier New" charset="0"/>
              </a:rPr>
              <a:t> Development </a:t>
            </a:r>
            <a:r>
              <a:rPr lang="it-IT" sz="1400" dirty="0" err="1">
                <a:solidFill>
                  <a:srgbClr val="002060"/>
                </a:solidFill>
                <a:cs typeface="Courier New" charset="0"/>
              </a:rPr>
              <a:t>Mechanism</a:t>
            </a:r>
            <a:r>
              <a:rPr lang="it-IT" sz="1400" dirty="0">
                <a:solidFill>
                  <a:srgbClr val="002060"/>
                </a:solidFill>
                <a:cs typeface="Courier New" charset="0"/>
              </a:rPr>
              <a:t>, </a:t>
            </a:r>
          </a:p>
          <a:p>
            <a:pPr marL="171450" indent="-171450">
              <a:buFont typeface="Arial" panose="020B0604020202020204" pitchFamily="34" charset="0"/>
              <a:buChar char="•"/>
            </a:pPr>
            <a:r>
              <a:rPr lang="it-IT" sz="1400" dirty="0" err="1">
                <a:solidFill>
                  <a:srgbClr val="002060"/>
                </a:solidFill>
                <a:cs typeface="Courier New" charset="0"/>
              </a:rPr>
              <a:t>Climate</a:t>
            </a:r>
            <a:r>
              <a:rPr lang="it-IT" sz="1400" dirty="0">
                <a:solidFill>
                  <a:srgbClr val="002060"/>
                </a:solidFill>
                <a:cs typeface="Courier New" charset="0"/>
              </a:rPr>
              <a:t> action </a:t>
            </a:r>
            <a:r>
              <a:rPr lang="it-IT" sz="1400" dirty="0" err="1">
                <a:solidFill>
                  <a:srgbClr val="002060"/>
                </a:solidFill>
                <a:cs typeface="Courier New" charset="0"/>
              </a:rPr>
              <a:t>reserve</a:t>
            </a:r>
            <a:r>
              <a:rPr lang="it-IT" sz="1400" dirty="0">
                <a:solidFill>
                  <a:srgbClr val="002060"/>
                </a:solidFill>
                <a:cs typeface="Courier New" charset="0"/>
              </a:rPr>
              <a:t>, </a:t>
            </a:r>
          </a:p>
          <a:p>
            <a:pPr marL="171450" indent="-171450">
              <a:buFont typeface="Arial" panose="020B0604020202020204" pitchFamily="34" charset="0"/>
              <a:buChar char="•"/>
            </a:pPr>
            <a:r>
              <a:rPr lang="it-IT" sz="1400" dirty="0" err="1">
                <a:solidFill>
                  <a:srgbClr val="002060"/>
                </a:solidFill>
                <a:cs typeface="Courier New" charset="0"/>
              </a:rPr>
              <a:t>Forest</a:t>
            </a:r>
            <a:r>
              <a:rPr lang="it-IT" sz="1400" dirty="0">
                <a:solidFill>
                  <a:srgbClr val="002060"/>
                </a:solidFill>
                <a:cs typeface="Courier New" charset="0"/>
              </a:rPr>
              <a:t> Carbon Partnership Facility (FCPF)</a:t>
            </a:r>
          </a:p>
          <a:p>
            <a:pPr marL="171450" indent="-171450">
              <a:buFont typeface="Arial" panose="020B0604020202020204" pitchFamily="34" charset="0"/>
              <a:buChar char="•"/>
            </a:pPr>
            <a:r>
              <a:rPr lang="it-IT" sz="1400" dirty="0">
                <a:solidFill>
                  <a:srgbClr val="002060"/>
                </a:solidFill>
                <a:cs typeface="Courier New" charset="0"/>
              </a:rPr>
              <a:t>Global Carbon </a:t>
            </a:r>
            <a:r>
              <a:rPr lang="it-IT" sz="1400" dirty="0" err="1">
                <a:solidFill>
                  <a:srgbClr val="002060"/>
                </a:solidFill>
                <a:cs typeface="Courier New" charset="0"/>
              </a:rPr>
              <a:t>Council</a:t>
            </a:r>
            <a:r>
              <a:rPr lang="it-IT" sz="1400" dirty="0">
                <a:solidFill>
                  <a:srgbClr val="002060"/>
                </a:solidFill>
                <a:cs typeface="Courier New" charset="0"/>
              </a:rPr>
              <a:t> (GCC) </a:t>
            </a:r>
          </a:p>
          <a:p>
            <a:pPr marL="171450" indent="-171450">
              <a:buFont typeface="Arial" panose="020B0604020202020204" pitchFamily="34" charset="0"/>
              <a:buChar char="•"/>
            </a:pPr>
            <a:r>
              <a:rPr lang="it-IT" sz="1400" dirty="0">
                <a:solidFill>
                  <a:srgbClr val="002060"/>
                </a:solidFill>
                <a:cs typeface="Courier New" charset="0"/>
              </a:rPr>
              <a:t>The </a:t>
            </a:r>
            <a:r>
              <a:rPr lang="it-IT" sz="1400" dirty="0" err="1">
                <a:solidFill>
                  <a:srgbClr val="002060"/>
                </a:solidFill>
                <a:cs typeface="Courier New" charset="0"/>
              </a:rPr>
              <a:t>gold</a:t>
            </a:r>
            <a:r>
              <a:rPr lang="it-IT" sz="1400" dirty="0">
                <a:solidFill>
                  <a:srgbClr val="002060"/>
                </a:solidFill>
                <a:cs typeface="Courier New" charset="0"/>
              </a:rPr>
              <a:t> standard, </a:t>
            </a:r>
          </a:p>
          <a:p>
            <a:pPr marL="171450" indent="-171450">
              <a:buFont typeface="Arial" panose="020B0604020202020204" pitchFamily="34" charset="0"/>
              <a:buChar char="•"/>
            </a:pPr>
            <a:r>
              <a:rPr lang="it-IT" sz="1400" dirty="0" err="1">
                <a:solidFill>
                  <a:srgbClr val="002060"/>
                </a:solidFill>
                <a:cs typeface="Courier New" charset="0"/>
              </a:rPr>
              <a:t>Verified</a:t>
            </a:r>
            <a:r>
              <a:rPr lang="it-IT" sz="1400" dirty="0">
                <a:solidFill>
                  <a:srgbClr val="002060"/>
                </a:solidFill>
                <a:cs typeface="Courier New" charset="0"/>
              </a:rPr>
              <a:t> Carbon Standard</a:t>
            </a:r>
            <a:r>
              <a:rPr lang="it-IT" sz="1400" dirty="0">
                <a:solidFill>
                  <a:srgbClr val="002060"/>
                </a:solidFill>
                <a:ea typeface="Calibri" charset="0"/>
                <a:cs typeface="Courier New" charset="0"/>
              </a:rPr>
              <a:t>.</a:t>
            </a:r>
          </a:p>
          <a:p>
            <a:pPr algn="just"/>
            <a:endParaRPr lang="it-IT" sz="1500" dirty="0">
              <a:solidFill>
                <a:srgbClr val="002060"/>
              </a:solidFill>
              <a:ea typeface="Calibri" charset="0"/>
              <a:cs typeface="Times New Roman" charset="0"/>
            </a:endParaRPr>
          </a:p>
        </p:txBody>
      </p:sp>
      <p:pic>
        <p:nvPicPr>
          <p:cNvPr id="2" name="Elemento grafico 1">
            <a:extLst>
              <a:ext uri="{FF2B5EF4-FFF2-40B4-BE49-F238E27FC236}">
                <a16:creationId xmlns:a16="http://schemas.microsoft.com/office/drawing/2014/main" id="{0AB0455D-AAA3-F9EE-FC03-E4EBB54591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15535730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33</a:t>
            </a:fld>
            <a:endParaRPr lang="it-IT"/>
          </a:p>
        </p:txBody>
      </p:sp>
      <p:sp>
        <p:nvSpPr>
          <p:cNvPr id="4" name="Text Box 228"/>
          <p:cNvSpPr txBox="1">
            <a:spLocks noChangeArrowheads="1"/>
          </p:cNvSpPr>
          <p:nvPr/>
        </p:nvSpPr>
        <p:spPr bwMode="auto">
          <a:xfrm>
            <a:off x="91946" y="905915"/>
            <a:ext cx="8902292" cy="4493538"/>
          </a:xfrm>
          <a:prstGeom prst="rect">
            <a:avLst/>
          </a:prstGeom>
          <a:solidFill>
            <a:schemeClr val="bg1"/>
          </a:solidFill>
          <a:ln w="9525">
            <a:noFill/>
            <a:miter lim="800000"/>
            <a:headEnd/>
            <a:tailEnd/>
          </a:ln>
        </p:spPr>
        <p:txBody>
          <a:bodyPr wrap="square">
            <a:spAutoFit/>
          </a:bodyPr>
          <a:lstStyle/>
          <a:p>
            <a:pPr algn="just"/>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the G7 </a:t>
            </a:r>
            <a:r>
              <a:rPr lang="it-IT" i="1" dirty="0" err="1">
                <a:solidFill>
                  <a:srgbClr val="0B0C0C"/>
                </a:solidFill>
                <a:latin typeface="Arial" charset="0"/>
                <a:ea typeface="Arial" charset="0"/>
                <a:cs typeface="Arial" charset="0"/>
              </a:rPr>
              <a:t>Ministers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responsible</a:t>
            </a:r>
            <a:r>
              <a:rPr lang="it-IT" i="1" dirty="0">
                <a:solidFill>
                  <a:srgbClr val="0B0C0C"/>
                </a:solidFill>
                <a:latin typeface="Arial" charset="0"/>
                <a:ea typeface="Arial" charset="0"/>
                <a:cs typeface="Arial" charset="0"/>
              </a:rPr>
              <a:t> for </a:t>
            </a:r>
            <a:r>
              <a:rPr lang="it-IT" i="1" dirty="0" err="1">
                <a:solidFill>
                  <a:srgbClr val="0B0C0C"/>
                </a:solidFill>
                <a:latin typeface="Arial" charset="0"/>
                <a:ea typeface="Arial" charset="0"/>
                <a:cs typeface="Arial" charset="0"/>
              </a:rPr>
              <a:t>Climate</a:t>
            </a:r>
            <a:r>
              <a:rPr lang="it-IT" i="1" dirty="0">
                <a:solidFill>
                  <a:srgbClr val="0B0C0C"/>
                </a:solidFill>
                <a:latin typeface="Arial" charset="0"/>
                <a:ea typeface="Arial" charset="0"/>
                <a:cs typeface="Arial" charset="0"/>
              </a:rPr>
              <a:t> and Environment, </a:t>
            </a:r>
            <a:r>
              <a:rPr lang="it-IT" i="1" dirty="0" err="1">
                <a:solidFill>
                  <a:srgbClr val="0B0C0C"/>
                </a:solidFill>
                <a:latin typeface="Arial" charset="0"/>
                <a:ea typeface="Arial" charset="0"/>
                <a:cs typeface="Arial" charset="0"/>
              </a:rPr>
              <a:t>met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virtually</a:t>
            </a:r>
            <a:r>
              <a:rPr lang="it-IT" i="1" dirty="0">
                <a:solidFill>
                  <a:srgbClr val="0B0C0C"/>
                </a:solidFill>
                <a:latin typeface="Arial" charset="0"/>
                <a:ea typeface="Arial" charset="0"/>
                <a:cs typeface="Arial" charset="0"/>
              </a:rPr>
              <a:t> on 20 -21 </a:t>
            </a:r>
            <a:r>
              <a:rPr lang="it-IT" i="1" dirty="0" err="1">
                <a:solidFill>
                  <a:srgbClr val="0B0C0C"/>
                </a:solidFill>
                <a:latin typeface="Arial" charset="0"/>
                <a:ea typeface="Arial" charset="0"/>
                <a:cs typeface="Arial" charset="0"/>
              </a:rPr>
              <a:t>May</a:t>
            </a:r>
            <a:r>
              <a:rPr lang="it-IT" i="1" dirty="0">
                <a:solidFill>
                  <a:srgbClr val="0B0C0C"/>
                </a:solidFill>
                <a:latin typeface="Arial" charset="0"/>
                <a:ea typeface="Arial" charset="0"/>
                <a:cs typeface="Arial" charset="0"/>
              </a:rPr>
              <a:t> 2021.</a:t>
            </a:r>
          </a:p>
          <a:p>
            <a:pPr algn="just"/>
            <a:endParaRPr lang="it-IT" i="1" dirty="0">
              <a:solidFill>
                <a:srgbClr val="0B0C0C"/>
              </a:solidFill>
              <a:latin typeface="Arial" charset="0"/>
              <a:ea typeface="Arial" charset="0"/>
              <a:cs typeface="Arial" charset="0"/>
            </a:endParaRPr>
          </a:p>
          <a:p>
            <a:pPr algn="just"/>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recognise</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potential</a:t>
            </a:r>
            <a:r>
              <a:rPr lang="it-IT" i="1" dirty="0">
                <a:solidFill>
                  <a:srgbClr val="0B0C0C"/>
                </a:solidFill>
                <a:latin typeface="Arial" charset="0"/>
                <a:ea typeface="Arial" charset="0"/>
                <a:cs typeface="Arial" charset="0"/>
              </a:rPr>
              <a:t> of carbon </a:t>
            </a:r>
            <a:r>
              <a:rPr lang="it-IT" i="1" dirty="0" err="1">
                <a:solidFill>
                  <a:srgbClr val="0B0C0C"/>
                </a:solidFill>
                <a:latin typeface="Arial" charset="0"/>
                <a:ea typeface="Arial" charset="0"/>
                <a:cs typeface="Arial" charset="0"/>
              </a:rPr>
              <a:t>markets</a:t>
            </a:r>
            <a:r>
              <a:rPr lang="it-IT" i="1" dirty="0">
                <a:solidFill>
                  <a:srgbClr val="0B0C0C"/>
                </a:solidFill>
                <a:latin typeface="Arial" charset="0"/>
                <a:ea typeface="Arial" charset="0"/>
                <a:cs typeface="Arial" charset="0"/>
              </a:rPr>
              <a:t> and carbon </a:t>
            </a:r>
            <a:r>
              <a:rPr lang="it-IT" i="1" dirty="0" err="1">
                <a:solidFill>
                  <a:srgbClr val="0B0C0C"/>
                </a:solidFill>
                <a:latin typeface="Arial" charset="0"/>
                <a:ea typeface="Arial" charset="0"/>
                <a:cs typeface="Arial" charset="0"/>
              </a:rPr>
              <a:t>pricing</a:t>
            </a:r>
            <a:r>
              <a:rPr lang="it-IT" i="1" dirty="0">
                <a:solidFill>
                  <a:srgbClr val="0B0C0C"/>
                </a:solidFill>
                <a:latin typeface="Arial" charset="0"/>
                <a:ea typeface="Arial" charset="0"/>
                <a:cs typeface="Arial" charset="0"/>
              </a:rPr>
              <a:t> to </a:t>
            </a:r>
            <a:r>
              <a:rPr lang="it-IT" i="1" dirty="0" err="1">
                <a:solidFill>
                  <a:srgbClr val="0B0C0C"/>
                </a:solidFill>
                <a:latin typeface="Arial" charset="0"/>
                <a:ea typeface="Arial" charset="0"/>
                <a:cs typeface="Arial" charset="0"/>
              </a:rPr>
              <a:t>foster</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cost-efficient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reductions</a:t>
            </a:r>
            <a:r>
              <a:rPr lang="it-IT" i="1" dirty="0">
                <a:solidFill>
                  <a:srgbClr val="0B0C0C"/>
                </a:solidFill>
                <a:latin typeface="Arial" charset="0"/>
                <a:ea typeface="Arial" charset="0"/>
                <a:cs typeface="Arial" charset="0"/>
              </a:rPr>
              <a:t> in </a:t>
            </a:r>
            <a:r>
              <a:rPr lang="it-IT" i="1" dirty="0" err="1">
                <a:solidFill>
                  <a:srgbClr val="0B0C0C"/>
                </a:solidFill>
                <a:latin typeface="Arial" charset="0"/>
                <a:ea typeface="Arial" charset="0"/>
                <a:cs typeface="Arial" charset="0"/>
              </a:rPr>
              <a:t>emission</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levels</a:t>
            </a:r>
            <a:r>
              <a:rPr lang="it-IT" i="1" dirty="0">
                <a:solidFill>
                  <a:srgbClr val="0B0C0C"/>
                </a:solidFill>
                <a:latin typeface="Arial" charset="0"/>
                <a:ea typeface="Arial" charset="0"/>
                <a:cs typeface="Arial" charset="0"/>
              </a:rPr>
              <a:t>, drive </a:t>
            </a:r>
            <a:r>
              <a:rPr lang="it-IT" i="1" dirty="0" err="1">
                <a:solidFill>
                  <a:srgbClr val="0B0C0C"/>
                </a:solidFill>
                <a:latin typeface="Arial" charset="0"/>
                <a:ea typeface="Arial" charset="0"/>
                <a:cs typeface="Arial" charset="0"/>
              </a:rPr>
              <a:t>innovation</a:t>
            </a:r>
            <a:r>
              <a:rPr lang="it-IT" i="1" dirty="0">
                <a:solidFill>
                  <a:srgbClr val="0B0C0C"/>
                </a:solidFill>
                <a:latin typeface="Arial" charset="0"/>
                <a:ea typeface="Arial" charset="0"/>
                <a:cs typeface="Arial" charset="0"/>
              </a:rPr>
              <a:t> and </a:t>
            </a:r>
            <a:r>
              <a:rPr lang="it-IT" i="1" dirty="0" err="1">
                <a:solidFill>
                  <a:srgbClr val="0B0C0C"/>
                </a:solidFill>
                <a:latin typeface="Arial" charset="0"/>
                <a:ea typeface="Arial" charset="0"/>
                <a:cs typeface="Arial" charset="0"/>
              </a:rPr>
              <a:t>boost</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breakthrough</a:t>
            </a:r>
            <a:r>
              <a:rPr lang="it-IT" i="1" dirty="0">
                <a:solidFill>
                  <a:srgbClr val="0B0C0C"/>
                </a:solidFill>
                <a:latin typeface="Arial" charset="0"/>
                <a:ea typeface="Arial" charset="0"/>
                <a:cs typeface="Arial" charset="0"/>
              </a:rPr>
              <a:t> of </a:t>
            </a:r>
            <a:r>
              <a:rPr lang="it-IT" i="1" dirty="0" err="1">
                <a:solidFill>
                  <a:srgbClr val="0B0C0C"/>
                </a:solidFill>
                <a:latin typeface="Arial" charset="0"/>
                <a:ea typeface="Arial" charset="0"/>
                <a:cs typeface="Arial" charset="0"/>
              </a:rPr>
              <a:t>technologies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that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enable</a:t>
            </a:r>
            <a:r>
              <a:rPr lang="it-IT" i="1" dirty="0">
                <a:solidFill>
                  <a:srgbClr val="0B0C0C"/>
                </a:solidFill>
                <a:latin typeface="Arial" charset="0"/>
                <a:ea typeface="Arial" charset="0"/>
                <a:cs typeface="Arial" charset="0"/>
              </a:rPr>
              <a:t> a </a:t>
            </a:r>
            <a:r>
              <a:rPr lang="it-IT" i="1" dirty="0" err="1">
                <a:solidFill>
                  <a:srgbClr val="0B0C0C"/>
                </a:solidFill>
                <a:latin typeface="Arial" charset="0"/>
                <a:ea typeface="Arial" charset="0"/>
                <a:cs typeface="Arial" charset="0"/>
              </a:rPr>
              <a:t>transformation</a:t>
            </a:r>
            <a:r>
              <a:rPr lang="it-IT" i="1" dirty="0">
                <a:solidFill>
                  <a:srgbClr val="0B0C0C"/>
                </a:solidFill>
                <a:latin typeface="Arial" charset="0"/>
                <a:ea typeface="Arial" charset="0"/>
                <a:cs typeface="Arial" charset="0"/>
              </a:rPr>
              <a:t> to net zero. </a:t>
            </a:r>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affirm</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fundamental</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importance</a:t>
            </a:r>
            <a:r>
              <a:rPr lang="it-IT" i="1" dirty="0">
                <a:solidFill>
                  <a:srgbClr val="0B0C0C"/>
                </a:solidFill>
                <a:latin typeface="Arial" charset="0"/>
                <a:ea typeface="Arial" charset="0"/>
                <a:cs typeface="Arial" charset="0"/>
              </a:rPr>
              <a:t> of </a:t>
            </a:r>
            <a:r>
              <a:rPr lang="it-IT" i="1" dirty="0" err="1">
                <a:solidFill>
                  <a:srgbClr val="0B0C0C"/>
                </a:solidFill>
                <a:latin typeface="Arial" charset="0"/>
                <a:ea typeface="Arial" charset="0"/>
                <a:cs typeface="Arial" charset="0"/>
              </a:rPr>
              <a:t>environmental</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integrity</a:t>
            </a:r>
            <a:r>
              <a:rPr lang="it-IT" i="1" dirty="0">
                <a:solidFill>
                  <a:srgbClr val="0B0C0C"/>
                </a:solidFill>
                <a:latin typeface="Arial" charset="0"/>
                <a:ea typeface="Arial" charset="0"/>
                <a:cs typeface="Arial" charset="0"/>
              </a:rPr>
              <a:t> and </a:t>
            </a:r>
            <a:r>
              <a:rPr lang="it-IT" i="1" dirty="0" err="1">
                <a:solidFill>
                  <a:srgbClr val="0B0C0C"/>
                </a:solidFill>
                <a:latin typeface="Arial" charset="0"/>
                <a:ea typeface="Arial" charset="0"/>
                <a:cs typeface="Arial" charset="0"/>
              </a:rPr>
              <a:t>sustainable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development</a:t>
            </a:r>
            <a:r>
              <a:rPr lang="it-IT" i="1" dirty="0">
                <a:solidFill>
                  <a:srgbClr val="0B0C0C"/>
                </a:solidFill>
                <a:latin typeface="Arial" charset="0"/>
                <a:ea typeface="Arial" charset="0"/>
                <a:cs typeface="Arial" charset="0"/>
              </a:rPr>
              <a:t> in the design of high </a:t>
            </a:r>
            <a:r>
              <a:rPr lang="it-IT" i="1" dirty="0" err="1">
                <a:solidFill>
                  <a:srgbClr val="0B0C0C"/>
                </a:solidFill>
                <a:latin typeface="Arial" charset="0"/>
                <a:ea typeface="Arial" charset="0"/>
                <a:cs typeface="Arial" charset="0"/>
              </a:rPr>
              <a:t>integrity</a:t>
            </a:r>
            <a:r>
              <a:rPr lang="it-IT" i="1" dirty="0">
                <a:solidFill>
                  <a:srgbClr val="0B0C0C"/>
                </a:solidFill>
                <a:latin typeface="Arial" charset="0"/>
                <a:ea typeface="Arial" charset="0"/>
                <a:cs typeface="Arial" charset="0"/>
              </a:rPr>
              <a:t> carbon market </a:t>
            </a:r>
            <a:r>
              <a:rPr lang="it-IT" i="1" dirty="0" err="1">
                <a:solidFill>
                  <a:srgbClr val="0B0C0C"/>
                </a:solidFill>
                <a:latin typeface="Arial" charset="0"/>
                <a:ea typeface="Arial" charset="0"/>
                <a:cs typeface="Arial" charset="0"/>
              </a:rPr>
              <a:t>mechanisms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including</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those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used</a:t>
            </a:r>
            <a:r>
              <a:rPr lang="it-IT" i="1" dirty="0">
                <a:solidFill>
                  <a:srgbClr val="0B0C0C"/>
                </a:solidFill>
                <a:latin typeface="Arial" charset="0"/>
                <a:ea typeface="Arial" charset="0"/>
                <a:cs typeface="Arial" charset="0"/>
              </a:rPr>
              <a:t> for </a:t>
            </a:r>
            <a:r>
              <a:rPr lang="it-IT" i="1" dirty="0" err="1">
                <a:solidFill>
                  <a:srgbClr val="0B0C0C"/>
                </a:solidFill>
                <a:latin typeface="Arial" charset="0"/>
                <a:ea typeface="Arial" charset="0"/>
                <a:cs typeface="Arial" charset="0"/>
              </a:rPr>
              <a:t>voluntary</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purposes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which</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should</a:t>
            </a:r>
            <a:r>
              <a:rPr lang="it-IT" i="1" dirty="0">
                <a:solidFill>
                  <a:srgbClr val="0B0C0C"/>
                </a:solidFill>
                <a:latin typeface="Arial" charset="0"/>
                <a:ea typeface="Arial" charset="0"/>
                <a:cs typeface="Arial" charset="0"/>
              </a:rPr>
              <a:t> be </a:t>
            </a:r>
            <a:r>
              <a:rPr lang="it-IT" i="1" dirty="0" err="1">
                <a:solidFill>
                  <a:srgbClr val="0B0C0C"/>
                </a:solidFill>
                <a:latin typeface="Arial" charset="0"/>
                <a:ea typeface="Arial" charset="0"/>
                <a:cs typeface="Arial" charset="0"/>
              </a:rPr>
              <a:t>based</a:t>
            </a:r>
            <a:r>
              <a:rPr lang="it-IT" i="1" dirty="0">
                <a:solidFill>
                  <a:srgbClr val="0B0C0C"/>
                </a:solidFill>
                <a:latin typeface="Arial" charset="0"/>
                <a:ea typeface="Arial" charset="0"/>
                <a:cs typeface="Arial" charset="0"/>
              </a:rPr>
              <a:t> on </a:t>
            </a:r>
            <a:r>
              <a:rPr lang="it-IT" i="1" dirty="0" err="1">
                <a:solidFill>
                  <a:srgbClr val="0B0C0C"/>
                </a:solidFill>
                <a:latin typeface="Arial" charset="0"/>
                <a:ea typeface="Arial" charset="0"/>
                <a:cs typeface="Arial" charset="0"/>
              </a:rPr>
              <a:t>robust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rules</a:t>
            </a:r>
            <a:r>
              <a:rPr lang="it-IT" i="1" dirty="0">
                <a:solidFill>
                  <a:srgbClr val="0B0C0C"/>
                </a:solidFill>
                <a:latin typeface="Arial" charset="0"/>
                <a:ea typeface="Arial" charset="0"/>
                <a:cs typeface="Arial" charset="0"/>
              </a:rPr>
              <a:t> and </a:t>
            </a:r>
            <a:r>
              <a:rPr lang="it-IT" i="1" dirty="0" err="1">
                <a:solidFill>
                  <a:srgbClr val="0B0C0C"/>
                </a:solidFill>
                <a:latin typeface="Arial" charset="0"/>
                <a:ea typeface="Arial" charset="0"/>
                <a:cs typeface="Arial" charset="0"/>
              </a:rPr>
              <a:t>accounting</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that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ensure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avoidance</a:t>
            </a:r>
            <a:r>
              <a:rPr lang="it-IT" i="1" dirty="0">
                <a:solidFill>
                  <a:srgbClr val="0B0C0C"/>
                </a:solidFill>
                <a:latin typeface="Arial" charset="0"/>
                <a:ea typeface="Arial" charset="0"/>
                <a:cs typeface="Arial" charset="0"/>
              </a:rPr>
              <a:t> of </a:t>
            </a:r>
            <a:r>
              <a:rPr lang="it-IT" i="1" dirty="0" err="1">
                <a:solidFill>
                  <a:srgbClr val="0B0C0C"/>
                </a:solidFill>
                <a:latin typeface="Arial" charset="0"/>
                <a:ea typeface="Arial" charset="0"/>
                <a:cs typeface="Arial" charset="0"/>
              </a:rPr>
              <a:t>all</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forms</a:t>
            </a:r>
            <a:r>
              <a:rPr lang="it-IT" i="1" dirty="0">
                <a:solidFill>
                  <a:srgbClr val="0B0C0C"/>
                </a:solidFill>
                <a:latin typeface="Arial" charset="0"/>
                <a:ea typeface="Arial" charset="0"/>
                <a:cs typeface="Arial" charset="0"/>
              </a:rPr>
              <a:t> of double </a:t>
            </a:r>
            <a:r>
              <a:rPr lang="it-IT" i="1" dirty="0" err="1">
                <a:solidFill>
                  <a:srgbClr val="0B0C0C"/>
                </a:solidFill>
                <a:latin typeface="Arial" charset="0"/>
                <a:ea typeface="Arial" charset="0"/>
                <a:cs typeface="Arial" charset="0"/>
              </a:rPr>
              <a:t>counting</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They</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should</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require</a:t>
            </a:r>
            <a:r>
              <a:rPr lang="it-IT" i="1" dirty="0">
                <a:solidFill>
                  <a:srgbClr val="0B0C0C"/>
                </a:solidFill>
                <a:latin typeface="Arial" charset="0"/>
                <a:ea typeface="Arial" charset="0"/>
                <a:cs typeface="Arial" charset="0"/>
              </a:rPr>
              <a:t> the use of conservative </a:t>
            </a:r>
            <a:r>
              <a:rPr lang="it-IT" i="1" dirty="0" err="1">
                <a:solidFill>
                  <a:srgbClr val="0B0C0C"/>
                </a:solidFill>
                <a:latin typeface="Arial" charset="0"/>
                <a:ea typeface="Arial" charset="0"/>
                <a:cs typeface="Arial" charset="0"/>
              </a:rPr>
              <a:t>emissions</a:t>
            </a:r>
            <a:r>
              <a:rPr lang="it-IT" i="1" dirty="0">
                <a:solidFill>
                  <a:srgbClr val="0B0C0C"/>
                </a:solidFill>
                <a:latin typeface="Arial" charset="0"/>
                <a:ea typeface="Arial" charset="0"/>
                <a:cs typeface="Arial" charset="0"/>
              </a:rPr>
              <a:t> and </a:t>
            </a:r>
            <a:r>
              <a:rPr lang="it-IT" i="1" dirty="0" err="1">
                <a:solidFill>
                  <a:srgbClr val="0B0C0C"/>
                </a:solidFill>
                <a:latin typeface="Arial" charset="0"/>
                <a:ea typeface="Arial" charset="0"/>
                <a:cs typeface="Arial" charset="0"/>
              </a:rPr>
              <a:t>emissions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reductions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estimations</a:t>
            </a:r>
            <a:r>
              <a:rPr lang="it-IT" i="1" dirty="0">
                <a:solidFill>
                  <a:srgbClr val="0B0C0C"/>
                </a:solidFill>
                <a:latin typeface="Arial" charset="0"/>
                <a:ea typeface="Arial" charset="0"/>
                <a:cs typeface="Arial" charset="0"/>
              </a:rPr>
              <a:t> and </a:t>
            </a:r>
            <a:r>
              <a:rPr lang="it-IT" i="1" dirty="0" err="1">
                <a:solidFill>
                  <a:srgbClr val="0B0C0C"/>
                </a:solidFill>
                <a:latin typeface="Arial" charset="0"/>
                <a:ea typeface="Arial" charset="0"/>
                <a:cs typeface="Arial" charset="0"/>
              </a:rPr>
              <a:t>assumptions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well</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safeguards</a:t>
            </a:r>
            <a:r>
              <a:rPr lang="it-IT" i="1" dirty="0">
                <a:solidFill>
                  <a:srgbClr val="0B0C0C"/>
                </a:solidFill>
                <a:latin typeface="Arial" charset="0"/>
                <a:ea typeface="Arial" charset="0"/>
                <a:cs typeface="Arial" charset="0"/>
              </a:rPr>
              <a:t> to mitigate carbon </a:t>
            </a:r>
            <a:r>
              <a:rPr lang="it-IT" i="1" dirty="0" err="1">
                <a:solidFill>
                  <a:srgbClr val="0B0C0C"/>
                </a:solidFill>
                <a:latin typeface="Arial" charset="0"/>
                <a:ea typeface="Arial" charset="0"/>
                <a:cs typeface="Arial" charset="0"/>
              </a:rPr>
              <a:t>leakage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risks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avoid</a:t>
            </a:r>
            <a:r>
              <a:rPr lang="it-IT" i="1" dirty="0">
                <a:solidFill>
                  <a:srgbClr val="0B0C0C"/>
                </a:solidFill>
                <a:latin typeface="Arial" charset="0"/>
                <a:ea typeface="Arial" charset="0"/>
                <a:cs typeface="Arial" charset="0"/>
              </a:rPr>
              <a:t> negative social and </a:t>
            </a:r>
            <a:r>
              <a:rPr lang="it-IT" i="1" dirty="0" err="1">
                <a:solidFill>
                  <a:srgbClr val="0B0C0C"/>
                </a:solidFill>
                <a:latin typeface="Arial" charset="0"/>
                <a:ea typeface="Arial" charset="0"/>
                <a:cs typeface="Arial" charset="0"/>
              </a:rPr>
              <a:t>biodiversity</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impacts</a:t>
            </a:r>
            <a:r>
              <a:rPr lang="it-IT" i="1" dirty="0">
                <a:solidFill>
                  <a:srgbClr val="0B0C0C"/>
                </a:solidFill>
                <a:latin typeface="Arial" charset="0"/>
                <a:ea typeface="Arial" charset="0"/>
                <a:cs typeface="Arial" charset="0"/>
              </a:rPr>
              <a:t>, and to </a:t>
            </a:r>
            <a:r>
              <a:rPr lang="it-IT" i="1" dirty="0" err="1">
                <a:solidFill>
                  <a:srgbClr val="0B0C0C"/>
                </a:solidFill>
                <a:latin typeface="Arial" charset="0"/>
                <a:ea typeface="Arial" charset="0"/>
                <a:cs typeface="Arial" charset="0"/>
              </a:rPr>
              <a:t>address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potential</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reversals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further</a:t>
            </a:r>
            <a:r>
              <a:rPr lang="it-IT" i="1" dirty="0">
                <a:solidFill>
                  <a:srgbClr val="0B0C0C"/>
                </a:solidFill>
                <a:latin typeface="Arial" charset="0"/>
                <a:ea typeface="Arial" charset="0"/>
                <a:cs typeface="Arial" charset="0"/>
              </a:rPr>
              <a:t> note </a:t>
            </a:r>
            <a:r>
              <a:rPr lang="it-IT" i="1" dirty="0" err="1">
                <a:solidFill>
                  <a:srgbClr val="0B0C0C"/>
                </a:solidFill>
                <a:latin typeface="Arial" charset="0"/>
                <a:ea typeface="Arial" charset="0"/>
                <a:cs typeface="Arial" charset="0"/>
              </a:rPr>
              <a:t>that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such</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mechanisms</a:t>
            </a:r>
            <a:r>
              <a:rPr lang="it-IT" i="1" dirty="0">
                <a:solidFill>
                  <a:srgbClr val="0B0C0C"/>
                </a:solidFill>
                <a:latin typeface="Arial" charset="0"/>
                <a:ea typeface="Arial" charset="0"/>
                <a:cs typeface="Arial" charset="0"/>
              </a:rPr>
              <a:t> can </a:t>
            </a:r>
            <a:r>
              <a:rPr lang="it-IT" i="1" dirty="0" err="1">
                <a:solidFill>
                  <a:srgbClr val="0B0C0C"/>
                </a:solidFill>
                <a:latin typeface="Arial" charset="0"/>
                <a:ea typeface="Arial" charset="0"/>
                <a:cs typeface="Arial" charset="0"/>
              </a:rPr>
              <a:t>mobilise</a:t>
            </a:r>
            <a:r>
              <a:rPr lang="it-IT" i="1" dirty="0">
                <a:solidFill>
                  <a:srgbClr val="0B0C0C"/>
                </a:solidFill>
                <a:latin typeface="Arial" charset="0"/>
                <a:ea typeface="Arial" charset="0"/>
                <a:cs typeface="Arial" charset="0"/>
              </a:rPr>
              <a:t> private </a:t>
            </a:r>
            <a:r>
              <a:rPr lang="it-IT" i="1" dirty="0" err="1">
                <a:solidFill>
                  <a:srgbClr val="0B0C0C"/>
                </a:solidFill>
                <a:latin typeface="Arial" charset="0"/>
                <a:ea typeface="Arial" charset="0"/>
                <a:cs typeface="Arial" charset="0"/>
              </a:rPr>
              <a:t>finance</a:t>
            </a:r>
            <a:r>
              <a:rPr lang="it-IT" i="1" dirty="0">
                <a:solidFill>
                  <a:srgbClr val="0B0C0C"/>
                </a:solidFill>
                <a:latin typeface="Arial" charset="0"/>
                <a:ea typeface="Arial" charset="0"/>
                <a:cs typeface="Arial" charset="0"/>
              </a:rPr>
              <a:t> and help to </a:t>
            </a:r>
            <a:r>
              <a:rPr lang="it-IT" i="1" dirty="0" err="1">
                <a:solidFill>
                  <a:srgbClr val="0B0C0C"/>
                </a:solidFill>
                <a:latin typeface="Arial" charset="0"/>
                <a:ea typeface="Arial" charset="0"/>
                <a:cs typeface="Arial" charset="0"/>
              </a:rPr>
              <a:t>close</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ambition</a:t>
            </a:r>
            <a:r>
              <a:rPr lang="it-IT" i="1" dirty="0">
                <a:solidFill>
                  <a:srgbClr val="0B0C0C"/>
                </a:solidFill>
                <a:latin typeface="Arial" charset="0"/>
                <a:ea typeface="Arial" charset="0"/>
                <a:cs typeface="Arial" charset="0"/>
              </a:rPr>
              <a:t> gap for </a:t>
            </a:r>
            <a:r>
              <a:rPr lang="it-IT" i="1" dirty="0" err="1">
                <a:solidFill>
                  <a:srgbClr val="0B0C0C"/>
                </a:solidFill>
                <a:latin typeface="Arial" charset="0"/>
                <a:ea typeface="Arial" charset="0"/>
                <a:cs typeface="Arial" charset="0"/>
              </a:rPr>
              <a:t>limiting</a:t>
            </a:r>
            <a:r>
              <a:rPr lang="it-IT" i="1" dirty="0">
                <a:solidFill>
                  <a:srgbClr val="0B0C0C"/>
                </a:solidFill>
                <a:latin typeface="Arial" charset="0"/>
                <a:ea typeface="Arial" charset="0"/>
                <a:cs typeface="Arial" charset="0"/>
              </a:rPr>
              <a:t> global </a:t>
            </a:r>
            <a:r>
              <a:rPr lang="it-IT" i="1" dirty="0" err="1">
                <a:solidFill>
                  <a:srgbClr val="0B0C0C"/>
                </a:solidFill>
                <a:latin typeface="Arial" charset="0"/>
                <a:ea typeface="Arial" charset="0"/>
                <a:cs typeface="Arial" charset="0"/>
              </a:rPr>
              <a:t>warming</a:t>
            </a:r>
            <a:r>
              <a:rPr lang="it-IT" i="1" dirty="0">
                <a:solidFill>
                  <a:srgbClr val="0B0C0C"/>
                </a:solidFill>
                <a:latin typeface="Arial" charset="0"/>
                <a:ea typeface="Arial" charset="0"/>
                <a:cs typeface="Arial" charset="0"/>
              </a:rPr>
              <a:t> to 1.5°C.</a:t>
            </a:r>
          </a:p>
          <a:p>
            <a:pPr algn="ctr"/>
            <a:endParaRPr lang="it-IT" sz="1600" b="1" dirty="0">
              <a:solidFill>
                <a:srgbClr val="002060"/>
              </a:solidFill>
              <a:latin typeface="Verdana" pitchFamily="34" charset="0"/>
            </a:endParaRP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33890" y="252008"/>
            <a:ext cx="9110110" cy="646331"/>
          </a:xfrm>
          <a:prstGeom prst="rect">
            <a:avLst/>
          </a:prstGeom>
          <a:solidFill>
            <a:schemeClr val="bg1"/>
          </a:solidFill>
          <a:ln w="9525">
            <a:noFill/>
            <a:miter lim="800000"/>
            <a:headEnd/>
            <a:tailEnd/>
          </a:ln>
        </p:spPr>
        <p:txBody>
          <a:bodyPr wrap="square">
            <a:spAutoFit/>
          </a:bodyPr>
          <a:lstStyle/>
          <a:p>
            <a:pPr algn="ctr"/>
            <a:r>
              <a:rPr lang="it-IT" sz="1800" b="1" dirty="0">
                <a:solidFill>
                  <a:srgbClr val="002060"/>
                </a:solidFill>
                <a:latin typeface="Verdana" pitchFamily="34" charset="0"/>
              </a:rPr>
              <a:t>G7 </a:t>
            </a:r>
            <a:r>
              <a:rPr lang="it-IT" sz="1800" b="1" dirty="0" err="1">
                <a:solidFill>
                  <a:srgbClr val="002060"/>
                </a:solidFill>
                <a:latin typeface="Verdana" pitchFamily="34" charset="0"/>
              </a:rPr>
              <a:t>Climate</a:t>
            </a:r>
            <a:r>
              <a:rPr lang="it-IT" sz="1800" b="1" dirty="0">
                <a:solidFill>
                  <a:srgbClr val="002060"/>
                </a:solidFill>
                <a:latin typeface="Verdana" pitchFamily="34" charset="0"/>
              </a:rPr>
              <a:t> and Environment: </a:t>
            </a:r>
            <a:r>
              <a:rPr lang="it-IT" sz="1800" b="1" dirty="0" err="1">
                <a:solidFill>
                  <a:srgbClr val="002060"/>
                </a:solidFill>
                <a:latin typeface="Verdana" pitchFamily="34" charset="0"/>
              </a:rPr>
              <a:t>Ministers</a:t>
            </a:r>
            <a:r>
              <a:rPr lang="it-IT" sz="1800" b="1" dirty="0">
                <a:solidFill>
                  <a:srgbClr val="002060"/>
                </a:solidFill>
                <a:latin typeface="Verdana" pitchFamily="34" charset="0"/>
              </a:rPr>
              <a:t>’ </a:t>
            </a:r>
            <a:r>
              <a:rPr lang="it-IT" sz="1800" b="1" dirty="0" err="1">
                <a:solidFill>
                  <a:srgbClr val="002060"/>
                </a:solidFill>
                <a:latin typeface="Verdana" pitchFamily="34" charset="0"/>
              </a:rPr>
              <a:t>Communiqué</a:t>
            </a:r>
            <a:r>
              <a:rPr lang="it-IT" sz="1800" b="1" dirty="0">
                <a:solidFill>
                  <a:srgbClr val="002060"/>
                </a:solidFill>
                <a:latin typeface="Verdana" pitchFamily="34" charset="0"/>
              </a:rPr>
              <a:t> </a:t>
            </a:r>
          </a:p>
          <a:p>
            <a:pPr algn="ctr"/>
            <a:r>
              <a:rPr lang="it-IT" sz="1800" b="1" dirty="0" err="1">
                <a:solidFill>
                  <a:srgbClr val="002060"/>
                </a:solidFill>
                <a:latin typeface="Verdana" pitchFamily="34" charset="0"/>
              </a:rPr>
              <a:t>London</a:t>
            </a:r>
            <a:r>
              <a:rPr lang="it-IT" sz="1800" b="1" dirty="0">
                <a:solidFill>
                  <a:srgbClr val="002060"/>
                </a:solidFill>
                <a:latin typeface="Verdana" pitchFamily="34" charset="0"/>
              </a:rPr>
              <a:t>, 21 </a:t>
            </a:r>
            <a:r>
              <a:rPr lang="it-IT" sz="1800" b="1" dirty="0" err="1">
                <a:solidFill>
                  <a:srgbClr val="002060"/>
                </a:solidFill>
                <a:latin typeface="Verdana" pitchFamily="34" charset="0"/>
              </a:rPr>
              <a:t>May</a:t>
            </a:r>
            <a:r>
              <a:rPr lang="it-IT" sz="1800" b="1" dirty="0">
                <a:solidFill>
                  <a:srgbClr val="002060"/>
                </a:solidFill>
                <a:latin typeface="Verdana" pitchFamily="34" charset="0"/>
              </a:rPr>
              <a:t> 2021  </a:t>
            </a: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FFA08F7-8E6D-8AC4-AA46-4000CDF95CCE}"/>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8" name="Elemento grafico 7">
            <a:extLst>
              <a:ext uri="{FF2B5EF4-FFF2-40B4-BE49-F238E27FC236}">
                <a16:creationId xmlns:a16="http://schemas.microsoft.com/office/drawing/2014/main" id="{6F128224-F456-B0B9-0618-287CD14D86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4618176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34</a:t>
            </a:fld>
            <a:endParaRPr lang="it-IT"/>
          </a:p>
        </p:txBody>
      </p:sp>
      <p:sp>
        <p:nvSpPr>
          <p:cNvPr id="4" name="Text Box 228"/>
          <p:cNvSpPr txBox="1">
            <a:spLocks noChangeArrowheads="1"/>
          </p:cNvSpPr>
          <p:nvPr/>
        </p:nvSpPr>
        <p:spPr bwMode="auto">
          <a:xfrm>
            <a:off x="120854" y="1305341"/>
            <a:ext cx="8902292" cy="4247317"/>
          </a:xfrm>
          <a:prstGeom prst="rect">
            <a:avLst/>
          </a:prstGeom>
          <a:solidFill>
            <a:schemeClr val="bg1"/>
          </a:solidFill>
          <a:ln w="9525">
            <a:noFill/>
            <a:miter lim="800000"/>
            <a:headEnd/>
            <a:tailEnd/>
          </a:ln>
        </p:spPr>
        <p:txBody>
          <a:bodyPr wrap="square">
            <a:spAutoFit/>
          </a:bodyPr>
          <a:lstStyle/>
          <a:p>
            <a:pPr algn="just"/>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recognise</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potential</a:t>
            </a:r>
            <a:r>
              <a:rPr lang="it-IT" i="1" dirty="0">
                <a:solidFill>
                  <a:srgbClr val="0B0C0C"/>
                </a:solidFill>
                <a:latin typeface="Arial" charset="0"/>
                <a:ea typeface="Arial" charset="0"/>
                <a:cs typeface="Arial" charset="0"/>
              </a:rPr>
              <a:t> of carbon markets and carbon pricing for </a:t>
            </a:r>
            <a:r>
              <a:rPr lang="it-IT" i="1" dirty="0" err="1">
                <a:solidFill>
                  <a:srgbClr val="0B0C0C"/>
                </a:solidFill>
                <a:latin typeface="Arial" charset="0"/>
                <a:ea typeface="Arial" charset="0"/>
                <a:cs typeface="Arial" charset="0"/>
              </a:rPr>
              <a:t>incentivising</a:t>
            </a:r>
            <a:r>
              <a:rPr lang="it-IT" i="1" dirty="0">
                <a:solidFill>
                  <a:srgbClr val="0B0C0C"/>
                </a:solidFill>
                <a:latin typeface="Arial" charset="0"/>
                <a:ea typeface="Arial" charset="0"/>
                <a:cs typeface="Arial" charset="0"/>
              </a:rPr>
              <a:t> investments in </a:t>
            </a:r>
            <a:r>
              <a:rPr lang="it-IT" i="1" dirty="0" err="1">
                <a:solidFill>
                  <a:srgbClr val="0B0C0C"/>
                </a:solidFill>
                <a:latin typeface="Arial" charset="0"/>
                <a:ea typeface="Arial" charset="0"/>
                <a:cs typeface="Arial" charset="0"/>
              </a:rPr>
              <a:t>technologies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infrastructure</a:t>
            </a:r>
            <a:r>
              <a:rPr lang="it-IT" i="1" dirty="0">
                <a:solidFill>
                  <a:srgbClr val="0B0C0C"/>
                </a:solidFill>
                <a:latin typeface="Arial" charset="0"/>
                <a:ea typeface="Arial" charset="0"/>
                <a:cs typeface="Arial" charset="0"/>
              </a:rPr>
              <a:t> and Nature-</a:t>
            </a:r>
            <a:r>
              <a:rPr lang="it-IT" i="1" dirty="0" err="1">
                <a:solidFill>
                  <a:srgbClr val="0B0C0C"/>
                </a:solidFill>
                <a:latin typeface="Arial" charset="0"/>
                <a:ea typeface="Arial" charset="0"/>
                <a:cs typeface="Arial" charset="0"/>
              </a:rPr>
              <a:t>based</a:t>
            </a:r>
            <a:r>
              <a:rPr lang="it-IT" i="1" dirty="0">
                <a:solidFill>
                  <a:srgbClr val="0B0C0C"/>
                </a:solidFill>
                <a:latin typeface="Arial" charset="0"/>
                <a:ea typeface="Arial" charset="0"/>
                <a:cs typeface="Arial" charset="0"/>
              </a:rPr>
              <a:t> Solutions </a:t>
            </a:r>
            <a:r>
              <a:rPr lang="it-IT" i="1" dirty="0" err="1">
                <a:solidFill>
                  <a:srgbClr val="0B0C0C"/>
                </a:solidFill>
                <a:latin typeface="Arial" charset="0"/>
                <a:ea typeface="Arial" charset="0"/>
                <a:cs typeface="Arial" charset="0"/>
              </a:rPr>
              <a:t>that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promote</a:t>
            </a:r>
            <a:r>
              <a:rPr lang="it-IT" i="1" dirty="0">
                <a:solidFill>
                  <a:srgbClr val="0B0C0C"/>
                </a:solidFill>
                <a:latin typeface="Arial" charset="0"/>
                <a:ea typeface="Arial" charset="0"/>
                <a:cs typeface="Arial" charset="0"/>
              </a:rPr>
              <a:t> a </a:t>
            </a:r>
            <a:r>
              <a:rPr lang="it-IT" i="1" dirty="0" err="1">
                <a:solidFill>
                  <a:srgbClr val="0B0C0C"/>
                </a:solidFill>
                <a:latin typeface="Arial" charset="0"/>
                <a:ea typeface="Arial" charset="0"/>
                <a:cs typeface="Arial" charset="0"/>
              </a:rPr>
              <a:t>transformation</a:t>
            </a:r>
            <a:r>
              <a:rPr lang="it-IT" i="1" dirty="0">
                <a:solidFill>
                  <a:srgbClr val="0B0C0C"/>
                </a:solidFill>
                <a:latin typeface="Arial" charset="0"/>
                <a:ea typeface="Arial" charset="0"/>
                <a:cs typeface="Arial" charset="0"/>
              </a:rPr>
              <a:t> to net zero, accelerate cost-</a:t>
            </a:r>
            <a:r>
              <a:rPr lang="it-IT" i="1" dirty="0" err="1">
                <a:solidFill>
                  <a:srgbClr val="0B0C0C"/>
                </a:solidFill>
                <a:latin typeface="Arial" charset="0"/>
                <a:ea typeface="Arial" charset="0"/>
                <a:cs typeface="Arial" charset="0"/>
              </a:rPr>
              <a:t>efficient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emission</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reductions</a:t>
            </a:r>
            <a:r>
              <a:rPr lang="it-IT" i="1" dirty="0">
                <a:solidFill>
                  <a:srgbClr val="0B0C0C"/>
                </a:solidFill>
                <a:latin typeface="Arial" charset="0"/>
                <a:ea typeface="Arial" charset="0"/>
                <a:cs typeface="Arial" charset="0"/>
              </a:rPr>
              <a:t>, and </a:t>
            </a:r>
            <a:r>
              <a:rPr lang="it-IT" i="1" dirty="0" err="1">
                <a:solidFill>
                  <a:srgbClr val="0B0C0C"/>
                </a:solidFill>
                <a:latin typeface="Arial" charset="0"/>
                <a:ea typeface="Arial" charset="0"/>
                <a:cs typeface="Arial" charset="0"/>
              </a:rPr>
              <a:t>enhance</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alignment</a:t>
            </a:r>
            <a:r>
              <a:rPr lang="it-IT" i="1" dirty="0">
                <a:solidFill>
                  <a:srgbClr val="0B0C0C"/>
                </a:solidFill>
                <a:latin typeface="Arial" charset="0"/>
                <a:ea typeface="Arial" charset="0"/>
                <a:cs typeface="Arial" charset="0"/>
              </a:rPr>
              <a:t> of </a:t>
            </a:r>
            <a:r>
              <a:rPr lang="it-IT" i="1" dirty="0" err="1">
                <a:solidFill>
                  <a:srgbClr val="0B0C0C"/>
                </a:solidFill>
                <a:latin typeface="Arial" charset="0"/>
                <a:ea typeface="Arial" charset="0"/>
                <a:cs typeface="Arial" charset="0"/>
              </a:rPr>
              <a:t>financial</a:t>
            </a:r>
            <a:r>
              <a:rPr lang="it-IT" i="1" dirty="0">
                <a:solidFill>
                  <a:srgbClr val="0B0C0C"/>
                </a:solidFill>
                <a:latin typeface="Arial" charset="0"/>
                <a:ea typeface="Arial" charset="0"/>
                <a:cs typeface="Arial" charset="0"/>
              </a:rPr>
              <a:t> flows with the long-</a:t>
            </a:r>
            <a:r>
              <a:rPr lang="it-IT" i="1" dirty="0" err="1">
                <a:solidFill>
                  <a:srgbClr val="0B0C0C"/>
                </a:solidFill>
                <a:latin typeface="Arial" charset="0"/>
                <a:ea typeface="Arial" charset="0"/>
                <a:cs typeface="Arial" charset="0"/>
              </a:rPr>
              <a:t>term</a:t>
            </a:r>
            <a:r>
              <a:rPr lang="it-IT" i="1" dirty="0">
                <a:solidFill>
                  <a:srgbClr val="0B0C0C"/>
                </a:solidFill>
                <a:latin typeface="Arial" charset="0"/>
                <a:ea typeface="Arial" charset="0"/>
                <a:cs typeface="Arial" charset="0"/>
              </a:rPr>
              <a:t> goals of the Paris Agreement. In </a:t>
            </a:r>
            <a:r>
              <a:rPr lang="it-IT" i="1" dirty="0" err="1">
                <a:solidFill>
                  <a:srgbClr val="0B0C0C"/>
                </a:solidFill>
                <a:latin typeface="Arial" charset="0"/>
                <a:ea typeface="Arial" charset="0"/>
                <a:cs typeface="Arial" charset="0"/>
              </a:rPr>
              <a:t>this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context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highlight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that</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revenues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generated</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through</a:t>
            </a:r>
            <a:r>
              <a:rPr lang="it-IT" i="1" dirty="0">
                <a:solidFill>
                  <a:srgbClr val="0B0C0C"/>
                </a:solidFill>
                <a:latin typeface="Arial" charset="0"/>
                <a:ea typeface="Arial" charset="0"/>
                <a:cs typeface="Arial" charset="0"/>
              </a:rPr>
              <a:t> carbon </a:t>
            </a:r>
            <a:r>
              <a:rPr lang="it-IT" i="1" dirty="0" err="1">
                <a:solidFill>
                  <a:srgbClr val="0B0C0C"/>
                </a:solidFill>
                <a:latin typeface="Arial" charset="0"/>
                <a:ea typeface="Arial" charset="0"/>
                <a:cs typeface="Arial" charset="0"/>
              </a:rPr>
              <a:t>markets</a:t>
            </a:r>
            <a:r>
              <a:rPr lang="it-IT" i="1" dirty="0">
                <a:solidFill>
                  <a:srgbClr val="0B0C0C"/>
                </a:solidFill>
                <a:latin typeface="Arial" charset="0"/>
                <a:ea typeface="Arial" charset="0"/>
                <a:cs typeface="Arial" charset="0"/>
              </a:rPr>
              <a:t> and carbon </a:t>
            </a:r>
            <a:r>
              <a:rPr lang="it-IT" i="1" dirty="0" err="1">
                <a:solidFill>
                  <a:srgbClr val="0B0C0C"/>
                </a:solidFill>
                <a:latin typeface="Arial" charset="0"/>
                <a:ea typeface="Arial" charset="0"/>
                <a:cs typeface="Arial" charset="0"/>
              </a:rPr>
              <a:t>pricing</a:t>
            </a:r>
            <a:r>
              <a:rPr lang="it-IT" i="1" dirty="0">
                <a:solidFill>
                  <a:srgbClr val="0B0C0C"/>
                </a:solidFill>
                <a:latin typeface="Arial" charset="0"/>
                <a:ea typeface="Arial" charset="0"/>
                <a:cs typeface="Arial" charset="0"/>
              </a:rPr>
              <a:t> can </a:t>
            </a:r>
            <a:r>
              <a:rPr lang="it-IT" i="1" dirty="0" err="1">
                <a:solidFill>
                  <a:srgbClr val="0B0C0C"/>
                </a:solidFill>
                <a:latin typeface="Arial" charset="0"/>
                <a:ea typeface="Arial" charset="0"/>
                <a:cs typeface="Arial" charset="0"/>
              </a:rPr>
              <a:t>enable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countries</a:t>
            </a:r>
            <a:r>
              <a:rPr lang="it-IT" i="1" dirty="0">
                <a:solidFill>
                  <a:srgbClr val="0B0C0C"/>
                </a:solidFill>
                <a:latin typeface="Arial" charset="0"/>
                <a:ea typeface="Arial" charset="0"/>
                <a:cs typeface="Arial" charset="0"/>
              </a:rPr>
              <a:t> to </a:t>
            </a:r>
            <a:r>
              <a:rPr lang="it-IT" i="1" dirty="0" err="1">
                <a:solidFill>
                  <a:srgbClr val="0B0C0C"/>
                </a:solidFill>
                <a:latin typeface="Arial" charset="0"/>
                <a:ea typeface="Arial" charset="0"/>
                <a:cs typeface="Arial" charset="0"/>
              </a:rPr>
              <a:t>finance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further</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climate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action</a:t>
            </a:r>
            <a:r>
              <a:rPr lang="it-IT" i="1" dirty="0">
                <a:solidFill>
                  <a:srgbClr val="0B0C0C"/>
                </a:solidFill>
                <a:latin typeface="Arial" charset="0"/>
                <a:ea typeface="Arial" charset="0"/>
                <a:cs typeface="Arial" charset="0"/>
              </a:rPr>
              <a:t>, and to </a:t>
            </a:r>
            <a:r>
              <a:rPr lang="it-IT" i="1" dirty="0" err="1">
                <a:solidFill>
                  <a:srgbClr val="0B0C0C"/>
                </a:solidFill>
                <a:latin typeface="Arial" charset="0"/>
                <a:ea typeface="Arial" charset="0"/>
                <a:cs typeface="Arial" charset="0"/>
              </a:rPr>
              <a:t>support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vulnerable</a:t>
            </a:r>
            <a:r>
              <a:rPr lang="it-IT" i="1" dirty="0">
                <a:solidFill>
                  <a:srgbClr val="0B0C0C"/>
                </a:solidFill>
                <a:latin typeface="Arial" charset="0"/>
                <a:ea typeface="Arial" charset="0"/>
                <a:cs typeface="Arial" charset="0"/>
              </a:rPr>
              <a:t> and </a:t>
            </a:r>
            <a:r>
              <a:rPr lang="it-IT" i="1" dirty="0" err="1">
                <a:solidFill>
                  <a:srgbClr val="0B0C0C"/>
                </a:solidFill>
                <a:latin typeface="Arial" charset="0"/>
                <a:ea typeface="Arial" charset="0"/>
                <a:cs typeface="Arial" charset="0"/>
              </a:rPr>
              <a:t>low-income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households</a:t>
            </a:r>
            <a:r>
              <a:rPr lang="it-IT" i="1" dirty="0">
                <a:solidFill>
                  <a:srgbClr val="0B0C0C"/>
                </a:solidFill>
                <a:latin typeface="Arial" charset="0"/>
                <a:ea typeface="Arial" charset="0"/>
                <a:cs typeface="Arial" charset="0"/>
              </a:rPr>
              <a:t> in the </a:t>
            </a:r>
            <a:r>
              <a:rPr lang="it-IT" i="1" dirty="0" err="1">
                <a:solidFill>
                  <a:srgbClr val="0B0C0C"/>
                </a:solidFill>
                <a:latin typeface="Arial" charset="0"/>
                <a:ea typeface="Arial" charset="0"/>
                <a:cs typeface="Arial" charset="0"/>
              </a:rPr>
              <a:t>transformation</a:t>
            </a:r>
            <a:r>
              <a:rPr lang="it-IT" i="1" dirty="0">
                <a:solidFill>
                  <a:srgbClr val="0B0C0C"/>
                </a:solidFill>
                <a:latin typeface="Arial" charset="0"/>
                <a:ea typeface="Arial" charset="0"/>
                <a:cs typeface="Arial" charset="0"/>
              </a:rPr>
              <a:t> to net zero. </a:t>
            </a:r>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will</a:t>
            </a:r>
            <a:r>
              <a:rPr lang="it-IT" i="1" dirty="0">
                <a:solidFill>
                  <a:srgbClr val="0B0C0C"/>
                </a:solidFill>
                <a:latin typeface="Arial" charset="0"/>
                <a:ea typeface="Arial" charset="0"/>
                <a:cs typeface="Arial" charset="0"/>
              </a:rPr>
              <a:t> work </a:t>
            </a:r>
            <a:r>
              <a:rPr lang="it-IT" i="1" dirty="0" err="1">
                <a:solidFill>
                  <a:srgbClr val="0B0C0C"/>
                </a:solidFill>
                <a:latin typeface="Arial" charset="0"/>
                <a:ea typeface="Arial" charset="0"/>
                <a:cs typeface="Arial" charset="0"/>
              </a:rPr>
              <a:t>together</a:t>
            </a:r>
            <a:r>
              <a:rPr lang="it-IT" i="1" dirty="0">
                <a:solidFill>
                  <a:srgbClr val="0B0C0C"/>
                </a:solidFill>
                <a:latin typeface="Arial" charset="0"/>
                <a:ea typeface="Arial" charset="0"/>
                <a:cs typeface="Arial" charset="0"/>
              </a:rPr>
              <a:t>, and with </a:t>
            </a:r>
            <a:r>
              <a:rPr lang="it-IT" i="1" dirty="0" err="1">
                <a:solidFill>
                  <a:srgbClr val="0B0C0C"/>
                </a:solidFill>
                <a:latin typeface="Arial" charset="0"/>
                <a:ea typeface="Arial" charset="0"/>
                <a:cs typeface="Arial" charset="0"/>
              </a:rPr>
              <a:t>partners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beyond</a:t>
            </a:r>
            <a:r>
              <a:rPr lang="it-IT" i="1" dirty="0">
                <a:solidFill>
                  <a:srgbClr val="0B0C0C"/>
                </a:solidFill>
                <a:latin typeface="Arial" charset="0"/>
                <a:ea typeface="Arial" charset="0"/>
                <a:cs typeface="Arial" charset="0"/>
              </a:rPr>
              <a:t> the G7, to </a:t>
            </a:r>
            <a:r>
              <a:rPr lang="it-IT" i="1" dirty="0" err="1">
                <a:solidFill>
                  <a:srgbClr val="0B0C0C"/>
                </a:solidFill>
                <a:latin typeface="Arial" charset="0"/>
                <a:ea typeface="Arial" charset="0"/>
                <a:cs typeface="Arial" charset="0"/>
              </a:rPr>
              <a:t>expand</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ambitious</a:t>
            </a:r>
            <a:r>
              <a:rPr lang="it-IT" i="1" dirty="0">
                <a:solidFill>
                  <a:srgbClr val="0B0C0C"/>
                </a:solidFill>
                <a:latin typeface="Arial" charset="0"/>
                <a:ea typeface="Arial" charset="0"/>
                <a:cs typeface="Arial" charset="0"/>
              </a:rPr>
              <a:t> use of carbon </a:t>
            </a:r>
            <a:r>
              <a:rPr lang="it-IT" i="1" dirty="0" err="1">
                <a:solidFill>
                  <a:srgbClr val="0B0C0C"/>
                </a:solidFill>
                <a:latin typeface="Arial" charset="0"/>
                <a:ea typeface="Arial" charset="0"/>
                <a:cs typeface="Arial" charset="0"/>
              </a:rPr>
              <a:t>markets</a:t>
            </a:r>
            <a:r>
              <a:rPr lang="it-IT" i="1" dirty="0">
                <a:solidFill>
                  <a:srgbClr val="0B0C0C"/>
                </a:solidFill>
                <a:latin typeface="Arial" charset="0"/>
                <a:ea typeface="Arial" charset="0"/>
                <a:cs typeface="Arial" charset="0"/>
              </a:rPr>
              <a:t> and carbon </a:t>
            </a:r>
            <a:r>
              <a:rPr lang="it-IT" i="1" dirty="0" err="1">
                <a:solidFill>
                  <a:srgbClr val="0B0C0C"/>
                </a:solidFill>
                <a:latin typeface="Arial" charset="0"/>
                <a:ea typeface="Arial" charset="0"/>
                <a:cs typeface="Arial" charset="0"/>
              </a:rPr>
              <a:t>pricing</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around</a:t>
            </a:r>
            <a:r>
              <a:rPr lang="it-IT" i="1" dirty="0">
                <a:solidFill>
                  <a:srgbClr val="0B0C0C"/>
                </a:solidFill>
                <a:latin typeface="Arial" charset="0"/>
                <a:ea typeface="Arial" charset="0"/>
                <a:cs typeface="Arial" charset="0"/>
              </a:rPr>
              <a:t> the world. </a:t>
            </a:r>
            <a:r>
              <a:rPr lang="it-IT" i="1" dirty="0" err="1">
                <a:solidFill>
                  <a:srgbClr val="0B0C0C"/>
                </a:solidFill>
                <a:latin typeface="Arial" charset="0"/>
                <a:ea typeface="Arial" charset="0"/>
                <a:cs typeface="Arial" charset="0"/>
              </a:rPr>
              <a:t>Acknowledging</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critical</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role</a:t>
            </a:r>
            <a:r>
              <a:rPr lang="it-IT" i="1" dirty="0">
                <a:solidFill>
                  <a:srgbClr val="0B0C0C"/>
                </a:solidFill>
                <a:latin typeface="Arial" charset="0"/>
                <a:ea typeface="Arial" charset="0"/>
                <a:cs typeface="Arial" charset="0"/>
              </a:rPr>
              <a:t> of </a:t>
            </a:r>
            <a:r>
              <a:rPr lang="it-IT" i="1" dirty="0" err="1">
                <a:solidFill>
                  <a:srgbClr val="0B0C0C"/>
                </a:solidFill>
                <a:latin typeface="Arial" charset="0"/>
                <a:ea typeface="Arial" charset="0"/>
                <a:cs typeface="Arial" charset="0"/>
              </a:rPr>
              <a:t>governments</a:t>
            </a:r>
            <a:r>
              <a:rPr lang="it-IT" i="1" dirty="0">
                <a:solidFill>
                  <a:srgbClr val="0B0C0C"/>
                </a:solidFill>
                <a:latin typeface="Arial" charset="0"/>
                <a:ea typeface="Arial" charset="0"/>
                <a:cs typeface="Arial" charset="0"/>
              </a:rPr>
              <a:t> in </a:t>
            </a:r>
            <a:r>
              <a:rPr lang="it-IT" i="1" dirty="0" err="1">
                <a:solidFill>
                  <a:srgbClr val="0B0C0C"/>
                </a:solidFill>
                <a:latin typeface="Arial" charset="0"/>
                <a:ea typeface="Arial" charset="0"/>
                <a:cs typeface="Arial" charset="0"/>
              </a:rPr>
              <a:t>leading</a:t>
            </a:r>
            <a:r>
              <a:rPr lang="it-IT" i="1" dirty="0">
                <a:solidFill>
                  <a:srgbClr val="0B0C0C"/>
                </a:solidFill>
                <a:latin typeface="Arial" charset="0"/>
                <a:ea typeface="Arial" charset="0"/>
                <a:cs typeface="Arial" charset="0"/>
              </a:rPr>
              <a:t> by </a:t>
            </a:r>
            <a:r>
              <a:rPr lang="it-IT" i="1" dirty="0" err="1">
                <a:solidFill>
                  <a:srgbClr val="0B0C0C"/>
                </a:solidFill>
                <a:latin typeface="Arial" charset="0"/>
                <a:ea typeface="Arial" charset="0"/>
                <a:cs typeface="Arial" charset="0"/>
              </a:rPr>
              <a:t>example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well</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catalysing</a:t>
            </a:r>
            <a:r>
              <a:rPr lang="it-IT" i="1" dirty="0">
                <a:solidFill>
                  <a:srgbClr val="0B0C0C"/>
                </a:solidFill>
                <a:latin typeface="Arial" charset="0"/>
                <a:ea typeface="Arial" charset="0"/>
                <a:cs typeface="Arial" charset="0"/>
              </a:rPr>
              <a:t> economy-wide </a:t>
            </a:r>
            <a:r>
              <a:rPr lang="it-IT" i="1" dirty="0" err="1">
                <a:solidFill>
                  <a:srgbClr val="0B0C0C"/>
                </a:solidFill>
                <a:latin typeface="Arial" charset="0"/>
                <a:ea typeface="Arial" charset="0"/>
                <a:cs typeface="Arial" charset="0"/>
              </a:rPr>
              <a:t>changes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through</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our</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actions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will</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explore</a:t>
            </a:r>
            <a:r>
              <a:rPr lang="it-IT" i="1" dirty="0">
                <a:solidFill>
                  <a:srgbClr val="0B0C0C"/>
                </a:solidFill>
                <a:latin typeface="Arial" charset="0"/>
                <a:ea typeface="Arial" charset="0"/>
                <a:cs typeface="Arial" charset="0"/>
              </a:rPr>
              <a:t> and </a:t>
            </a:r>
            <a:r>
              <a:rPr lang="it-IT" i="1" dirty="0" err="1">
                <a:solidFill>
                  <a:srgbClr val="0B0C0C"/>
                </a:solidFill>
                <a:latin typeface="Arial" charset="0"/>
                <a:ea typeface="Arial" charset="0"/>
                <a:cs typeface="Arial" charset="0"/>
              </a:rPr>
              <a:t>promote</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adoption</a:t>
            </a:r>
            <a:r>
              <a:rPr lang="it-IT" i="1" dirty="0">
                <a:solidFill>
                  <a:srgbClr val="0B0C0C"/>
                </a:solidFill>
                <a:latin typeface="Arial" charset="0"/>
                <a:ea typeface="Arial" charset="0"/>
                <a:cs typeface="Arial" charset="0"/>
              </a:rPr>
              <a:t> of </a:t>
            </a:r>
            <a:r>
              <a:rPr lang="it-IT" i="1" dirty="0" err="1">
                <a:solidFill>
                  <a:srgbClr val="0B0C0C"/>
                </a:solidFill>
                <a:latin typeface="Arial" charset="0"/>
                <a:ea typeface="Arial" charset="0"/>
                <a:cs typeface="Arial" charset="0"/>
              </a:rPr>
              <a:t>other</a:t>
            </a:r>
            <a:r>
              <a:rPr lang="it-IT" i="1" dirty="0">
                <a:solidFill>
                  <a:srgbClr val="0B0C0C"/>
                </a:solidFill>
                <a:latin typeface="Arial" charset="0"/>
                <a:ea typeface="Arial" charset="0"/>
                <a:cs typeface="Arial" charset="0"/>
              </a:rPr>
              <a:t> carbon </a:t>
            </a:r>
            <a:r>
              <a:rPr lang="it-IT" i="1" dirty="0" err="1">
                <a:solidFill>
                  <a:srgbClr val="0B0C0C"/>
                </a:solidFill>
                <a:latin typeface="Arial" charset="0"/>
                <a:ea typeface="Arial" charset="0"/>
                <a:cs typeface="Arial" charset="0"/>
              </a:rPr>
              <a:t>pricing</a:t>
            </a:r>
            <a:r>
              <a:rPr lang="it-IT" i="1" dirty="0">
                <a:solidFill>
                  <a:srgbClr val="0B0C0C"/>
                </a:solidFill>
                <a:latin typeface="Arial" charset="0"/>
                <a:ea typeface="Arial" charset="0"/>
                <a:cs typeface="Arial" charset="0"/>
              </a:rPr>
              <a:t> and carbon market-</a:t>
            </a:r>
            <a:r>
              <a:rPr lang="it-IT" i="1" dirty="0" err="1">
                <a:solidFill>
                  <a:srgbClr val="0B0C0C"/>
                </a:solidFill>
                <a:latin typeface="Arial" charset="0"/>
                <a:ea typeface="Arial" charset="0"/>
                <a:cs typeface="Arial" charset="0"/>
              </a:rPr>
              <a:t>based</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measures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including</a:t>
            </a:r>
            <a:r>
              <a:rPr lang="it-IT" i="1" dirty="0">
                <a:solidFill>
                  <a:srgbClr val="0B0C0C"/>
                </a:solidFill>
                <a:latin typeface="Arial" charset="0"/>
                <a:ea typeface="Arial" charset="0"/>
                <a:cs typeface="Arial" charset="0"/>
              </a:rPr>
              <a:t> carbon </a:t>
            </a:r>
            <a:r>
              <a:rPr lang="it-IT" i="1" dirty="0" err="1">
                <a:solidFill>
                  <a:srgbClr val="0B0C0C"/>
                </a:solidFill>
                <a:latin typeface="Arial" charset="0"/>
                <a:ea typeface="Arial" charset="0"/>
                <a:cs typeface="Arial" charset="0"/>
              </a:rPr>
              <a:t>shadow</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pricing</a:t>
            </a:r>
            <a:r>
              <a:rPr lang="it-IT" i="1" dirty="0">
                <a:solidFill>
                  <a:srgbClr val="0B0C0C"/>
                </a:solidFill>
                <a:latin typeface="Arial" charset="0"/>
                <a:ea typeface="Arial" charset="0"/>
                <a:cs typeface="Arial" charset="0"/>
              </a:rPr>
              <a:t>, for </a:t>
            </a:r>
            <a:r>
              <a:rPr lang="it-IT" i="1" dirty="0" err="1">
                <a:solidFill>
                  <a:srgbClr val="0B0C0C"/>
                </a:solidFill>
                <a:latin typeface="Arial" charset="0"/>
                <a:ea typeface="Arial" charset="0"/>
                <a:cs typeface="Arial" charset="0"/>
              </a:rPr>
              <a:t>accelerating</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reduction</a:t>
            </a:r>
            <a:r>
              <a:rPr lang="it-IT" i="1" dirty="0">
                <a:solidFill>
                  <a:srgbClr val="0B0C0C"/>
                </a:solidFill>
                <a:latin typeface="Arial" charset="0"/>
                <a:ea typeface="Arial" charset="0"/>
                <a:cs typeface="Arial" charset="0"/>
              </a:rPr>
              <a:t> of </a:t>
            </a:r>
            <a:r>
              <a:rPr lang="it-IT" i="1" dirty="0" err="1">
                <a:solidFill>
                  <a:srgbClr val="0B0C0C"/>
                </a:solidFill>
                <a:latin typeface="Arial" charset="0"/>
                <a:ea typeface="Arial" charset="0"/>
                <a:cs typeface="Arial" charset="0"/>
              </a:rPr>
              <a:t>emissions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related</a:t>
            </a:r>
            <a:r>
              <a:rPr lang="it-IT" i="1" dirty="0">
                <a:solidFill>
                  <a:srgbClr val="0B0C0C"/>
                </a:solidFill>
                <a:latin typeface="Arial" charset="0"/>
                <a:ea typeface="Arial" charset="0"/>
                <a:cs typeface="Arial" charset="0"/>
              </a:rPr>
              <a:t> to public </a:t>
            </a:r>
            <a:r>
              <a:rPr lang="it-IT" i="1" dirty="0" err="1">
                <a:solidFill>
                  <a:srgbClr val="0B0C0C"/>
                </a:solidFill>
                <a:latin typeface="Arial" charset="0"/>
                <a:ea typeface="Arial" charset="0"/>
                <a:cs typeface="Arial" charset="0"/>
              </a:rPr>
              <a:t>procurement</a:t>
            </a:r>
            <a:r>
              <a:rPr lang="it-IT" i="1" dirty="0">
                <a:solidFill>
                  <a:srgbClr val="0B0C0C"/>
                </a:solidFill>
                <a:latin typeface="Arial" charset="0"/>
                <a:ea typeface="Arial" charset="0"/>
                <a:cs typeface="Arial" charset="0"/>
              </a:rPr>
              <a:t> and </a:t>
            </a:r>
            <a:r>
              <a:rPr lang="it-IT" i="1" dirty="0" err="1">
                <a:solidFill>
                  <a:srgbClr val="0B0C0C"/>
                </a:solidFill>
                <a:latin typeface="Arial" charset="0"/>
                <a:ea typeface="Arial" charset="0"/>
                <a:cs typeface="Arial" charset="0"/>
              </a:rPr>
              <a:t>investments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recognise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that</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risk</a:t>
            </a:r>
            <a:r>
              <a:rPr lang="it-IT" i="1" dirty="0">
                <a:solidFill>
                  <a:srgbClr val="0B0C0C"/>
                </a:solidFill>
                <a:latin typeface="Arial" charset="0"/>
                <a:ea typeface="Arial" charset="0"/>
                <a:cs typeface="Arial" charset="0"/>
              </a:rPr>
              <a:t> of carbon </a:t>
            </a:r>
            <a:r>
              <a:rPr lang="it-IT" i="1" dirty="0" err="1">
                <a:solidFill>
                  <a:srgbClr val="0B0C0C"/>
                </a:solidFill>
                <a:latin typeface="Arial" charset="0"/>
                <a:ea typeface="Arial" charset="0"/>
                <a:cs typeface="Arial" charset="0"/>
              </a:rPr>
              <a:t>leakage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may</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increase</a:t>
            </a:r>
            <a:r>
              <a:rPr lang="it-IT" i="1" dirty="0">
                <a:solidFill>
                  <a:srgbClr val="0B0C0C"/>
                </a:solidFill>
                <a:latin typeface="Arial" charset="0"/>
                <a:ea typeface="Arial" charset="0"/>
                <a:cs typeface="Arial" charset="0"/>
              </a:rPr>
              <a:t> with more </a:t>
            </a:r>
            <a:r>
              <a:rPr lang="it-IT" i="1" dirty="0" err="1">
                <a:solidFill>
                  <a:srgbClr val="0B0C0C"/>
                </a:solidFill>
                <a:latin typeface="Arial" charset="0"/>
                <a:ea typeface="Arial" charset="0"/>
                <a:cs typeface="Arial" charset="0"/>
              </a:rPr>
              <a:t>divergent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climate</a:t>
            </a:r>
            <a:r>
              <a:rPr lang="it-IT" i="1" dirty="0">
                <a:solidFill>
                  <a:srgbClr val="0B0C0C"/>
                </a:solidFill>
                <a:latin typeface="Arial" charset="0"/>
                <a:ea typeface="Arial" charset="0"/>
                <a:cs typeface="Arial" charset="0"/>
              </a:rPr>
              <a:t> policy </a:t>
            </a:r>
            <a:r>
              <a:rPr lang="it-IT" i="1" dirty="0" err="1">
                <a:solidFill>
                  <a:srgbClr val="0B0C0C"/>
                </a:solidFill>
                <a:latin typeface="Arial" charset="0"/>
                <a:ea typeface="Arial" charset="0"/>
                <a:cs typeface="Arial" charset="0"/>
              </a:rPr>
              <a:t>ambition</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among</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other</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factors</a:t>
            </a:r>
            <a:r>
              <a:rPr lang="it-IT" i="1" dirty="0">
                <a:solidFill>
                  <a:srgbClr val="0B0C0C"/>
                </a:solidFill>
                <a:latin typeface="Arial" charset="0"/>
                <a:ea typeface="Arial" charset="0"/>
                <a:cs typeface="Arial" charset="0"/>
              </a:rPr>
              <a:t>.</a:t>
            </a: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33890" y="252008"/>
            <a:ext cx="9110110" cy="646331"/>
          </a:xfrm>
          <a:prstGeom prst="rect">
            <a:avLst/>
          </a:prstGeom>
          <a:solidFill>
            <a:schemeClr val="bg1"/>
          </a:solidFill>
          <a:ln w="9525">
            <a:noFill/>
            <a:miter lim="800000"/>
            <a:headEnd/>
            <a:tailEnd/>
          </a:ln>
        </p:spPr>
        <p:txBody>
          <a:bodyPr wrap="square">
            <a:spAutoFit/>
          </a:bodyPr>
          <a:lstStyle/>
          <a:p>
            <a:pPr algn="ctr"/>
            <a:r>
              <a:rPr lang="it-IT" sz="1800" b="1" dirty="0">
                <a:solidFill>
                  <a:srgbClr val="002060"/>
                </a:solidFill>
                <a:latin typeface="Verdana" pitchFamily="34" charset="0"/>
              </a:rPr>
              <a:t>G7 </a:t>
            </a:r>
            <a:r>
              <a:rPr lang="it-IT" sz="1800" b="1" dirty="0" err="1">
                <a:solidFill>
                  <a:srgbClr val="002060"/>
                </a:solidFill>
                <a:latin typeface="Verdana" pitchFamily="34" charset="0"/>
              </a:rPr>
              <a:t>Climate</a:t>
            </a:r>
            <a:r>
              <a:rPr lang="it-IT" sz="1800" b="1" dirty="0">
                <a:solidFill>
                  <a:srgbClr val="002060"/>
                </a:solidFill>
                <a:latin typeface="Verdana" pitchFamily="34" charset="0"/>
              </a:rPr>
              <a:t>, Energy and Environment </a:t>
            </a:r>
            <a:r>
              <a:rPr lang="it-IT" sz="1800" b="1" dirty="0" err="1">
                <a:solidFill>
                  <a:srgbClr val="002060"/>
                </a:solidFill>
                <a:latin typeface="Verdana" pitchFamily="34" charset="0"/>
              </a:rPr>
              <a:t>Ministers</a:t>
            </a:r>
            <a:r>
              <a:rPr lang="it-IT" sz="1800" b="1" dirty="0">
                <a:solidFill>
                  <a:srgbClr val="002060"/>
                </a:solidFill>
                <a:latin typeface="Verdana" pitchFamily="34" charset="0"/>
              </a:rPr>
              <a:t>’ </a:t>
            </a:r>
            <a:r>
              <a:rPr lang="it-IT" sz="1800" b="1" dirty="0" err="1">
                <a:solidFill>
                  <a:srgbClr val="002060"/>
                </a:solidFill>
                <a:latin typeface="Verdana" pitchFamily="34" charset="0"/>
              </a:rPr>
              <a:t>Communique</a:t>
            </a:r>
            <a:r>
              <a:rPr lang="it-IT" sz="1800" b="1" dirty="0">
                <a:solidFill>
                  <a:srgbClr val="002060"/>
                </a:solidFill>
                <a:latin typeface="Verdana" pitchFamily="34" charset="0"/>
              </a:rPr>
              <a:t>́ </a:t>
            </a:r>
          </a:p>
          <a:p>
            <a:pPr algn="ctr"/>
            <a:r>
              <a:rPr lang="it-IT" sz="1800" b="1" dirty="0" err="1">
                <a:solidFill>
                  <a:srgbClr val="002060"/>
                </a:solidFill>
                <a:latin typeface="Verdana" pitchFamily="34" charset="0"/>
              </a:rPr>
              <a:t>Berlin</a:t>
            </a:r>
            <a:r>
              <a:rPr lang="it-IT" sz="1800" b="1" dirty="0">
                <a:solidFill>
                  <a:srgbClr val="002060"/>
                </a:solidFill>
                <a:latin typeface="Verdana" pitchFamily="34" charset="0"/>
              </a:rPr>
              <a:t>, 27 </a:t>
            </a:r>
            <a:r>
              <a:rPr lang="it-IT" sz="1800" b="1" dirty="0" err="1">
                <a:solidFill>
                  <a:srgbClr val="002060"/>
                </a:solidFill>
                <a:latin typeface="Verdana" pitchFamily="34" charset="0"/>
              </a:rPr>
              <a:t>May</a:t>
            </a:r>
            <a:r>
              <a:rPr lang="it-IT" sz="1800" b="1" dirty="0">
                <a:solidFill>
                  <a:srgbClr val="002060"/>
                </a:solidFill>
                <a:latin typeface="Verdana" pitchFamily="34" charset="0"/>
              </a:rPr>
              <a:t> 2022 </a:t>
            </a:r>
            <a:endParaRPr lang="it-IT" sz="1800" i="1"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11723177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9515D-A0B3-F747-E76C-E1F698A8319C}"/>
            </a:ext>
          </a:extLst>
        </p:cNvPr>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FFF60C3B-9B8D-26A9-9A7D-9A26068B5DBD}"/>
              </a:ext>
            </a:extLst>
          </p:cNvPr>
          <p:cNvSpPr>
            <a:spLocks noGrp="1"/>
          </p:cNvSpPr>
          <p:nvPr>
            <p:ph type="sldNum" sz="quarter" idx="12"/>
          </p:nvPr>
        </p:nvSpPr>
        <p:spPr/>
        <p:txBody>
          <a:bodyPr/>
          <a:lstStyle/>
          <a:p>
            <a:fld id="{68EC7A23-59E8-4736-B0F9-5CD98DD133F4}" type="slidenum">
              <a:rPr lang="it-IT" smtClean="0"/>
              <a:t>35</a:t>
            </a:fld>
            <a:endParaRPr lang="it-IT"/>
          </a:p>
        </p:txBody>
      </p:sp>
      <p:sp>
        <p:nvSpPr>
          <p:cNvPr id="4" name="Text Box 228">
            <a:extLst>
              <a:ext uri="{FF2B5EF4-FFF2-40B4-BE49-F238E27FC236}">
                <a16:creationId xmlns:a16="http://schemas.microsoft.com/office/drawing/2014/main" id="{3A1CD89C-9219-A884-2EC8-78A8208228DE}"/>
              </a:ext>
            </a:extLst>
          </p:cNvPr>
          <p:cNvSpPr txBox="1">
            <a:spLocks noChangeArrowheads="1"/>
          </p:cNvSpPr>
          <p:nvPr/>
        </p:nvSpPr>
        <p:spPr bwMode="auto">
          <a:xfrm>
            <a:off x="204180" y="996806"/>
            <a:ext cx="8902292" cy="3139321"/>
          </a:xfrm>
          <a:prstGeom prst="rect">
            <a:avLst/>
          </a:prstGeom>
          <a:solidFill>
            <a:schemeClr val="bg1"/>
          </a:solidFill>
          <a:ln w="9525">
            <a:noFill/>
            <a:miter lim="800000"/>
            <a:headEnd/>
            <a:tailEnd/>
          </a:ln>
        </p:spPr>
        <p:txBody>
          <a:bodyPr wrap="square">
            <a:spAutoFit/>
          </a:bodyPr>
          <a:lstStyle/>
          <a:p>
            <a:pPr algn="just"/>
            <a:r>
              <a:rPr lang="it-IT" i="1" dirty="0">
                <a:solidFill>
                  <a:srgbClr val="0B0C0C"/>
                </a:solidFill>
                <a:latin typeface="Arial" charset="0"/>
                <a:ea typeface="Arial" charset="0"/>
                <a:cs typeface="Arial" charset="0"/>
              </a:rPr>
              <a:t>52. </a:t>
            </a:r>
            <a:r>
              <a:rPr lang="it-IT" b="1" i="1" dirty="0">
                <a:solidFill>
                  <a:srgbClr val="0B0C0C"/>
                </a:solidFill>
                <a:latin typeface="Arial" charset="0"/>
                <a:ea typeface="Arial" charset="0"/>
                <a:cs typeface="Arial" charset="0"/>
              </a:rPr>
              <a:t>Carbon markets and Carbon pricing</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reaffirm</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crucial</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role</a:t>
            </a:r>
            <a:r>
              <a:rPr lang="it-IT" i="1" dirty="0">
                <a:solidFill>
                  <a:srgbClr val="0B0C0C"/>
                </a:solidFill>
                <a:latin typeface="Arial" charset="0"/>
                <a:ea typeface="Arial" charset="0"/>
                <a:cs typeface="Arial" charset="0"/>
              </a:rPr>
              <a:t> of carbon markets and carbon pricing </a:t>
            </a:r>
            <a:r>
              <a:rPr lang="it-IT" i="1" dirty="0" err="1">
                <a:solidFill>
                  <a:srgbClr val="0B0C0C"/>
                </a:solidFill>
                <a:latin typeface="Arial" charset="0"/>
                <a:ea typeface="Arial" charset="0"/>
                <a:cs typeface="Arial" charset="0"/>
              </a:rPr>
              <a:t>as</a:t>
            </a:r>
            <a:r>
              <a:rPr lang="it-IT" i="1" dirty="0">
                <a:solidFill>
                  <a:srgbClr val="0B0C0C"/>
                </a:solidFill>
                <a:latin typeface="Arial" charset="0"/>
                <a:ea typeface="Arial" charset="0"/>
                <a:cs typeface="Arial" charset="0"/>
              </a:rPr>
              <a:t> key </a:t>
            </a:r>
            <a:r>
              <a:rPr lang="it-IT" i="1" dirty="0" err="1">
                <a:solidFill>
                  <a:srgbClr val="0B0C0C"/>
                </a:solidFill>
                <a:latin typeface="Arial" charset="0"/>
                <a:ea typeface="Arial" charset="0"/>
                <a:cs typeface="Arial" charset="0"/>
              </a:rPr>
              <a:t>measures</a:t>
            </a:r>
            <a:r>
              <a:rPr lang="it-IT" i="1" dirty="0">
                <a:solidFill>
                  <a:srgbClr val="0B0C0C"/>
                </a:solidFill>
                <a:latin typeface="Arial" charset="0"/>
                <a:ea typeface="Arial" charset="0"/>
                <a:cs typeface="Arial" charset="0"/>
              </a:rPr>
              <a:t> in </a:t>
            </a:r>
            <a:r>
              <a:rPr lang="it-IT" i="1" dirty="0" err="1">
                <a:solidFill>
                  <a:srgbClr val="0B0C0C"/>
                </a:solidFill>
                <a:latin typeface="Arial" charset="0"/>
                <a:ea typeface="Arial" charset="0"/>
                <a:cs typeface="Arial" charset="0"/>
              </a:rPr>
              <a:t>promoting</a:t>
            </a:r>
            <a:r>
              <a:rPr lang="it-IT" i="1" dirty="0">
                <a:solidFill>
                  <a:srgbClr val="0B0C0C"/>
                </a:solidFill>
                <a:latin typeface="Arial" charset="0"/>
                <a:ea typeface="Arial" charset="0"/>
                <a:cs typeface="Arial" charset="0"/>
              </a:rPr>
              <a:t> a </a:t>
            </a:r>
            <a:r>
              <a:rPr lang="it-IT" i="1" dirty="0" err="1">
                <a:solidFill>
                  <a:srgbClr val="0B0C0C"/>
                </a:solidFill>
                <a:latin typeface="Arial" charset="0"/>
                <a:ea typeface="Arial" charset="0"/>
                <a:cs typeface="Arial" charset="0"/>
              </a:rPr>
              <a:t>transformation</a:t>
            </a:r>
            <a:r>
              <a:rPr lang="it-IT" i="1" dirty="0">
                <a:solidFill>
                  <a:srgbClr val="0B0C0C"/>
                </a:solidFill>
                <a:latin typeface="Arial" charset="0"/>
                <a:ea typeface="Arial" charset="0"/>
                <a:cs typeface="Arial" charset="0"/>
              </a:rPr>
              <a:t> to net zero, </a:t>
            </a:r>
            <a:r>
              <a:rPr lang="it-IT" i="1" dirty="0" err="1">
                <a:solidFill>
                  <a:srgbClr val="0B0C0C"/>
                </a:solidFill>
                <a:latin typeface="Arial" charset="0"/>
                <a:ea typeface="Arial" charset="0"/>
                <a:cs typeface="Arial" charset="0"/>
              </a:rPr>
              <a:t>driving</a:t>
            </a:r>
            <a:r>
              <a:rPr lang="it-IT" i="1" dirty="0">
                <a:solidFill>
                  <a:srgbClr val="0B0C0C"/>
                </a:solidFill>
                <a:latin typeface="Arial" charset="0"/>
                <a:ea typeface="Arial" charset="0"/>
                <a:cs typeface="Arial" charset="0"/>
              </a:rPr>
              <a:t> cost-</a:t>
            </a:r>
            <a:r>
              <a:rPr lang="it-IT" i="1" dirty="0" err="1">
                <a:solidFill>
                  <a:srgbClr val="0B0C0C"/>
                </a:solidFill>
                <a:latin typeface="Arial" charset="0"/>
                <a:ea typeface="Arial" charset="0"/>
                <a:cs typeface="Arial" charset="0"/>
              </a:rPr>
              <a:t>efficient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emission</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reductions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enhancing</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alignment</a:t>
            </a:r>
            <a:r>
              <a:rPr lang="it-IT" i="1" dirty="0">
                <a:solidFill>
                  <a:srgbClr val="0B0C0C"/>
                </a:solidFill>
                <a:latin typeface="Arial" charset="0"/>
                <a:ea typeface="Arial" charset="0"/>
                <a:cs typeface="Arial" charset="0"/>
              </a:rPr>
              <a:t> of </a:t>
            </a:r>
            <a:r>
              <a:rPr lang="it-IT" i="1" dirty="0" err="1">
                <a:solidFill>
                  <a:srgbClr val="0B0C0C"/>
                </a:solidFill>
                <a:latin typeface="Arial" charset="0"/>
                <a:ea typeface="Arial" charset="0"/>
                <a:cs typeface="Arial" charset="0"/>
              </a:rPr>
              <a:t>financial</a:t>
            </a:r>
            <a:r>
              <a:rPr lang="it-IT" i="1" dirty="0">
                <a:solidFill>
                  <a:srgbClr val="0B0C0C"/>
                </a:solidFill>
                <a:latin typeface="Arial" charset="0"/>
                <a:ea typeface="Arial" charset="0"/>
                <a:cs typeface="Arial" charset="0"/>
              </a:rPr>
              <a:t> flows with the long-</a:t>
            </a:r>
            <a:r>
              <a:rPr lang="it-IT" i="1" dirty="0" err="1">
                <a:solidFill>
                  <a:srgbClr val="0B0C0C"/>
                </a:solidFill>
                <a:latin typeface="Arial" charset="0"/>
                <a:ea typeface="Arial" charset="0"/>
                <a:cs typeface="Arial" charset="0"/>
              </a:rPr>
              <a:t>term</a:t>
            </a:r>
            <a:r>
              <a:rPr lang="it-IT" i="1" dirty="0">
                <a:solidFill>
                  <a:srgbClr val="0B0C0C"/>
                </a:solidFill>
                <a:latin typeface="Arial" charset="0"/>
                <a:ea typeface="Arial" charset="0"/>
                <a:cs typeface="Arial" charset="0"/>
              </a:rPr>
              <a:t> goals of the Paris Agreement, and </a:t>
            </a:r>
            <a:r>
              <a:rPr lang="it-IT" i="1" dirty="0" err="1">
                <a:solidFill>
                  <a:srgbClr val="0B0C0C"/>
                </a:solidFill>
                <a:latin typeface="Arial" charset="0"/>
                <a:ea typeface="Arial" charset="0"/>
                <a:cs typeface="Arial" charset="0"/>
              </a:rPr>
              <a:t>facilitating</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sustainable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economic</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growth</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highlight the </a:t>
            </a:r>
            <a:r>
              <a:rPr lang="it-IT" i="1" dirty="0" err="1">
                <a:solidFill>
                  <a:srgbClr val="0B0C0C"/>
                </a:solidFill>
                <a:latin typeface="Arial" charset="0"/>
                <a:ea typeface="Arial" charset="0"/>
                <a:cs typeface="Arial" charset="0"/>
              </a:rPr>
              <a:t>importance</a:t>
            </a:r>
            <a:r>
              <a:rPr lang="it-IT" i="1" dirty="0">
                <a:solidFill>
                  <a:srgbClr val="0B0C0C"/>
                </a:solidFill>
                <a:latin typeface="Arial" charset="0"/>
                <a:ea typeface="Arial" charset="0"/>
                <a:cs typeface="Arial" charset="0"/>
              </a:rPr>
              <a:t> of </a:t>
            </a:r>
            <a:r>
              <a:rPr lang="it-IT" i="1" dirty="0" err="1">
                <a:solidFill>
                  <a:srgbClr val="0B0C0C"/>
                </a:solidFill>
                <a:latin typeface="Arial" charset="0"/>
                <a:ea typeface="Arial" charset="0"/>
                <a:cs typeface="Arial" charset="0"/>
              </a:rPr>
              <a:t>designing</a:t>
            </a:r>
            <a:r>
              <a:rPr lang="it-IT" i="1" dirty="0">
                <a:solidFill>
                  <a:srgbClr val="0B0C0C"/>
                </a:solidFill>
                <a:latin typeface="Arial" charset="0"/>
                <a:ea typeface="Arial" charset="0"/>
                <a:cs typeface="Arial" charset="0"/>
              </a:rPr>
              <a:t> and </a:t>
            </a:r>
            <a:r>
              <a:rPr lang="it-IT" i="1" dirty="0" err="1">
                <a:solidFill>
                  <a:srgbClr val="0B0C0C"/>
                </a:solidFill>
                <a:latin typeface="Arial" charset="0"/>
                <a:ea typeface="Arial" charset="0"/>
                <a:cs typeface="Arial" charset="0"/>
              </a:rPr>
              <a:t>implementing</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such</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measures</a:t>
            </a:r>
            <a:r>
              <a:rPr lang="it-IT" i="1" dirty="0">
                <a:solidFill>
                  <a:srgbClr val="0B0C0C"/>
                </a:solidFill>
                <a:latin typeface="Arial" charset="0"/>
                <a:ea typeface="Arial" charset="0"/>
                <a:cs typeface="Arial" charset="0"/>
              </a:rPr>
              <a:t> in a way </a:t>
            </a:r>
            <a:r>
              <a:rPr lang="it-IT" i="1" dirty="0" err="1">
                <a:solidFill>
                  <a:srgbClr val="0B0C0C"/>
                </a:solidFill>
                <a:latin typeface="Arial" charset="0"/>
                <a:ea typeface="Arial" charset="0"/>
                <a:cs typeface="Arial" charset="0"/>
              </a:rPr>
              <a:t>that</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leaves</a:t>
            </a:r>
            <a:r>
              <a:rPr lang="it-IT" i="1" dirty="0">
                <a:solidFill>
                  <a:srgbClr val="0B0C0C"/>
                </a:solidFill>
                <a:latin typeface="Arial" charset="0"/>
                <a:ea typeface="Arial" charset="0"/>
                <a:cs typeface="Arial" charset="0"/>
              </a:rPr>
              <a:t> no one </a:t>
            </a:r>
            <a:r>
              <a:rPr lang="it-IT" i="1" dirty="0" err="1">
                <a:solidFill>
                  <a:srgbClr val="0B0C0C"/>
                </a:solidFill>
                <a:latin typeface="Arial" charset="0"/>
                <a:ea typeface="Arial" charset="0"/>
                <a:cs typeface="Arial" charset="0"/>
              </a:rPr>
              <a:t>behind</a:t>
            </a:r>
            <a:r>
              <a:rPr lang="it-IT" i="1" dirty="0">
                <a:solidFill>
                  <a:srgbClr val="0B0C0C"/>
                </a:solidFill>
                <a:latin typeface="Arial" charset="0"/>
                <a:ea typeface="Arial" charset="0"/>
                <a:cs typeface="Arial" charset="0"/>
              </a:rPr>
              <a:t> in the </a:t>
            </a:r>
            <a:r>
              <a:rPr lang="it-IT" i="1" dirty="0" err="1">
                <a:solidFill>
                  <a:srgbClr val="0B0C0C"/>
                </a:solidFill>
                <a:latin typeface="Arial" charset="0"/>
                <a:ea typeface="Arial" charset="0"/>
                <a:cs typeface="Arial" charset="0"/>
              </a:rPr>
              <a:t>transformation</a:t>
            </a:r>
            <a:r>
              <a:rPr lang="it-IT" i="1" dirty="0">
                <a:solidFill>
                  <a:srgbClr val="0B0C0C"/>
                </a:solidFill>
                <a:latin typeface="Arial" charset="0"/>
                <a:ea typeface="Arial" charset="0"/>
                <a:cs typeface="Arial" charset="0"/>
              </a:rPr>
              <a:t> to net zero. The IPCC report </a:t>
            </a:r>
            <a:r>
              <a:rPr lang="it-IT" i="1" dirty="0" err="1">
                <a:solidFill>
                  <a:srgbClr val="0B0C0C"/>
                </a:solidFill>
                <a:latin typeface="Arial" charset="0"/>
                <a:ea typeface="Arial" charset="0"/>
                <a:cs typeface="Arial" charset="0"/>
              </a:rPr>
              <a:t>states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that</a:t>
            </a:r>
            <a:r>
              <a:rPr lang="it-IT" i="1" dirty="0">
                <a:solidFill>
                  <a:srgbClr val="0B0C0C"/>
                </a:solidFill>
                <a:latin typeface="Arial" charset="0"/>
                <a:ea typeface="Arial" charset="0"/>
                <a:cs typeface="Arial" charset="0"/>
              </a:rPr>
              <a:t> equity and </a:t>
            </a:r>
            <a:r>
              <a:rPr lang="it-IT" i="1" dirty="0" err="1">
                <a:solidFill>
                  <a:srgbClr val="0B0C0C"/>
                </a:solidFill>
                <a:latin typeface="Arial" charset="0"/>
                <a:ea typeface="Arial" charset="0"/>
                <a:cs typeface="Arial" charset="0"/>
              </a:rPr>
              <a:t>distributional</a:t>
            </a:r>
            <a:r>
              <a:rPr lang="it-IT" i="1" dirty="0">
                <a:solidFill>
                  <a:srgbClr val="0B0C0C"/>
                </a:solidFill>
                <a:latin typeface="Arial" charset="0"/>
                <a:ea typeface="Arial" charset="0"/>
                <a:cs typeface="Arial" charset="0"/>
              </a:rPr>
              <a:t> impacts of carbon pricing </a:t>
            </a:r>
            <a:r>
              <a:rPr lang="it-IT" i="1" dirty="0" err="1">
                <a:solidFill>
                  <a:srgbClr val="0B0C0C"/>
                </a:solidFill>
                <a:latin typeface="Arial" charset="0"/>
                <a:ea typeface="Arial" charset="0"/>
                <a:cs typeface="Arial" charset="0"/>
              </a:rPr>
              <a:t>instruments</a:t>
            </a:r>
            <a:r>
              <a:rPr lang="it-IT" i="1" dirty="0">
                <a:solidFill>
                  <a:srgbClr val="0B0C0C"/>
                </a:solidFill>
                <a:latin typeface="Arial" charset="0"/>
                <a:ea typeface="Arial" charset="0"/>
                <a:cs typeface="Arial" charset="0"/>
              </a:rPr>
              <a:t> can be </a:t>
            </a:r>
            <a:r>
              <a:rPr lang="it-IT" i="1" dirty="0" err="1">
                <a:solidFill>
                  <a:srgbClr val="0B0C0C"/>
                </a:solidFill>
                <a:latin typeface="Arial" charset="0"/>
                <a:ea typeface="Arial" charset="0"/>
                <a:cs typeface="Arial" charset="0"/>
              </a:rPr>
              <a:t>addressed</a:t>
            </a:r>
            <a:r>
              <a:rPr lang="it-IT" i="1" dirty="0">
                <a:solidFill>
                  <a:srgbClr val="0B0C0C"/>
                </a:solidFill>
                <a:latin typeface="Arial" charset="0"/>
                <a:ea typeface="Arial" charset="0"/>
                <a:cs typeface="Arial" charset="0"/>
              </a:rPr>
              <a:t> by </a:t>
            </a:r>
            <a:r>
              <a:rPr lang="it-IT" i="1" dirty="0" err="1">
                <a:solidFill>
                  <a:srgbClr val="0B0C0C"/>
                </a:solidFill>
                <a:latin typeface="Arial" charset="0"/>
                <a:ea typeface="Arial" charset="0"/>
                <a:cs typeface="Arial" charset="0"/>
              </a:rPr>
              <a:t>using</a:t>
            </a:r>
            <a:r>
              <a:rPr lang="it-IT" i="1" dirty="0">
                <a:solidFill>
                  <a:srgbClr val="0B0C0C"/>
                </a:solidFill>
                <a:latin typeface="Arial" charset="0"/>
                <a:ea typeface="Arial" charset="0"/>
                <a:cs typeface="Arial" charset="0"/>
              </a:rPr>
              <a:t> revenue from carbon taxes or </a:t>
            </a:r>
            <a:r>
              <a:rPr lang="it-IT" i="1" dirty="0" err="1">
                <a:solidFill>
                  <a:srgbClr val="0B0C0C"/>
                </a:solidFill>
                <a:latin typeface="Arial" charset="0"/>
                <a:ea typeface="Arial" charset="0"/>
                <a:cs typeface="Arial" charset="0"/>
              </a:rPr>
              <a:t>emissions</a:t>
            </a:r>
            <a:r>
              <a:rPr lang="it-IT" i="1" dirty="0">
                <a:solidFill>
                  <a:srgbClr val="0B0C0C"/>
                </a:solidFill>
                <a:latin typeface="Arial" charset="0"/>
                <a:ea typeface="Arial" charset="0"/>
                <a:cs typeface="Arial" charset="0"/>
              </a:rPr>
              <a:t> trading to support low-</a:t>
            </a:r>
            <a:r>
              <a:rPr lang="it-IT" i="1" dirty="0" err="1">
                <a:solidFill>
                  <a:srgbClr val="0B0C0C"/>
                </a:solidFill>
                <a:latin typeface="Arial" charset="0"/>
                <a:ea typeface="Arial" charset="0"/>
                <a:cs typeface="Arial" charset="0"/>
              </a:rPr>
              <a:t>income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households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among</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other</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approaches</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We</a:t>
            </a:r>
            <a:r>
              <a:rPr lang="it-IT" i="1" dirty="0">
                <a:solidFill>
                  <a:srgbClr val="0B0C0C"/>
                </a:solidFill>
                <a:latin typeface="Arial" charset="0"/>
                <a:ea typeface="Arial" charset="0"/>
                <a:cs typeface="Arial" charset="0"/>
              </a:rPr>
              <a:t> </a:t>
            </a:r>
            <a:r>
              <a:rPr lang="it-IT" i="1" dirty="0" err="1">
                <a:solidFill>
                  <a:srgbClr val="0B0C0C"/>
                </a:solidFill>
                <a:latin typeface="Arial" charset="0"/>
                <a:ea typeface="Arial" charset="0"/>
                <a:cs typeface="Arial" charset="0"/>
              </a:rPr>
              <a:t>will</a:t>
            </a:r>
            <a:r>
              <a:rPr lang="it-IT" i="1" dirty="0">
                <a:solidFill>
                  <a:srgbClr val="0B0C0C"/>
                </a:solidFill>
                <a:latin typeface="Arial" charset="0"/>
                <a:ea typeface="Arial" charset="0"/>
                <a:cs typeface="Arial" charset="0"/>
              </a:rPr>
              <a:t> work </a:t>
            </a:r>
            <a:r>
              <a:rPr lang="it-IT" i="1" dirty="0" err="1">
                <a:solidFill>
                  <a:srgbClr val="0B0C0C"/>
                </a:solidFill>
                <a:latin typeface="Arial" charset="0"/>
                <a:ea typeface="Arial" charset="0"/>
                <a:cs typeface="Arial" charset="0"/>
              </a:rPr>
              <a:t>together</a:t>
            </a:r>
            <a:r>
              <a:rPr lang="it-IT" i="1" dirty="0">
                <a:solidFill>
                  <a:srgbClr val="0B0C0C"/>
                </a:solidFill>
                <a:latin typeface="Arial" charset="0"/>
                <a:ea typeface="Arial" charset="0"/>
                <a:cs typeface="Arial" charset="0"/>
              </a:rPr>
              <a:t>, and with partners </a:t>
            </a:r>
            <a:r>
              <a:rPr lang="it-IT" i="1" dirty="0" err="1">
                <a:solidFill>
                  <a:srgbClr val="0B0C0C"/>
                </a:solidFill>
                <a:latin typeface="Arial" charset="0"/>
                <a:ea typeface="Arial" charset="0"/>
                <a:cs typeface="Arial" charset="0"/>
              </a:rPr>
              <a:t>beyond</a:t>
            </a:r>
            <a:r>
              <a:rPr lang="it-IT" i="1" dirty="0">
                <a:solidFill>
                  <a:srgbClr val="0B0C0C"/>
                </a:solidFill>
                <a:latin typeface="Arial" charset="0"/>
                <a:ea typeface="Arial" charset="0"/>
                <a:cs typeface="Arial" charset="0"/>
              </a:rPr>
              <a:t> the G7, to </a:t>
            </a:r>
            <a:r>
              <a:rPr lang="it-IT" i="1" dirty="0" err="1">
                <a:solidFill>
                  <a:srgbClr val="0B0C0C"/>
                </a:solidFill>
                <a:latin typeface="Arial" charset="0"/>
                <a:ea typeface="Arial" charset="0"/>
                <a:cs typeface="Arial" charset="0"/>
              </a:rPr>
              <a:t>expand</a:t>
            </a:r>
            <a:r>
              <a:rPr lang="it-IT" i="1" dirty="0">
                <a:solidFill>
                  <a:srgbClr val="0B0C0C"/>
                </a:solidFill>
                <a:latin typeface="Arial" charset="0"/>
                <a:ea typeface="Arial" charset="0"/>
                <a:cs typeface="Arial" charset="0"/>
              </a:rPr>
              <a:t> the </a:t>
            </a:r>
            <a:r>
              <a:rPr lang="it-IT" i="1" dirty="0" err="1">
                <a:solidFill>
                  <a:srgbClr val="0B0C0C"/>
                </a:solidFill>
                <a:latin typeface="Arial" charset="0"/>
                <a:ea typeface="Arial" charset="0"/>
                <a:cs typeface="Arial" charset="0"/>
              </a:rPr>
              <a:t>ambitious</a:t>
            </a:r>
            <a:r>
              <a:rPr lang="it-IT" i="1" dirty="0">
                <a:solidFill>
                  <a:srgbClr val="0B0C0C"/>
                </a:solidFill>
                <a:latin typeface="Arial" charset="0"/>
                <a:ea typeface="Arial" charset="0"/>
                <a:cs typeface="Arial" charset="0"/>
              </a:rPr>
              <a:t> use of carbon markets and carbon pricing.</a:t>
            </a:r>
          </a:p>
        </p:txBody>
      </p:sp>
      <p:sp>
        <p:nvSpPr>
          <p:cNvPr id="5" name="Rettangolo 4">
            <a:extLst>
              <a:ext uri="{FF2B5EF4-FFF2-40B4-BE49-F238E27FC236}">
                <a16:creationId xmlns:a16="http://schemas.microsoft.com/office/drawing/2014/main" id="{E1F720E1-A931-81A5-493B-FCFE4E501DBB}"/>
              </a:ext>
            </a:extLst>
          </p:cNvPr>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a:extLst>
              <a:ext uri="{FF2B5EF4-FFF2-40B4-BE49-F238E27FC236}">
                <a16:creationId xmlns:a16="http://schemas.microsoft.com/office/drawing/2014/main" id="{F60319F8-8132-3D6D-0D39-A17216C0D8C1}"/>
              </a:ext>
            </a:extLst>
          </p:cNvPr>
          <p:cNvSpPr txBox="1">
            <a:spLocks noChangeArrowheads="1"/>
          </p:cNvSpPr>
          <p:nvPr/>
        </p:nvSpPr>
        <p:spPr bwMode="auto">
          <a:xfrm>
            <a:off x="33890" y="252008"/>
            <a:ext cx="9110110" cy="646331"/>
          </a:xfrm>
          <a:prstGeom prst="rect">
            <a:avLst/>
          </a:prstGeom>
          <a:solidFill>
            <a:schemeClr val="bg1"/>
          </a:solidFill>
          <a:ln w="9525">
            <a:noFill/>
            <a:miter lim="800000"/>
            <a:headEnd/>
            <a:tailEnd/>
          </a:ln>
        </p:spPr>
        <p:txBody>
          <a:bodyPr wrap="square">
            <a:spAutoFit/>
          </a:bodyPr>
          <a:lstStyle/>
          <a:p>
            <a:pPr algn="ctr"/>
            <a:r>
              <a:rPr lang="it-IT" sz="1800" b="1" dirty="0">
                <a:solidFill>
                  <a:srgbClr val="002060"/>
                </a:solidFill>
                <a:latin typeface="Verdana" pitchFamily="34" charset="0"/>
              </a:rPr>
              <a:t>G7 </a:t>
            </a:r>
            <a:r>
              <a:rPr lang="it-IT" sz="1800" b="1" dirty="0" err="1">
                <a:solidFill>
                  <a:srgbClr val="002060"/>
                </a:solidFill>
                <a:latin typeface="Verdana" pitchFamily="34" charset="0"/>
              </a:rPr>
              <a:t>Climate</a:t>
            </a:r>
            <a:r>
              <a:rPr lang="it-IT" sz="1800" b="1" dirty="0">
                <a:solidFill>
                  <a:srgbClr val="002060"/>
                </a:solidFill>
                <a:latin typeface="Verdana" pitchFamily="34" charset="0"/>
              </a:rPr>
              <a:t>, Energy and Environment </a:t>
            </a:r>
            <a:r>
              <a:rPr lang="it-IT" sz="1800" b="1" dirty="0" err="1">
                <a:solidFill>
                  <a:srgbClr val="002060"/>
                </a:solidFill>
                <a:latin typeface="Verdana" pitchFamily="34" charset="0"/>
              </a:rPr>
              <a:t>Ministers</a:t>
            </a:r>
            <a:r>
              <a:rPr lang="it-IT" sz="1800" b="1" dirty="0">
                <a:solidFill>
                  <a:srgbClr val="002060"/>
                </a:solidFill>
                <a:latin typeface="Verdana" pitchFamily="34" charset="0"/>
              </a:rPr>
              <a:t>’ </a:t>
            </a:r>
            <a:r>
              <a:rPr lang="it-IT" sz="1800" b="1" dirty="0" err="1">
                <a:solidFill>
                  <a:srgbClr val="002060"/>
                </a:solidFill>
                <a:latin typeface="Verdana" pitchFamily="34" charset="0"/>
              </a:rPr>
              <a:t>Communiqué</a:t>
            </a:r>
            <a:endParaRPr lang="it-IT" sz="1800" b="1" dirty="0">
              <a:solidFill>
                <a:srgbClr val="002060"/>
              </a:solidFill>
              <a:latin typeface="Verdana" pitchFamily="34" charset="0"/>
            </a:endParaRPr>
          </a:p>
          <a:p>
            <a:pPr algn="ctr"/>
            <a:r>
              <a:rPr lang="it-IT" sz="1800" b="1" dirty="0">
                <a:solidFill>
                  <a:srgbClr val="002060"/>
                </a:solidFill>
                <a:latin typeface="Verdana" pitchFamily="34" charset="0"/>
              </a:rPr>
              <a:t>Sapporo, April 16, 2023</a:t>
            </a:r>
          </a:p>
        </p:txBody>
      </p:sp>
      <p:sp>
        <p:nvSpPr>
          <p:cNvPr id="7" name="Google Shape;149;p19">
            <a:extLst>
              <a:ext uri="{FF2B5EF4-FFF2-40B4-BE49-F238E27FC236}">
                <a16:creationId xmlns:a16="http://schemas.microsoft.com/office/drawing/2014/main" id="{24965703-B039-99ED-AFC1-E83CF3C461F2}"/>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468B2923-7844-A4FC-7963-122AE25126DB}"/>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0ED3B123-8BCF-04D7-3737-8F7811AA5FF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42215685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81DD3-D9A5-57A6-E395-361C81D5440A}"/>
            </a:ext>
          </a:extLst>
        </p:cNvPr>
        <p:cNvGrpSpPr/>
        <p:nvPr/>
      </p:nvGrpSpPr>
      <p:grpSpPr>
        <a:xfrm>
          <a:off x="0" y="0"/>
          <a:ext cx="0" cy="0"/>
          <a:chOff x="0" y="0"/>
          <a:chExt cx="0" cy="0"/>
        </a:xfrm>
      </p:grpSpPr>
      <p:sp>
        <p:nvSpPr>
          <p:cNvPr id="3" name="Segnaposto numero diapositiva 2">
            <a:extLst>
              <a:ext uri="{FF2B5EF4-FFF2-40B4-BE49-F238E27FC236}">
                <a16:creationId xmlns:a16="http://schemas.microsoft.com/office/drawing/2014/main" id="{486261EA-F82A-4600-8F53-3B77D31858EC}"/>
              </a:ext>
            </a:extLst>
          </p:cNvPr>
          <p:cNvSpPr>
            <a:spLocks noGrp="1"/>
          </p:cNvSpPr>
          <p:nvPr>
            <p:ph type="sldNum" sz="quarter" idx="12"/>
          </p:nvPr>
        </p:nvSpPr>
        <p:spPr/>
        <p:txBody>
          <a:bodyPr/>
          <a:lstStyle/>
          <a:p>
            <a:fld id="{68EC7A23-59E8-4736-B0F9-5CD98DD133F4}" type="slidenum">
              <a:rPr lang="it-IT" smtClean="0"/>
              <a:t>36</a:t>
            </a:fld>
            <a:endParaRPr lang="it-IT"/>
          </a:p>
        </p:txBody>
      </p:sp>
      <p:sp>
        <p:nvSpPr>
          <p:cNvPr id="4" name="Text Box 228">
            <a:extLst>
              <a:ext uri="{FF2B5EF4-FFF2-40B4-BE49-F238E27FC236}">
                <a16:creationId xmlns:a16="http://schemas.microsoft.com/office/drawing/2014/main" id="{2AEA5D67-AEBD-90D8-F6C5-6F7C9E8FD832}"/>
              </a:ext>
            </a:extLst>
          </p:cNvPr>
          <p:cNvSpPr txBox="1">
            <a:spLocks noChangeArrowheads="1"/>
          </p:cNvSpPr>
          <p:nvPr/>
        </p:nvSpPr>
        <p:spPr bwMode="auto">
          <a:xfrm>
            <a:off x="107504" y="908720"/>
            <a:ext cx="8902292" cy="5016758"/>
          </a:xfrm>
          <a:prstGeom prst="rect">
            <a:avLst/>
          </a:prstGeom>
          <a:solidFill>
            <a:schemeClr val="bg1"/>
          </a:solidFill>
          <a:ln w="9525">
            <a:noFill/>
            <a:miter lim="800000"/>
            <a:headEnd/>
            <a:tailEnd/>
          </a:ln>
        </p:spPr>
        <p:txBody>
          <a:bodyPr wrap="square">
            <a:spAutoFit/>
          </a:bodyPr>
          <a:lstStyle/>
          <a:p>
            <a:pPr algn="just"/>
            <a:r>
              <a:rPr lang="it-IT" sz="1600" b="1" i="1" dirty="0">
                <a:solidFill>
                  <a:srgbClr val="0B0C0C"/>
                </a:solidFill>
                <a:latin typeface="Arial" charset="0"/>
                <a:ea typeface="Arial" charset="0"/>
                <a:cs typeface="Arial" charset="0"/>
              </a:rPr>
              <a:t>57. Carbon markets and </a:t>
            </a:r>
            <a:r>
              <a:rPr lang="it-IT" sz="1600" b="1" i="1" dirty="0" err="1">
                <a:solidFill>
                  <a:srgbClr val="0B0C0C"/>
                </a:solidFill>
                <a:latin typeface="Arial" charset="0"/>
                <a:ea typeface="Arial" charset="0"/>
                <a:cs typeface="Arial" charset="0"/>
              </a:rPr>
              <a:t>Article</a:t>
            </a:r>
            <a:r>
              <a:rPr lang="it-IT" sz="1600" b="1" i="1" dirty="0">
                <a:solidFill>
                  <a:srgbClr val="0B0C0C"/>
                </a:solidFill>
                <a:latin typeface="Arial" charset="0"/>
                <a:ea typeface="Arial" charset="0"/>
                <a:cs typeface="Arial" charset="0"/>
              </a:rPr>
              <a:t> 6 of the Paris Agreement: </a:t>
            </a:r>
          </a:p>
          <a:p>
            <a:pPr algn="just"/>
            <a:r>
              <a:rPr lang="it-IT" sz="1600" i="1" dirty="0" err="1">
                <a:solidFill>
                  <a:srgbClr val="0B0C0C"/>
                </a:solidFill>
                <a:latin typeface="Arial" charset="0"/>
                <a:ea typeface="Arial" charset="0"/>
                <a:cs typeface="Arial" charset="0"/>
              </a:rPr>
              <a:t>We</a:t>
            </a:r>
            <a:r>
              <a:rPr lang="it-IT" sz="1600" i="1" dirty="0">
                <a:solidFill>
                  <a:srgbClr val="0B0C0C"/>
                </a:solidFill>
                <a:latin typeface="Arial" charset="0"/>
                <a:ea typeface="Arial" charset="0"/>
                <a:cs typeface="Arial" charset="0"/>
              </a:rPr>
              <a:t> underscore the </a:t>
            </a:r>
            <a:r>
              <a:rPr lang="it-IT" sz="1600" i="1" dirty="0" err="1">
                <a:solidFill>
                  <a:srgbClr val="0B0C0C"/>
                </a:solidFill>
                <a:latin typeface="Arial" charset="0"/>
                <a:ea typeface="Arial" charset="0"/>
                <a:cs typeface="Arial" charset="0"/>
              </a:rPr>
              <a:t>role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that</a:t>
            </a:r>
            <a:r>
              <a:rPr lang="it-IT" sz="1600" i="1" dirty="0">
                <a:solidFill>
                  <a:srgbClr val="0B0C0C"/>
                </a:solidFill>
                <a:latin typeface="Arial" charset="0"/>
                <a:ea typeface="Arial" charset="0"/>
                <a:cs typeface="Arial" charset="0"/>
              </a:rPr>
              <a:t> high </a:t>
            </a:r>
            <a:r>
              <a:rPr lang="it-IT" sz="1600" i="1" dirty="0" err="1">
                <a:solidFill>
                  <a:srgbClr val="0B0C0C"/>
                </a:solidFill>
                <a:latin typeface="Arial" charset="0"/>
                <a:ea typeface="Arial" charset="0"/>
                <a:cs typeface="Arial" charset="0"/>
              </a:rPr>
              <a:t>integrity</a:t>
            </a:r>
            <a:r>
              <a:rPr lang="it-IT" sz="1600" i="1" dirty="0">
                <a:solidFill>
                  <a:srgbClr val="0B0C0C"/>
                </a:solidFill>
                <a:latin typeface="Arial" charset="0"/>
                <a:ea typeface="Arial" charset="0"/>
                <a:cs typeface="Arial" charset="0"/>
              </a:rPr>
              <a:t> carbon markets can play in </a:t>
            </a:r>
            <a:r>
              <a:rPr lang="it-IT" sz="1600" i="1" dirty="0" err="1">
                <a:solidFill>
                  <a:srgbClr val="0B0C0C"/>
                </a:solidFill>
                <a:latin typeface="Arial" charset="0"/>
                <a:ea typeface="Arial" charset="0"/>
                <a:cs typeface="Arial" charset="0"/>
              </a:rPr>
              <a:t>achieving</a:t>
            </a:r>
            <a:r>
              <a:rPr lang="it-IT" sz="1600" i="1" dirty="0">
                <a:solidFill>
                  <a:srgbClr val="0B0C0C"/>
                </a:solidFill>
                <a:latin typeface="Arial" charset="0"/>
                <a:ea typeface="Arial" charset="0"/>
                <a:cs typeface="Arial" charset="0"/>
              </a:rPr>
              <a:t> net-zero </a:t>
            </a:r>
            <a:r>
              <a:rPr lang="it-IT" sz="1600" i="1" dirty="0" err="1">
                <a:solidFill>
                  <a:srgbClr val="0B0C0C"/>
                </a:solidFill>
                <a:latin typeface="Arial" charset="0"/>
                <a:ea typeface="Arial" charset="0"/>
                <a:cs typeface="Arial" charset="0"/>
              </a:rPr>
              <a:t>emissions</a:t>
            </a:r>
            <a:r>
              <a:rPr lang="it-IT" sz="1600" i="1" dirty="0">
                <a:solidFill>
                  <a:srgbClr val="0B0C0C"/>
                </a:solidFill>
                <a:latin typeface="Arial" charset="0"/>
                <a:ea typeface="Arial" charset="0"/>
                <a:cs typeface="Arial" charset="0"/>
              </a:rPr>
              <a:t> by 2050, in </a:t>
            </a:r>
            <a:r>
              <a:rPr lang="it-IT" sz="1600" i="1" dirty="0" err="1">
                <a:solidFill>
                  <a:srgbClr val="0B0C0C"/>
                </a:solidFill>
                <a:latin typeface="Arial" charset="0"/>
                <a:ea typeface="Arial" charset="0"/>
                <a:cs typeface="Arial" charset="0"/>
              </a:rPr>
              <a:t>enhancing</a:t>
            </a:r>
            <a:r>
              <a:rPr lang="it-IT" sz="1600" i="1" dirty="0">
                <a:solidFill>
                  <a:srgbClr val="0B0C0C"/>
                </a:solidFill>
                <a:latin typeface="Arial" charset="0"/>
                <a:ea typeface="Arial" charset="0"/>
                <a:cs typeface="Arial" charset="0"/>
              </a:rPr>
              <a:t> the </a:t>
            </a:r>
            <a:r>
              <a:rPr lang="it-IT" sz="1600" i="1" dirty="0" err="1">
                <a:solidFill>
                  <a:srgbClr val="0B0C0C"/>
                </a:solidFill>
                <a:latin typeface="Arial" charset="0"/>
                <a:ea typeface="Arial" charset="0"/>
                <a:cs typeface="Arial" charset="0"/>
              </a:rPr>
              <a:t>implementation</a:t>
            </a:r>
            <a:r>
              <a:rPr lang="it-IT" sz="1600" i="1" dirty="0">
                <a:solidFill>
                  <a:srgbClr val="0B0C0C"/>
                </a:solidFill>
                <a:latin typeface="Arial" charset="0"/>
                <a:ea typeface="Arial" charset="0"/>
                <a:cs typeface="Arial" charset="0"/>
              </a:rPr>
              <a:t> and </a:t>
            </a:r>
            <a:r>
              <a:rPr lang="it-IT" sz="1600" i="1" dirty="0" err="1">
                <a:solidFill>
                  <a:srgbClr val="0B0C0C"/>
                </a:solidFill>
                <a:latin typeface="Arial" charset="0"/>
                <a:ea typeface="Arial" charset="0"/>
                <a:cs typeface="Arial" charset="0"/>
              </a:rPr>
              <a:t>ambition</a:t>
            </a:r>
            <a:r>
              <a:rPr lang="it-IT" sz="1600" i="1" dirty="0">
                <a:solidFill>
                  <a:srgbClr val="0B0C0C"/>
                </a:solidFill>
                <a:latin typeface="Arial" charset="0"/>
                <a:ea typeface="Arial" charset="0"/>
                <a:cs typeface="Arial" charset="0"/>
              </a:rPr>
              <a:t> of 2030 </a:t>
            </a:r>
            <a:r>
              <a:rPr lang="it-IT" sz="1600" i="1" dirty="0" err="1">
                <a:solidFill>
                  <a:srgbClr val="0B0C0C"/>
                </a:solidFill>
                <a:latin typeface="Arial" charset="0"/>
                <a:ea typeface="Arial" charset="0"/>
                <a:cs typeface="Arial" charset="0"/>
              </a:rPr>
              <a:t>NDCs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including</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beyond</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their</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current</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levels</a:t>
            </a:r>
            <a:r>
              <a:rPr lang="it-IT" sz="1600" i="1" dirty="0">
                <a:solidFill>
                  <a:srgbClr val="0B0C0C"/>
                </a:solidFill>
                <a:latin typeface="Arial" charset="0"/>
                <a:ea typeface="Arial" charset="0"/>
                <a:cs typeface="Arial" charset="0"/>
              </a:rPr>
              <a:t>, in order to </a:t>
            </a:r>
            <a:r>
              <a:rPr lang="it-IT" sz="1600" i="1" dirty="0" err="1">
                <a:solidFill>
                  <a:srgbClr val="0B0C0C"/>
                </a:solidFill>
                <a:latin typeface="Arial" charset="0"/>
                <a:ea typeface="Arial" charset="0"/>
                <a:cs typeface="Arial" charset="0"/>
              </a:rPr>
              <a:t>keep</a:t>
            </a:r>
            <a:r>
              <a:rPr lang="it-IT" sz="1600" i="1" dirty="0">
                <a:solidFill>
                  <a:srgbClr val="0B0C0C"/>
                </a:solidFill>
                <a:latin typeface="Arial" charset="0"/>
                <a:ea typeface="Arial" charset="0"/>
                <a:cs typeface="Arial" charset="0"/>
              </a:rPr>
              <a:t> a </a:t>
            </a:r>
            <a:r>
              <a:rPr lang="it-IT" sz="1600" i="1" dirty="0" err="1">
                <a:solidFill>
                  <a:srgbClr val="0B0C0C"/>
                </a:solidFill>
                <a:latin typeface="Arial" charset="0"/>
                <a:ea typeface="Arial" charset="0"/>
                <a:cs typeface="Arial" charset="0"/>
              </a:rPr>
              <a:t>limit</a:t>
            </a:r>
            <a:r>
              <a:rPr lang="it-IT" sz="1600" i="1" dirty="0">
                <a:solidFill>
                  <a:srgbClr val="0B0C0C"/>
                </a:solidFill>
                <a:latin typeface="Arial" charset="0"/>
                <a:ea typeface="Arial" charset="0"/>
                <a:cs typeface="Arial" charset="0"/>
              </a:rPr>
              <a:t> of 1.5°C temperature rise </a:t>
            </a:r>
            <a:r>
              <a:rPr lang="it-IT" sz="1600" i="1" dirty="0" err="1">
                <a:solidFill>
                  <a:srgbClr val="0B0C0C"/>
                </a:solidFill>
                <a:latin typeface="Arial" charset="0"/>
                <a:ea typeface="Arial" charset="0"/>
                <a:cs typeface="Arial" charset="0"/>
              </a:rPr>
              <a:t>within</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reach</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While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stressing</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that</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measures</a:t>
            </a:r>
            <a:r>
              <a:rPr lang="it-IT" sz="1600" i="1" dirty="0">
                <a:solidFill>
                  <a:srgbClr val="0B0C0C"/>
                </a:solidFill>
                <a:latin typeface="Arial" charset="0"/>
                <a:ea typeface="Arial" charset="0"/>
                <a:cs typeface="Arial" charset="0"/>
              </a:rPr>
              <a:t> to </a:t>
            </a:r>
            <a:r>
              <a:rPr lang="it-IT" sz="1600" i="1" dirty="0" err="1">
                <a:solidFill>
                  <a:srgbClr val="0B0C0C"/>
                </a:solidFill>
                <a:latin typeface="Arial" charset="0"/>
                <a:ea typeface="Arial" charset="0"/>
                <a:cs typeface="Arial" charset="0"/>
              </a:rPr>
              <a:t>avoid</a:t>
            </a:r>
            <a:r>
              <a:rPr lang="it-IT" sz="1600" i="1" dirty="0">
                <a:solidFill>
                  <a:srgbClr val="0B0C0C"/>
                </a:solidFill>
                <a:latin typeface="Arial" charset="0"/>
                <a:ea typeface="Arial" charset="0"/>
                <a:cs typeface="Arial" charset="0"/>
              </a:rPr>
              <a:t> and reduce </a:t>
            </a:r>
            <a:r>
              <a:rPr lang="it-IT" sz="1600" i="1" dirty="0" err="1">
                <a:solidFill>
                  <a:srgbClr val="0B0C0C"/>
                </a:solidFill>
                <a:latin typeface="Arial" charset="0"/>
                <a:ea typeface="Arial" charset="0"/>
                <a:cs typeface="Arial" charset="0"/>
              </a:rPr>
              <a:t>emissions</a:t>
            </a:r>
            <a:r>
              <a:rPr lang="it-IT" sz="1600" i="1" dirty="0">
                <a:solidFill>
                  <a:srgbClr val="0B0C0C"/>
                </a:solidFill>
                <a:latin typeface="Arial" charset="0"/>
                <a:ea typeface="Arial" charset="0"/>
                <a:cs typeface="Arial" charset="0"/>
              </a:rPr>
              <a:t> and to </a:t>
            </a:r>
            <a:r>
              <a:rPr lang="it-IT" sz="1600" i="1" dirty="0" err="1">
                <a:solidFill>
                  <a:srgbClr val="0B0C0C"/>
                </a:solidFill>
                <a:latin typeface="Arial" charset="0"/>
                <a:ea typeface="Arial" charset="0"/>
                <a:cs typeface="Arial" charset="0"/>
              </a:rPr>
              <a:t>increase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removals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remain</a:t>
            </a:r>
            <a:r>
              <a:rPr lang="it-IT" sz="1600" i="1" dirty="0">
                <a:solidFill>
                  <a:srgbClr val="0B0C0C"/>
                </a:solidFill>
                <a:latin typeface="Arial" charset="0"/>
                <a:ea typeface="Arial" charset="0"/>
                <a:cs typeface="Arial" charset="0"/>
              </a:rPr>
              <a:t> imperative, and </a:t>
            </a:r>
            <a:r>
              <a:rPr lang="it-IT" sz="1600" i="1" dirty="0" err="1">
                <a:solidFill>
                  <a:srgbClr val="0B0C0C"/>
                </a:solidFill>
                <a:latin typeface="Arial" charset="0"/>
                <a:ea typeface="Arial" charset="0"/>
                <a:cs typeface="Arial" charset="0"/>
              </a:rPr>
              <a:t>that</a:t>
            </a:r>
            <a:r>
              <a:rPr lang="it-IT" sz="1600" i="1" dirty="0">
                <a:solidFill>
                  <a:srgbClr val="0B0C0C"/>
                </a:solidFill>
                <a:latin typeface="Arial" charset="0"/>
                <a:ea typeface="Arial" charset="0"/>
                <a:cs typeface="Arial" charset="0"/>
              </a:rPr>
              <a:t> use of carbon markets </a:t>
            </a:r>
            <a:r>
              <a:rPr lang="it-IT" sz="1600" i="1" dirty="0" err="1">
                <a:solidFill>
                  <a:srgbClr val="0B0C0C"/>
                </a:solidFill>
                <a:latin typeface="Arial" charset="0"/>
                <a:ea typeface="Arial" charset="0"/>
                <a:cs typeface="Arial" charset="0"/>
              </a:rPr>
              <a:t>cannot</a:t>
            </a:r>
            <a:r>
              <a:rPr lang="it-IT" sz="1600" i="1" dirty="0">
                <a:solidFill>
                  <a:srgbClr val="0B0C0C"/>
                </a:solidFill>
                <a:latin typeface="Arial" charset="0"/>
                <a:ea typeface="Arial" charset="0"/>
                <a:cs typeface="Arial" charset="0"/>
              </a:rPr>
              <a:t> be a </a:t>
            </a:r>
            <a:r>
              <a:rPr lang="it-IT" sz="1600" i="1" dirty="0" err="1">
                <a:solidFill>
                  <a:srgbClr val="0B0C0C"/>
                </a:solidFill>
                <a:latin typeface="Arial" charset="0"/>
                <a:ea typeface="Arial" charset="0"/>
                <a:cs typeface="Arial" charset="0"/>
              </a:rPr>
              <a:t>substitute</a:t>
            </a:r>
            <a:r>
              <a:rPr lang="it-IT" sz="1600" i="1" dirty="0">
                <a:solidFill>
                  <a:srgbClr val="0B0C0C"/>
                </a:solidFill>
                <a:latin typeface="Arial" charset="0"/>
                <a:ea typeface="Arial" charset="0"/>
                <a:cs typeface="Arial" charset="0"/>
              </a:rPr>
              <a:t> for the deep </a:t>
            </a:r>
            <a:r>
              <a:rPr lang="it-IT" sz="1600" i="1" dirty="0" err="1">
                <a:solidFill>
                  <a:srgbClr val="0B0C0C"/>
                </a:solidFill>
                <a:latin typeface="Arial" charset="0"/>
                <a:ea typeface="Arial" charset="0"/>
                <a:cs typeface="Arial" charset="0"/>
              </a:rPr>
              <a:t>emissions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cuts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necessary</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utilization</a:t>
            </a:r>
            <a:r>
              <a:rPr lang="it-IT" sz="1600" i="1" dirty="0">
                <a:solidFill>
                  <a:srgbClr val="0B0C0C"/>
                </a:solidFill>
                <a:latin typeface="Arial" charset="0"/>
                <a:ea typeface="Arial" charset="0"/>
                <a:cs typeface="Arial" charset="0"/>
              </a:rPr>
              <a:t> and design of high </a:t>
            </a:r>
            <a:r>
              <a:rPr lang="it-IT" sz="1600" i="1" dirty="0" err="1">
                <a:solidFill>
                  <a:srgbClr val="0B0C0C"/>
                </a:solidFill>
                <a:latin typeface="Arial" charset="0"/>
                <a:ea typeface="Arial" charset="0"/>
                <a:cs typeface="Arial" charset="0"/>
              </a:rPr>
              <a:t>integrity</a:t>
            </a:r>
            <a:r>
              <a:rPr lang="it-IT" sz="1600" i="1" dirty="0">
                <a:solidFill>
                  <a:srgbClr val="0B0C0C"/>
                </a:solidFill>
                <a:latin typeface="Arial" charset="0"/>
                <a:ea typeface="Arial" charset="0"/>
                <a:cs typeface="Arial" charset="0"/>
              </a:rPr>
              <a:t> carbon markets with </a:t>
            </a:r>
            <a:r>
              <a:rPr lang="it-IT" sz="1600" i="1" dirty="0" err="1">
                <a:solidFill>
                  <a:srgbClr val="0B0C0C"/>
                </a:solidFill>
                <a:latin typeface="Arial" charset="0"/>
                <a:ea typeface="Arial" charset="0"/>
                <a:cs typeface="Arial" charset="0"/>
              </a:rPr>
              <a:t>robust</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safeguards</a:t>
            </a:r>
            <a:r>
              <a:rPr lang="it-IT" sz="1600" i="1" dirty="0">
                <a:solidFill>
                  <a:srgbClr val="0B0C0C"/>
                </a:solidFill>
                <a:latin typeface="Arial" charset="0"/>
                <a:ea typeface="Arial" charset="0"/>
                <a:cs typeface="Arial" charset="0"/>
              </a:rPr>
              <a:t> can play an </a:t>
            </a:r>
            <a:r>
              <a:rPr lang="it-IT" sz="1600" i="1" dirty="0" err="1">
                <a:solidFill>
                  <a:srgbClr val="0B0C0C"/>
                </a:solidFill>
                <a:latin typeface="Arial" charset="0"/>
                <a:ea typeface="Arial" charset="0"/>
                <a:cs typeface="Arial" charset="0"/>
              </a:rPr>
              <a:t>important</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role</a:t>
            </a:r>
            <a:r>
              <a:rPr lang="it-IT" sz="1600" i="1" dirty="0">
                <a:solidFill>
                  <a:srgbClr val="0B0C0C"/>
                </a:solidFill>
                <a:latin typeface="Arial" charset="0"/>
                <a:ea typeface="Arial" charset="0"/>
                <a:cs typeface="Arial" charset="0"/>
              </a:rPr>
              <a:t> in </a:t>
            </a:r>
            <a:r>
              <a:rPr lang="it-IT" sz="1600" i="1" dirty="0" err="1">
                <a:solidFill>
                  <a:srgbClr val="0B0C0C"/>
                </a:solidFill>
                <a:latin typeface="Arial" charset="0"/>
                <a:ea typeface="Arial" charset="0"/>
                <a:cs typeface="Arial" charset="0"/>
              </a:rPr>
              <a:t>mobilizing</a:t>
            </a:r>
            <a:r>
              <a:rPr lang="it-IT" sz="1600" i="1" dirty="0">
                <a:solidFill>
                  <a:srgbClr val="0B0C0C"/>
                </a:solidFill>
                <a:latin typeface="Arial" charset="0"/>
                <a:ea typeface="Arial" charset="0"/>
                <a:cs typeface="Arial" charset="0"/>
              </a:rPr>
              <a:t> public and private </a:t>
            </a:r>
            <a:r>
              <a:rPr lang="it-IT" sz="1600" i="1" dirty="0" err="1">
                <a:solidFill>
                  <a:srgbClr val="0B0C0C"/>
                </a:solidFill>
                <a:latin typeface="Arial" charset="0"/>
                <a:ea typeface="Arial" charset="0"/>
                <a:cs typeface="Arial" charset="0"/>
              </a:rPr>
              <a:t>sector</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finance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including</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results-based</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climate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finance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unlocking</a:t>
            </a:r>
            <a:r>
              <a:rPr lang="it-IT" sz="1600" i="1" dirty="0">
                <a:solidFill>
                  <a:srgbClr val="0B0C0C"/>
                </a:solidFill>
                <a:latin typeface="Arial" charset="0"/>
                <a:ea typeface="Arial" charset="0"/>
                <a:cs typeface="Arial" charset="0"/>
              </a:rPr>
              <a:t> social and </a:t>
            </a:r>
            <a:r>
              <a:rPr lang="it-IT" sz="1600" i="1" dirty="0" err="1">
                <a:solidFill>
                  <a:srgbClr val="0B0C0C"/>
                </a:solidFill>
                <a:latin typeface="Arial" charset="0"/>
                <a:ea typeface="Arial" charset="0"/>
                <a:cs typeface="Arial" charset="0"/>
              </a:rPr>
              <a:t>environmental</a:t>
            </a:r>
            <a:r>
              <a:rPr lang="it-IT" sz="1600" i="1" dirty="0">
                <a:solidFill>
                  <a:srgbClr val="0B0C0C"/>
                </a:solidFill>
                <a:latin typeface="Arial" charset="0"/>
                <a:ea typeface="Arial" charset="0"/>
                <a:cs typeface="Arial" charset="0"/>
              </a:rPr>
              <a:t> co-benefits, </a:t>
            </a:r>
            <a:r>
              <a:rPr lang="it-IT" sz="1600" i="1" dirty="0" err="1">
                <a:solidFill>
                  <a:srgbClr val="0B0C0C"/>
                </a:solidFill>
                <a:latin typeface="Arial" charset="0"/>
                <a:ea typeface="Arial" charset="0"/>
                <a:cs typeface="Arial" charset="0"/>
              </a:rPr>
              <a:t>deploying</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clean</a:t>
            </a:r>
            <a:r>
              <a:rPr lang="it-IT" sz="1600" i="1" dirty="0">
                <a:solidFill>
                  <a:srgbClr val="0B0C0C"/>
                </a:solidFill>
                <a:latin typeface="Arial" charset="0"/>
                <a:ea typeface="Arial" charset="0"/>
                <a:cs typeface="Arial" charset="0"/>
              </a:rPr>
              <a:t>, safe, and </a:t>
            </a:r>
            <a:r>
              <a:rPr lang="it-IT" sz="1600" i="1" dirty="0" err="1">
                <a:solidFill>
                  <a:srgbClr val="0B0C0C"/>
                </a:solidFill>
                <a:latin typeface="Arial" charset="0"/>
                <a:ea typeface="Arial" charset="0"/>
                <a:cs typeface="Arial" charset="0"/>
              </a:rPr>
              <a:t>sustainable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decarbonization</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technologies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as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well</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as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investing</a:t>
            </a:r>
            <a:r>
              <a:rPr lang="it-IT" sz="1600" i="1" dirty="0">
                <a:solidFill>
                  <a:srgbClr val="0B0C0C"/>
                </a:solidFill>
                <a:latin typeface="Arial" charset="0"/>
                <a:ea typeface="Arial" charset="0"/>
                <a:cs typeface="Arial" charset="0"/>
              </a:rPr>
              <a:t> in </a:t>
            </a:r>
            <a:r>
              <a:rPr lang="it-IT" sz="1600" i="1" dirty="0" err="1">
                <a:solidFill>
                  <a:srgbClr val="0B0C0C"/>
                </a:solidFill>
                <a:latin typeface="Arial" charset="0"/>
                <a:ea typeface="Arial" charset="0"/>
                <a:cs typeface="Arial" charset="0"/>
              </a:rPr>
              <a:t>NbS</a:t>
            </a:r>
            <a:r>
              <a:rPr lang="it-IT" sz="1600" i="1" dirty="0">
                <a:solidFill>
                  <a:srgbClr val="0B0C0C"/>
                </a:solidFill>
                <a:latin typeface="Arial" charset="0"/>
                <a:ea typeface="Arial" charset="0"/>
                <a:cs typeface="Arial" charset="0"/>
              </a:rPr>
              <a:t>. </a:t>
            </a:r>
          </a:p>
          <a:p>
            <a:pPr algn="just"/>
            <a:r>
              <a:rPr lang="it-IT" sz="1600" i="1" dirty="0">
                <a:solidFill>
                  <a:srgbClr val="0B0C0C"/>
                </a:solidFill>
                <a:latin typeface="Arial" charset="0"/>
                <a:ea typeface="Arial" charset="0"/>
                <a:cs typeface="Arial" charset="0"/>
              </a:rPr>
              <a:t>The </a:t>
            </a:r>
            <a:r>
              <a:rPr lang="it-IT" sz="1600" i="1" dirty="0" err="1">
                <a:solidFill>
                  <a:srgbClr val="0B0C0C"/>
                </a:solidFill>
                <a:latin typeface="Arial" charset="0"/>
                <a:ea typeface="Arial" charset="0"/>
                <a:cs typeface="Arial" charset="0"/>
              </a:rPr>
              <a:t>implementation</a:t>
            </a:r>
            <a:r>
              <a:rPr lang="it-IT" sz="1600" i="1" dirty="0">
                <a:solidFill>
                  <a:srgbClr val="0B0C0C"/>
                </a:solidFill>
                <a:latin typeface="Arial" charset="0"/>
                <a:ea typeface="Arial" charset="0"/>
                <a:cs typeface="Arial" charset="0"/>
              </a:rPr>
              <a:t> of </a:t>
            </a:r>
            <a:r>
              <a:rPr lang="it-IT" sz="1600" i="1" dirty="0" err="1">
                <a:solidFill>
                  <a:srgbClr val="0B0C0C"/>
                </a:solidFill>
                <a:latin typeface="Arial" charset="0"/>
                <a:ea typeface="Arial" charset="0"/>
                <a:cs typeface="Arial" charset="0"/>
              </a:rPr>
              <a:t>Article</a:t>
            </a:r>
            <a:r>
              <a:rPr lang="it-IT" sz="1600" i="1" dirty="0">
                <a:solidFill>
                  <a:srgbClr val="0B0C0C"/>
                </a:solidFill>
                <a:latin typeface="Arial" charset="0"/>
                <a:ea typeface="Arial" charset="0"/>
                <a:cs typeface="Arial" charset="0"/>
              </a:rPr>
              <a:t> 6 </a:t>
            </a:r>
            <a:r>
              <a:rPr lang="it-IT" sz="1600" i="1" dirty="0" err="1">
                <a:solidFill>
                  <a:srgbClr val="0B0C0C"/>
                </a:solidFill>
                <a:latin typeface="Arial" charset="0"/>
                <a:ea typeface="Arial" charset="0"/>
                <a:cs typeface="Arial" charset="0"/>
              </a:rPr>
              <a:t>guidance</a:t>
            </a:r>
            <a:r>
              <a:rPr lang="it-IT" sz="1600" i="1" dirty="0">
                <a:solidFill>
                  <a:srgbClr val="0B0C0C"/>
                </a:solidFill>
                <a:latin typeface="Arial" charset="0"/>
                <a:ea typeface="Arial" charset="0"/>
                <a:cs typeface="Arial" charset="0"/>
              </a:rPr>
              <a:t> and rules of the Paris Agreement, </a:t>
            </a:r>
            <a:r>
              <a:rPr lang="it-IT" sz="1600" i="1" dirty="0" err="1">
                <a:solidFill>
                  <a:srgbClr val="0B0C0C"/>
                </a:solidFill>
                <a:latin typeface="Arial" charset="0"/>
                <a:ea typeface="Arial" charset="0"/>
                <a:cs typeface="Arial" charset="0"/>
              </a:rPr>
              <a:t>including</a:t>
            </a:r>
            <a:r>
              <a:rPr lang="it-IT" sz="1600" i="1" dirty="0">
                <a:solidFill>
                  <a:srgbClr val="0B0C0C"/>
                </a:solidFill>
                <a:latin typeface="Arial" charset="0"/>
                <a:ea typeface="Arial" charset="0"/>
                <a:cs typeface="Arial" charset="0"/>
              </a:rPr>
              <a:t> for </a:t>
            </a:r>
            <a:r>
              <a:rPr lang="it-IT" sz="1600" i="1" dirty="0" err="1">
                <a:solidFill>
                  <a:srgbClr val="0B0C0C"/>
                </a:solidFill>
                <a:latin typeface="Arial" charset="0"/>
                <a:ea typeface="Arial" charset="0"/>
                <a:cs typeface="Arial" charset="0"/>
              </a:rPr>
              <a:t>crediting</a:t>
            </a:r>
            <a:r>
              <a:rPr lang="it-IT" sz="1600" i="1" dirty="0">
                <a:solidFill>
                  <a:srgbClr val="0B0C0C"/>
                </a:solidFill>
                <a:latin typeface="Arial" charset="0"/>
                <a:ea typeface="Arial" charset="0"/>
                <a:cs typeface="Arial" charset="0"/>
              </a:rPr>
              <a:t> under the 6.4 </a:t>
            </a:r>
            <a:r>
              <a:rPr lang="it-IT" sz="1600" i="1" dirty="0" err="1">
                <a:solidFill>
                  <a:srgbClr val="0B0C0C"/>
                </a:solidFill>
                <a:latin typeface="Arial" charset="0"/>
                <a:ea typeface="Arial" charset="0"/>
                <a:cs typeface="Arial" charset="0"/>
              </a:rPr>
              <a:t>mechanism</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authorization</a:t>
            </a:r>
            <a:r>
              <a:rPr lang="it-IT" sz="1600" i="1" dirty="0">
                <a:solidFill>
                  <a:srgbClr val="0B0C0C"/>
                </a:solidFill>
                <a:latin typeface="Arial" charset="0"/>
                <a:ea typeface="Arial" charset="0"/>
                <a:cs typeface="Arial" charset="0"/>
              </a:rPr>
              <a:t>, accounting, reporting, review and tracking, and </a:t>
            </a:r>
            <a:r>
              <a:rPr lang="it-IT" sz="1600" i="1" dirty="0" err="1">
                <a:solidFill>
                  <a:srgbClr val="0B0C0C"/>
                </a:solidFill>
                <a:latin typeface="Arial" charset="0"/>
                <a:ea typeface="Arial" charset="0"/>
                <a:cs typeface="Arial" charset="0"/>
              </a:rPr>
              <a:t>infrastructure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provides</a:t>
            </a:r>
            <a:r>
              <a:rPr lang="it-IT" sz="1600" i="1" dirty="0">
                <a:solidFill>
                  <a:srgbClr val="0B0C0C"/>
                </a:solidFill>
                <a:latin typeface="Arial" charset="0"/>
                <a:ea typeface="Arial" charset="0"/>
                <a:cs typeface="Arial" charset="0"/>
              </a:rPr>
              <a:t> a </a:t>
            </a:r>
            <a:r>
              <a:rPr lang="it-IT" sz="1600" i="1" dirty="0" err="1">
                <a:solidFill>
                  <a:srgbClr val="0B0C0C"/>
                </a:solidFill>
                <a:latin typeface="Arial" charset="0"/>
                <a:ea typeface="Arial" charset="0"/>
                <a:cs typeface="Arial" charset="0"/>
              </a:rPr>
              <a:t>robust</a:t>
            </a:r>
            <a:r>
              <a:rPr lang="it-IT" sz="1600" i="1" dirty="0">
                <a:solidFill>
                  <a:srgbClr val="0B0C0C"/>
                </a:solidFill>
                <a:latin typeface="Arial" charset="0"/>
                <a:ea typeface="Arial" charset="0"/>
                <a:cs typeface="Arial" charset="0"/>
              </a:rPr>
              <a:t> framework for carbon markets under the Paris Agreement to </a:t>
            </a:r>
            <a:r>
              <a:rPr lang="it-IT" sz="1600" i="1" dirty="0" err="1">
                <a:solidFill>
                  <a:srgbClr val="0B0C0C"/>
                </a:solidFill>
                <a:latin typeface="Arial" charset="0"/>
                <a:ea typeface="Arial" charset="0"/>
                <a:cs typeface="Arial" charset="0"/>
              </a:rPr>
              <a:t>ensure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environmental</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integrity</a:t>
            </a:r>
            <a:r>
              <a:rPr lang="it-IT" sz="1600" i="1" dirty="0">
                <a:solidFill>
                  <a:srgbClr val="0B0C0C"/>
                </a:solidFill>
                <a:latin typeface="Arial" charset="0"/>
                <a:ea typeface="Arial" charset="0"/>
                <a:cs typeface="Arial" charset="0"/>
              </a:rPr>
              <a:t> and </a:t>
            </a:r>
            <a:r>
              <a:rPr lang="it-IT" sz="1600" i="1" dirty="0" err="1">
                <a:solidFill>
                  <a:srgbClr val="0B0C0C"/>
                </a:solidFill>
                <a:latin typeface="Arial" charset="0"/>
                <a:ea typeface="Arial" charset="0"/>
                <a:cs typeface="Arial" charset="0"/>
              </a:rPr>
              <a:t>promote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sustainable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development</a:t>
            </a:r>
            <a:r>
              <a:rPr lang="it-IT" sz="1600" i="1" dirty="0">
                <a:solidFill>
                  <a:srgbClr val="0B0C0C"/>
                </a:solidFill>
                <a:latin typeface="Arial" charset="0"/>
                <a:ea typeface="Arial" charset="0"/>
                <a:cs typeface="Arial" charset="0"/>
              </a:rPr>
              <a:t>. In order to </a:t>
            </a:r>
            <a:r>
              <a:rPr lang="it-IT" sz="1600" i="1" dirty="0" err="1">
                <a:solidFill>
                  <a:srgbClr val="0B0C0C"/>
                </a:solidFill>
                <a:latin typeface="Arial" charset="0"/>
                <a:ea typeface="Arial" charset="0"/>
                <a:cs typeface="Arial" charset="0"/>
              </a:rPr>
              <a:t>promote</a:t>
            </a:r>
            <a:r>
              <a:rPr lang="it-IT" sz="1600" i="1" dirty="0">
                <a:solidFill>
                  <a:srgbClr val="0B0C0C"/>
                </a:solidFill>
                <a:latin typeface="Arial" charset="0"/>
                <a:ea typeface="Arial" charset="0"/>
                <a:cs typeface="Arial" charset="0"/>
              </a:rPr>
              <a:t> the </a:t>
            </a:r>
            <a:r>
              <a:rPr lang="it-IT" sz="1600" i="1" dirty="0" err="1">
                <a:solidFill>
                  <a:srgbClr val="0B0C0C"/>
                </a:solidFill>
                <a:latin typeface="Arial" charset="0"/>
                <a:ea typeface="Arial" charset="0"/>
                <a:cs typeface="Arial" charset="0"/>
              </a:rPr>
              <a:t>development</a:t>
            </a:r>
            <a:r>
              <a:rPr lang="it-IT" sz="1600" i="1" dirty="0">
                <a:solidFill>
                  <a:srgbClr val="0B0C0C"/>
                </a:solidFill>
                <a:latin typeface="Arial" charset="0"/>
                <a:ea typeface="Arial" charset="0"/>
                <a:cs typeface="Arial" charset="0"/>
              </a:rPr>
              <a:t> of carbon markets </a:t>
            </a:r>
            <a:r>
              <a:rPr lang="it-IT" sz="1600" i="1" dirty="0" err="1">
                <a:solidFill>
                  <a:srgbClr val="0B0C0C"/>
                </a:solidFill>
                <a:latin typeface="Arial" charset="0"/>
                <a:ea typeface="Arial" charset="0"/>
                <a:cs typeface="Arial" charset="0"/>
              </a:rPr>
              <a:t>while</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ensuring</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their</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environmental</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integrity</a:t>
            </a:r>
            <a:r>
              <a:rPr lang="it-IT" sz="1600" i="1" dirty="0">
                <a:solidFill>
                  <a:srgbClr val="0B0C0C"/>
                </a:solidFill>
                <a:latin typeface="Arial" charset="0"/>
                <a:ea typeface="Arial" charset="0"/>
                <a:cs typeface="Arial" charset="0"/>
              </a:rPr>
              <a:t>, </a:t>
            </a:r>
            <a:r>
              <a:rPr lang="it-IT" sz="1600" b="1" i="1" dirty="0" err="1">
                <a:solidFill>
                  <a:srgbClr val="0B0C0C"/>
                </a:solidFill>
                <a:latin typeface="Arial" charset="0"/>
                <a:ea typeface="Arial" charset="0"/>
                <a:cs typeface="Arial" charset="0"/>
              </a:rPr>
              <a:t>we</a:t>
            </a:r>
            <a:r>
              <a:rPr lang="it-IT" sz="1600" b="1" i="1" dirty="0">
                <a:solidFill>
                  <a:srgbClr val="0B0C0C"/>
                </a:solidFill>
                <a:latin typeface="Arial" charset="0"/>
                <a:ea typeface="Arial" charset="0"/>
                <a:cs typeface="Arial" charset="0"/>
              </a:rPr>
              <a:t> </a:t>
            </a:r>
            <a:r>
              <a:rPr lang="it-IT" sz="1600" b="1" i="1" dirty="0" err="1">
                <a:solidFill>
                  <a:srgbClr val="0B0C0C"/>
                </a:solidFill>
                <a:latin typeface="Arial" charset="0"/>
                <a:ea typeface="Arial" charset="0"/>
                <a:cs typeface="Arial" charset="0"/>
              </a:rPr>
              <a:t>adopt</a:t>
            </a:r>
            <a:r>
              <a:rPr lang="it-IT" sz="1600" b="1" i="1" dirty="0">
                <a:solidFill>
                  <a:srgbClr val="0B0C0C"/>
                </a:solidFill>
                <a:latin typeface="Arial" charset="0"/>
                <a:ea typeface="Arial" charset="0"/>
                <a:cs typeface="Arial" charset="0"/>
              </a:rPr>
              <a:t> the “</a:t>
            </a:r>
            <a:r>
              <a:rPr lang="it-IT" sz="1600" b="1" i="1" dirty="0" err="1">
                <a:solidFill>
                  <a:srgbClr val="0B0C0C"/>
                </a:solidFill>
                <a:latin typeface="Arial" charset="0"/>
                <a:ea typeface="Arial" charset="0"/>
                <a:cs typeface="Arial" charset="0"/>
              </a:rPr>
              <a:t>Principles</a:t>
            </a:r>
            <a:r>
              <a:rPr lang="it-IT" sz="1600" b="1" i="1" dirty="0">
                <a:solidFill>
                  <a:srgbClr val="0B0C0C"/>
                </a:solidFill>
                <a:latin typeface="Arial" charset="0"/>
                <a:ea typeface="Arial" charset="0"/>
                <a:cs typeface="Arial" charset="0"/>
              </a:rPr>
              <a:t> of High </a:t>
            </a:r>
            <a:r>
              <a:rPr lang="it-IT" sz="1600" b="1" i="1" dirty="0" err="1">
                <a:solidFill>
                  <a:srgbClr val="0B0C0C"/>
                </a:solidFill>
                <a:latin typeface="Arial" charset="0"/>
                <a:ea typeface="Arial" charset="0"/>
                <a:cs typeface="Arial" charset="0"/>
              </a:rPr>
              <a:t>Integrity</a:t>
            </a:r>
            <a:r>
              <a:rPr lang="it-IT" sz="1600" b="1" i="1" dirty="0">
                <a:solidFill>
                  <a:srgbClr val="0B0C0C"/>
                </a:solidFill>
                <a:latin typeface="Arial" charset="0"/>
                <a:ea typeface="Arial" charset="0"/>
                <a:cs typeface="Arial" charset="0"/>
              </a:rPr>
              <a:t> Carbon Markets”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as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annexed</a:t>
            </a:r>
            <a:r>
              <a:rPr lang="it-IT" sz="1600" i="1" dirty="0">
                <a:solidFill>
                  <a:srgbClr val="0B0C0C"/>
                </a:solidFill>
                <a:latin typeface="Arial" charset="0"/>
                <a:ea typeface="Arial" charset="0"/>
                <a:cs typeface="Arial" charset="0"/>
              </a:rPr>
              <a:t>, and </a:t>
            </a:r>
            <a:r>
              <a:rPr lang="it-IT" sz="1600" i="1" dirty="0" err="1">
                <a:solidFill>
                  <a:srgbClr val="0B0C0C"/>
                </a:solidFill>
                <a:latin typeface="Arial" charset="0"/>
                <a:ea typeface="Arial" charset="0"/>
                <a:cs typeface="Arial" charset="0"/>
              </a:rPr>
              <a:t>will</a:t>
            </a:r>
            <a:r>
              <a:rPr lang="it-IT" sz="1600" i="1" dirty="0">
                <a:solidFill>
                  <a:srgbClr val="0B0C0C"/>
                </a:solidFill>
                <a:latin typeface="Arial" charset="0"/>
                <a:ea typeface="Arial" charset="0"/>
                <a:cs typeface="Arial" charset="0"/>
              </a:rPr>
              <a:t> facilitate </a:t>
            </a:r>
            <a:r>
              <a:rPr lang="it-IT" sz="1600" i="1" dirty="0" err="1">
                <a:solidFill>
                  <a:srgbClr val="0B0C0C"/>
                </a:solidFill>
                <a:latin typeface="Arial" charset="0"/>
                <a:ea typeface="Arial" charset="0"/>
                <a:cs typeface="Arial" charset="0"/>
              </a:rPr>
              <a:t>their</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implementation</a:t>
            </a:r>
            <a:r>
              <a:rPr lang="it-IT" sz="1600" i="1" dirty="0">
                <a:solidFill>
                  <a:srgbClr val="0B0C0C"/>
                </a:solidFill>
                <a:latin typeface="Arial" charset="0"/>
                <a:ea typeface="Arial" charset="0"/>
                <a:cs typeface="Arial" charset="0"/>
              </a:rPr>
              <a:t> in carbon credit markets, </a:t>
            </a:r>
            <a:r>
              <a:rPr lang="it-IT" sz="1600" i="1" dirty="0" err="1">
                <a:solidFill>
                  <a:srgbClr val="0B0C0C"/>
                </a:solidFill>
                <a:latin typeface="Arial" charset="0"/>
                <a:ea typeface="Arial" charset="0"/>
                <a:cs typeface="Arial" charset="0"/>
              </a:rPr>
              <a:t>including</a:t>
            </a:r>
            <a:r>
              <a:rPr lang="it-IT" sz="1600" i="1" dirty="0">
                <a:solidFill>
                  <a:srgbClr val="0B0C0C"/>
                </a:solidFill>
                <a:latin typeface="Arial" charset="0"/>
                <a:ea typeface="Arial" charset="0"/>
                <a:cs typeface="Arial" charset="0"/>
              </a:rPr>
              <a:t> by sharing </a:t>
            </a:r>
            <a:r>
              <a:rPr lang="it-IT" sz="1600" i="1" dirty="0" err="1">
                <a:solidFill>
                  <a:srgbClr val="0B0C0C"/>
                </a:solidFill>
                <a:latin typeface="Arial" charset="0"/>
                <a:ea typeface="Arial" charset="0"/>
                <a:cs typeface="Arial" charset="0"/>
              </a:rPr>
              <a:t>experiences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through</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discussions</a:t>
            </a:r>
            <a:r>
              <a:rPr lang="it-IT" sz="1600" i="1" dirty="0">
                <a:solidFill>
                  <a:srgbClr val="0B0C0C"/>
                </a:solidFill>
                <a:latin typeface="Arial" charset="0"/>
                <a:ea typeface="Arial" charset="0"/>
                <a:cs typeface="Arial" charset="0"/>
              </a:rPr>
              <a:t> of the Carbon Market Platform. To </a:t>
            </a:r>
            <a:r>
              <a:rPr lang="it-IT" sz="1600" i="1" dirty="0" err="1">
                <a:solidFill>
                  <a:srgbClr val="0B0C0C"/>
                </a:solidFill>
                <a:latin typeface="Arial" charset="0"/>
                <a:ea typeface="Arial" charset="0"/>
                <a:cs typeface="Arial" charset="0"/>
              </a:rPr>
              <a:t>strengthen</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capacity</a:t>
            </a:r>
            <a:r>
              <a:rPr lang="it-IT" sz="1600" i="1" dirty="0">
                <a:solidFill>
                  <a:srgbClr val="0B0C0C"/>
                </a:solidFill>
                <a:latin typeface="Arial" charset="0"/>
                <a:ea typeface="Arial" charset="0"/>
                <a:cs typeface="Arial" charset="0"/>
              </a:rPr>
              <a:t> building for </a:t>
            </a:r>
            <a:r>
              <a:rPr lang="it-IT" sz="1600" i="1" dirty="0" err="1">
                <a:solidFill>
                  <a:srgbClr val="0B0C0C"/>
                </a:solidFill>
                <a:latin typeface="Arial" charset="0"/>
                <a:ea typeface="Arial" charset="0"/>
                <a:cs typeface="Arial" charset="0"/>
              </a:rPr>
              <a:t>robust</a:t>
            </a:r>
            <a:r>
              <a:rPr lang="it-IT" sz="1600" i="1" dirty="0">
                <a:solidFill>
                  <a:srgbClr val="0B0C0C"/>
                </a:solidFill>
                <a:latin typeface="Arial" charset="0"/>
                <a:ea typeface="Arial" charset="0"/>
                <a:cs typeface="Arial" charset="0"/>
              </a:rPr>
              <a:t> and </a:t>
            </a:r>
            <a:r>
              <a:rPr lang="it-IT" sz="1600" i="1" dirty="0" err="1">
                <a:solidFill>
                  <a:srgbClr val="0B0C0C"/>
                </a:solidFill>
                <a:latin typeface="Arial" charset="0"/>
                <a:ea typeface="Arial" charset="0"/>
                <a:cs typeface="Arial" charset="0"/>
              </a:rPr>
              <a:t>ambitious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implementation</a:t>
            </a:r>
            <a:r>
              <a:rPr lang="it-IT" sz="1600" i="1" dirty="0">
                <a:solidFill>
                  <a:srgbClr val="0B0C0C"/>
                </a:solidFill>
                <a:latin typeface="Arial" charset="0"/>
                <a:ea typeface="Arial" charset="0"/>
                <a:cs typeface="Arial" charset="0"/>
              </a:rPr>
              <a:t> of </a:t>
            </a:r>
            <a:r>
              <a:rPr lang="it-IT" sz="1600" i="1" dirty="0" err="1">
                <a:solidFill>
                  <a:srgbClr val="0B0C0C"/>
                </a:solidFill>
                <a:latin typeface="Arial" charset="0"/>
                <a:ea typeface="Arial" charset="0"/>
                <a:cs typeface="Arial" charset="0"/>
              </a:rPr>
              <a:t>Article</a:t>
            </a:r>
            <a:r>
              <a:rPr lang="it-IT" sz="1600" i="1" dirty="0">
                <a:solidFill>
                  <a:srgbClr val="0B0C0C"/>
                </a:solidFill>
                <a:latin typeface="Arial" charset="0"/>
                <a:ea typeface="Arial" charset="0"/>
                <a:cs typeface="Arial" charset="0"/>
              </a:rPr>
              <a:t> 6 of the Paris Agreement, </a:t>
            </a:r>
            <a:r>
              <a:rPr lang="it-IT" sz="1600" i="1" dirty="0" err="1">
                <a:solidFill>
                  <a:srgbClr val="0B0C0C"/>
                </a:solidFill>
                <a:latin typeface="Arial" charset="0"/>
                <a:ea typeface="Arial" charset="0"/>
                <a:cs typeface="Arial" charset="0"/>
              </a:rPr>
              <a:t>we</a:t>
            </a:r>
            <a:r>
              <a:rPr lang="it-IT" sz="1600" i="1" dirty="0">
                <a:solidFill>
                  <a:srgbClr val="0B0C0C"/>
                </a:solidFill>
                <a:latin typeface="Arial" charset="0"/>
                <a:ea typeface="Arial" charset="0"/>
                <a:cs typeface="Arial" charset="0"/>
              </a:rPr>
              <a:t> stress the </a:t>
            </a:r>
            <a:r>
              <a:rPr lang="it-IT" sz="1600" i="1" dirty="0" err="1">
                <a:solidFill>
                  <a:srgbClr val="0B0C0C"/>
                </a:solidFill>
                <a:latin typeface="Arial" charset="0"/>
                <a:ea typeface="Arial" charset="0"/>
                <a:cs typeface="Arial" charset="0"/>
              </a:rPr>
              <a:t>importance</a:t>
            </a:r>
            <a:r>
              <a:rPr lang="it-IT" sz="1600" i="1" dirty="0">
                <a:solidFill>
                  <a:srgbClr val="0B0C0C"/>
                </a:solidFill>
                <a:latin typeface="Arial" charset="0"/>
                <a:ea typeface="Arial" charset="0"/>
                <a:cs typeface="Arial" charset="0"/>
              </a:rPr>
              <a:t> of the UNFCCC </a:t>
            </a:r>
            <a:r>
              <a:rPr lang="it-IT" sz="1600" i="1" dirty="0" err="1">
                <a:solidFill>
                  <a:srgbClr val="0B0C0C"/>
                </a:solidFill>
                <a:latin typeface="Arial" charset="0"/>
                <a:ea typeface="Arial" charset="0"/>
                <a:cs typeface="Arial" charset="0"/>
              </a:rPr>
              <a:t>secretariat’s</a:t>
            </a:r>
            <a:r>
              <a:rPr lang="it-IT" sz="1600" i="1" dirty="0">
                <a:solidFill>
                  <a:srgbClr val="0B0C0C"/>
                </a:solidFill>
                <a:latin typeface="Arial" charset="0"/>
                <a:ea typeface="Arial" charset="0"/>
                <a:cs typeface="Arial" charset="0"/>
              </a:rPr>
              <a:t> </a:t>
            </a:r>
            <a:r>
              <a:rPr lang="it-IT" sz="1600" i="1" dirty="0" err="1">
                <a:solidFill>
                  <a:srgbClr val="0B0C0C"/>
                </a:solidFill>
                <a:latin typeface="Arial" charset="0"/>
                <a:ea typeface="Arial" charset="0"/>
                <a:cs typeface="Arial" charset="0"/>
              </a:rPr>
              <a:t>role</a:t>
            </a:r>
            <a:r>
              <a:rPr lang="it-IT" sz="1600" i="1" dirty="0">
                <a:solidFill>
                  <a:srgbClr val="0B0C0C"/>
                </a:solidFill>
                <a:latin typeface="Arial" charset="0"/>
                <a:ea typeface="Arial" charset="0"/>
                <a:cs typeface="Arial" charset="0"/>
              </a:rPr>
              <a:t> in </a:t>
            </a:r>
            <a:r>
              <a:rPr lang="it-IT" sz="1600" i="1" dirty="0" err="1">
                <a:solidFill>
                  <a:srgbClr val="0B0C0C"/>
                </a:solidFill>
                <a:latin typeface="Arial" charset="0"/>
                <a:ea typeface="Arial" charset="0"/>
                <a:cs typeface="Arial" charset="0"/>
              </a:rPr>
              <a:t>implementing</a:t>
            </a:r>
            <a:r>
              <a:rPr lang="it-IT" sz="1600" i="1" dirty="0">
                <a:solidFill>
                  <a:srgbClr val="0B0C0C"/>
                </a:solidFill>
                <a:latin typeface="Arial" charset="0"/>
                <a:ea typeface="Arial" charset="0"/>
                <a:cs typeface="Arial" charset="0"/>
              </a:rPr>
              <a:t> a </a:t>
            </a:r>
            <a:r>
              <a:rPr lang="it-IT" sz="1600" i="1" dirty="0" err="1">
                <a:solidFill>
                  <a:srgbClr val="0B0C0C"/>
                </a:solidFill>
                <a:latin typeface="Arial" charset="0"/>
                <a:ea typeface="Arial" charset="0"/>
                <a:cs typeface="Arial" charset="0"/>
              </a:rPr>
              <a:t>capacity</a:t>
            </a:r>
            <a:r>
              <a:rPr lang="it-IT" sz="1600" i="1" dirty="0">
                <a:solidFill>
                  <a:srgbClr val="0B0C0C"/>
                </a:solidFill>
                <a:latin typeface="Arial" charset="0"/>
                <a:ea typeface="Arial" charset="0"/>
                <a:cs typeface="Arial" charset="0"/>
              </a:rPr>
              <a:t> building </a:t>
            </a:r>
            <a:r>
              <a:rPr lang="it-IT" sz="1600" i="1" dirty="0" err="1">
                <a:solidFill>
                  <a:srgbClr val="0B0C0C"/>
                </a:solidFill>
                <a:latin typeface="Arial" charset="0"/>
                <a:ea typeface="Arial" charset="0"/>
                <a:cs typeface="Arial" charset="0"/>
              </a:rPr>
              <a:t>program</a:t>
            </a:r>
            <a:r>
              <a:rPr lang="it-IT" sz="1600" i="1" dirty="0">
                <a:solidFill>
                  <a:srgbClr val="0B0C0C"/>
                </a:solidFill>
                <a:latin typeface="Arial" charset="0"/>
                <a:ea typeface="Arial" charset="0"/>
                <a:cs typeface="Arial" charset="0"/>
              </a:rPr>
              <a:t> to assist</a:t>
            </a:r>
          </a:p>
        </p:txBody>
      </p:sp>
      <p:sp>
        <p:nvSpPr>
          <p:cNvPr id="5" name="Rettangolo 4">
            <a:extLst>
              <a:ext uri="{FF2B5EF4-FFF2-40B4-BE49-F238E27FC236}">
                <a16:creationId xmlns:a16="http://schemas.microsoft.com/office/drawing/2014/main" id="{A435AED3-8472-B944-2DF1-A4C3D2C79D86}"/>
              </a:ext>
            </a:extLst>
          </p:cNvPr>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a:extLst>
              <a:ext uri="{FF2B5EF4-FFF2-40B4-BE49-F238E27FC236}">
                <a16:creationId xmlns:a16="http://schemas.microsoft.com/office/drawing/2014/main" id="{0932612F-FE23-2453-794B-D1EB14A3FB12}"/>
              </a:ext>
            </a:extLst>
          </p:cNvPr>
          <p:cNvSpPr txBox="1">
            <a:spLocks noChangeArrowheads="1"/>
          </p:cNvSpPr>
          <p:nvPr/>
        </p:nvSpPr>
        <p:spPr bwMode="auto">
          <a:xfrm>
            <a:off x="33890" y="252008"/>
            <a:ext cx="9110110" cy="646331"/>
          </a:xfrm>
          <a:prstGeom prst="rect">
            <a:avLst/>
          </a:prstGeom>
          <a:solidFill>
            <a:schemeClr val="bg1"/>
          </a:solidFill>
          <a:ln w="9525">
            <a:noFill/>
            <a:miter lim="800000"/>
            <a:headEnd/>
            <a:tailEnd/>
          </a:ln>
        </p:spPr>
        <p:txBody>
          <a:bodyPr wrap="square">
            <a:spAutoFit/>
          </a:bodyPr>
          <a:lstStyle/>
          <a:p>
            <a:pPr algn="ctr"/>
            <a:r>
              <a:rPr lang="it-IT" sz="1800" b="1" dirty="0">
                <a:solidFill>
                  <a:srgbClr val="002060"/>
                </a:solidFill>
                <a:latin typeface="Verdana" pitchFamily="34" charset="0"/>
              </a:rPr>
              <a:t>G7 </a:t>
            </a:r>
            <a:r>
              <a:rPr lang="it-IT" sz="1800" b="1" dirty="0" err="1">
                <a:solidFill>
                  <a:srgbClr val="002060"/>
                </a:solidFill>
                <a:latin typeface="Verdana" pitchFamily="34" charset="0"/>
              </a:rPr>
              <a:t>Climate</a:t>
            </a:r>
            <a:r>
              <a:rPr lang="it-IT" sz="1800" b="1" dirty="0">
                <a:solidFill>
                  <a:srgbClr val="002060"/>
                </a:solidFill>
                <a:latin typeface="Verdana" pitchFamily="34" charset="0"/>
              </a:rPr>
              <a:t>, Energy and Environment </a:t>
            </a:r>
            <a:r>
              <a:rPr lang="it-IT" sz="1800" b="1" dirty="0" err="1">
                <a:solidFill>
                  <a:srgbClr val="002060"/>
                </a:solidFill>
                <a:latin typeface="Verdana" pitchFamily="34" charset="0"/>
              </a:rPr>
              <a:t>Ministers</a:t>
            </a:r>
            <a:r>
              <a:rPr lang="it-IT" sz="1800" b="1" dirty="0">
                <a:solidFill>
                  <a:srgbClr val="002060"/>
                </a:solidFill>
                <a:latin typeface="Verdana" pitchFamily="34" charset="0"/>
              </a:rPr>
              <a:t>’ </a:t>
            </a:r>
            <a:r>
              <a:rPr lang="it-IT" sz="1800" b="1" dirty="0" err="1">
                <a:solidFill>
                  <a:srgbClr val="002060"/>
                </a:solidFill>
                <a:latin typeface="Verdana" pitchFamily="34" charset="0"/>
              </a:rPr>
              <a:t>Communiqué</a:t>
            </a:r>
            <a:endParaRPr lang="it-IT" sz="1800" b="1" dirty="0">
              <a:solidFill>
                <a:srgbClr val="002060"/>
              </a:solidFill>
              <a:latin typeface="Verdana" pitchFamily="34" charset="0"/>
            </a:endParaRPr>
          </a:p>
          <a:p>
            <a:pPr algn="ctr"/>
            <a:r>
              <a:rPr lang="it-IT" sz="1800" b="1" dirty="0">
                <a:solidFill>
                  <a:srgbClr val="002060"/>
                </a:solidFill>
                <a:latin typeface="Verdana" pitchFamily="34" charset="0"/>
              </a:rPr>
              <a:t>Sapporo, April 16, 2023</a:t>
            </a:r>
          </a:p>
        </p:txBody>
      </p:sp>
      <p:sp>
        <p:nvSpPr>
          <p:cNvPr id="7" name="Google Shape;149;p19">
            <a:extLst>
              <a:ext uri="{FF2B5EF4-FFF2-40B4-BE49-F238E27FC236}">
                <a16:creationId xmlns:a16="http://schemas.microsoft.com/office/drawing/2014/main" id="{12655695-4E31-12ED-491B-64E9BB9FDCC7}"/>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FE3F7F05-C87A-BECA-D421-1119C36E50F0}"/>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82AB3E4F-DEF7-5727-E454-89175B26C0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2036578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5486355F-3005-4F04-805F-557D6A1547EE}"/>
              </a:ext>
            </a:extLst>
          </p:cNvPr>
          <p:cNvSpPr txBox="1">
            <a:spLocks/>
          </p:cNvSpPr>
          <p:nvPr/>
        </p:nvSpPr>
        <p:spPr>
          <a:xfrm>
            <a:off x="467545" y="2996953"/>
            <a:ext cx="8469730" cy="1001896"/>
          </a:xfrm>
          <a:prstGeom prst="rect">
            <a:avLst/>
          </a:prstGeom>
        </p:spPr>
        <p:txBody>
          <a:bodyPr vert="horz" lIns="68580" tIns="34290" rIns="68580" bIns="3429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1800" b="1" i="1" dirty="0">
              <a:solidFill>
                <a:srgbClr val="000000"/>
              </a:solidFill>
              <a:effectLst/>
              <a:latin typeface="Calibri" panose="020F0502020204030204" pitchFamily="34" charset="0"/>
              <a:ea typeface="Times New Roman" panose="02020603050405020304" pitchFamily="18" charset="0"/>
            </a:endParaRPr>
          </a:p>
          <a:p>
            <a:pPr algn="ctr"/>
            <a:r>
              <a:rPr lang="en-US" sz="2800" b="1" i="1" dirty="0">
                <a:solidFill>
                  <a:srgbClr val="000000"/>
                </a:solidFill>
                <a:effectLst/>
                <a:latin typeface="Calibri" panose="020F0502020204030204" pitchFamily="34" charset="0"/>
                <a:ea typeface="Times New Roman" panose="02020603050405020304" pitchFamily="18" charset="0"/>
              </a:rPr>
              <a:t>Case studies on implementation of Decision 2/CMA.3</a:t>
            </a:r>
            <a:r>
              <a:rPr lang="en-US" sz="2800" b="1" dirty="0">
                <a:solidFill>
                  <a:srgbClr val="000000"/>
                </a:solidFill>
                <a:effectLst/>
                <a:latin typeface="Calibri" panose="020F0502020204030204" pitchFamily="34" charset="0"/>
                <a:ea typeface="Times New Roman" panose="02020603050405020304" pitchFamily="18" charset="0"/>
              </a:rPr>
              <a:t> </a:t>
            </a:r>
            <a:endParaRPr lang="en-US" sz="2800" b="1" dirty="0">
              <a:solidFill>
                <a:srgbClr val="000000"/>
              </a:solidFill>
              <a:latin typeface="Calibri" panose="020F0502020204030204" pitchFamily="34" charset="0"/>
              <a:ea typeface="Times New Roman" panose="02020603050405020304" pitchFamily="18" charset="0"/>
            </a:endParaRPr>
          </a:p>
          <a:p>
            <a:pPr algn="just"/>
            <a:endParaRPr lang="it-IT" sz="1800" i="1" dirty="0"/>
          </a:p>
        </p:txBody>
      </p:sp>
      <p:sp>
        <p:nvSpPr>
          <p:cNvPr id="5" name="Sottotitolo 2">
            <a:extLst>
              <a:ext uri="{FF2B5EF4-FFF2-40B4-BE49-F238E27FC236}">
                <a16:creationId xmlns:a16="http://schemas.microsoft.com/office/drawing/2014/main" id="{4734F9A8-1B6E-44C0-8490-B906F2127A77}"/>
              </a:ext>
            </a:extLst>
          </p:cNvPr>
          <p:cNvSpPr txBox="1">
            <a:spLocks/>
          </p:cNvSpPr>
          <p:nvPr/>
        </p:nvSpPr>
        <p:spPr>
          <a:xfrm>
            <a:off x="1205735" y="3998848"/>
            <a:ext cx="6858000" cy="538404"/>
          </a:xfrm>
          <a:prstGeom prst="rect">
            <a:avLst/>
          </a:prstGeom>
        </p:spPr>
        <p:txBody>
          <a:bodyPr vert="horz" lIns="68580" tIns="34290" rIns="68580" bIns="3429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t-IT" sz="2100" dirty="0"/>
              <a:t>VANESSA LEONARDI</a:t>
            </a:r>
          </a:p>
          <a:p>
            <a:pPr marL="0" indent="0" algn="ctr">
              <a:buNone/>
            </a:pPr>
            <a:r>
              <a:rPr lang="it-IT" sz="2100" dirty="0"/>
              <a:t>MARCH 1st 2024 </a:t>
            </a:r>
          </a:p>
          <a:p>
            <a:pPr marL="0" indent="0" algn="ctr">
              <a:buNone/>
            </a:pPr>
            <a:endParaRPr lang="it-IT" sz="2100" dirty="0"/>
          </a:p>
          <a:p>
            <a:endParaRPr lang="it-IT" sz="2100" dirty="0"/>
          </a:p>
        </p:txBody>
      </p:sp>
      <p:pic>
        <p:nvPicPr>
          <p:cNvPr id="6" name="Immagine 16" descr="ISPRA - Istituto Superiore per la Protezione e la Ricerca Ambientale">
            <a:extLst>
              <a:ext uri="{FF2B5EF4-FFF2-40B4-BE49-F238E27FC236}">
                <a16:creationId xmlns:a16="http://schemas.microsoft.com/office/drawing/2014/main" id="{290D8130-2141-4CBB-B01B-4E8C48F4B2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6132" y="6237312"/>
            <a:ext cx="1263980" cy="576122"/>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14" descr="GHGMI_logo_color_800x157">
            <a:extLst>
              <a:ext uri="{FF2B5EF4-FFF2-40B4-BE49-F238E27FC236}">
                <a16:creationId xmlns:a16="http://schemas.microsoft.com/office/drawing/2014/main" id="{04811766-8AFA-445A-87CC-637B9F3E40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33" y="6309320"/>
            <a:ext cx="2446355" cy="476563"/>
          </a:xfrm>
          <a:prstGeom prst="rect">
            <a:avLst/>
          </a:prstGeom>
          <a:noFill/>
          <a:extLst>
            <a:ext uri="{909E8E84-426E-40DD-AFC4-6F175D3DCCD1}">
              <a14:hiddenFill xmlns:a14="http://schemas.microsoft.com/office/drawing/2010/main">
                <a:solidFill>
                  <a:srgbClr val="FFFFFF"/>
                </a:solidFill>
              </a14:hiddenFill>
            </a:ext>
          </a:extLst>
        </p:spPr>
      </p:pic>
      <p:pic>
        <p:nvPicPr>
          <p:cNvPr id="8" name="Immagine 39" descr="ekodenge18-logo-01">
            <a:extLst>
              <a:ext uri="{FF2B5EF4-FFF2-40B4-BE49-F238E27FC236}">
                <a16:creationId xmlns:a16="http://schemas.microsoft.com/office/drawing/2014/main" id="{53A19AF1-D323-4533-9FBC-9F1449958B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2226" y="6371946"/>
            <a:ext cx="1455049" cy="413937"/>
          </a:xfrm>
          <a:prstGeom prst="rect">
            <a:avLst/>
          </a:prstGeom>
          <a:noFill/>
          <a:extLst>
            <a:ext uri="{909E8E84-426E-40DD-AFC4-6F175D3DCCD1}">
              <a14:hiddenFill xmlns:a14="http://schemas.microsoft.com/office/drawing/2010/main">
                <a:solidFill>
                  <a:srgbClr val="FFFFFF"/>
                </a:solidFill>
              </a14:hiddenFill>
            </a:ext>
          </a:extLst>
        </p:spPr>
      </p:pic>
      <p:sp>
        <p:nvSpPr>
          <p:cNvPr id="9" name="Titolo 1">
            <a:extLst>
              <a:ext uri="{FF2B5EF4-FFF2-40B4-BE49-F238E27FC236}">
                <a16:creationId xmlns:a16="http://schemas.microsoft.com/office/drawing/2014/main" id="{AAAA6272-A321-4098-88E2-A6631CCBDE4A}"/>
              </a:ext>
            </a:extLst>
          </p:cNvPr>
          <p:cNvSpPr txBox="1">
            <a:spLocks/>
          </p:cNvSpPr>
          <p:nvPr/>
        </p:nvSpPr>
        <p:spPr>
          <a:xfrm>
            <a:off x="1115729" y="1227018"/>
            <a:ext cx="6858000" cy="1449999"/>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53816">
              <a:spcAft>
                <a:spcPts val="0"/>
              </a:spcAft>
            </a:pPr>
            <a:r>
              <a:rPr lang="en-GB" sz="2400" b="1" dirty="0" err="1"/>
              <a:t>Türkiye</a:t>
            </a:r>
            <a:r>
              <a:rPr lang="en-GB" sz="2400" b="1" dirty="0"/>
              <a:t>: Advancing EU-</a:t>
            </a:r>
            <a:r>
              <a:rPr lang="en-GB" sz="2400" b="1" dirty="0" err="1"/>
              <a:t>Türkiye</a:t>
            </a:r>
            <a:r>
              <a:rPr lang="en-GB" sz="2400" b="1" dirty="0"/>
              <a:t> high-level dialogue </a:t>
            </a:r>
          </a:p>
          <a:p>
            <a:pPr marR="53816">
              <a:spcAft>
                <a:spcPts val="0"/>
              </a:spcAft>
            </a:pPr>
            <a:r>
              <a:rPr lang="en-GB" sz="2400" b="1" dirty="0"/>
              <a:t>on climate action including technical exchanges and trainings on EU ETS</a:t>
            </a:r>
          </a:p>
          <a:p>
            <a:pPr marR="53816">
              <a:spcAft>
                <a:spcPts val="0"/>
              </a:spcAft>
            </a:pPr>
            <a:r>
              <a:rPr lang="en-US" sz="1350" i="1" dirty="0"/>
              <a:t>This activity is part of the European Union Climate Dialogues Project (EUCDs)</a:t>
            </a:r>
            <a:endParaRPr lang="fr-FR" sz="1350" i="1" dirty="0"/>
          </a:p>
        </p:txBody>
      </p:sp>
      <p:pic>
        <p:nvPicPr>
          <p:cNvPr id="11" name="Immagine 7">
            <a:extLst>
              <a:ext uri="{FF2B5EF4-FFF2-40B4-BE49-F238E27FC236}">
                <a16:creationId xmlns:a16="http://schemas.microsoft.com/office/drawing/2014/main" id="{6E82DA52-E5F4-4AF4-B68D-C51A2402B5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5613" y="28874"/>
            <a:ext cx="2180849" cy="685802"/>
          </a:xfrm>
          <a:prstGeom prst="rect">
            <a:avLst/>
          </a:prstGeom>
        </p:spPr>
      </p:pic>
      <p:pic>
        <p:nvPicPr>
          <p:cNvPr id="12" name="Immagine 3">
            <a:extLst>
              <a:ext uri="{FF2B5EF4-FFF2-40B4-BE49-F238E27FC236}">
                <a16:creationId xmlns:a16="http://schemas.microsoft.com/office/drawing/2014/main" id="{EF794C6E-E38B-49A4-8D50-5A39AE633022}"/>
              </a:ext>
            </a:extLst>
          </p:cNvPr>
          <p:cNvPicPr>
            <a:picLocks noChangeAspect="1"/>
          </p:cNvPicPr>
          <p:nvPr/>
        </p:nvPicPr>
        <p:blipFill>
          <a:blip r:embed="rId6"/>
          <a:stretch>
            <a:fillRect/>
          </a:stretch>
        </p:blipFill>
        <p:spPr>
          <a:xfrm>
            <a:off x="37538" y="0"/>
            <a:ext cx="3075591" cy="640650"/>
          </a:xfrm>
          <a:prstGeom prst="rect">
            <a:avLst/>
          </a:prstGeom>
        </p:spPr>
      </p:pic>
      <p:sp>
        <p:nvSpPr>
          <p:cNvPr id="13" name="Sottotitolo 2">
            <a:extLst>
              <a:ext uri="{FF2B5EF4-FFF2-40B4-BE49-F238E27FC236}">
                <a16:creationId xmlns:a16="http://schemas.microsoft.com/office/drawing/2014/main" id="{4734F9A8-1B6E-44C0-8490-B906F2127A77}"/>
              </a:ext>
            </a:extLst>
          </p:cNvPr>
          <p:cNvSpPr txBox="1">
            <a:spLocks/>
          </p:cNvSpPr>
          <p:nvPr/>
        </p:nvSpPr>
        <p:spPr>
          <a:xfrm>
            <a:off x="102871" y="5264050"/>
            <a:ext cx="9014382" cy="217916"/>
          </a:xfrm>
          <a:prstGeom prst="rect">
            <a:avLst/>
          </a:prstGeom>
        </p:spPr>
        <p:txBody>
          <a:bodyPr vert="horz" lIns="68580" tIns="34290" rIns="68580" bIns="3429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050" i="1" dirty="0"/>
              <a:t>This publication was funded by the European Union. Its contents are the sole responsibility of the author and do not necessarily reflect the views of the European Union</a:t>
            </a:r>
            <a:endParaRPr lang="it-IT" sz="1050" i="1" dirty="0"/>
          </a:p>
          <a:p>
            <a:pPr marL="0" indent="0" algn="ctr">
              <a:buNone/>
            </a:pPr>
            <a:endParaRPr lang="it-IT" sz="1050" i="1" dirty="0"/>
          </a:p>
          <a:p>
            <a:endParaRPr lang="it-IT" sz="2100" dirty="0"/>
          </a:p>
        </p:txBody>
      </p:sp>
    </p:spTree>
    <p:extLst>
      <p:ext uri="{BB962C8B-B14F-4D97-AF65-F5344CB8AC3E}">
        <p14:creationId xmlns:p14="http://schemas.microsoft.com/office/powerpoint/2010/main" val="25457733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38</a:t>
            </a:fld>
            <a:endParaRPr lang="it-IT"/>
          </a:p>
        </p:txBody>
      </p:sp>
      <p:sp>
        <p:nvSpPr>
          <p:cNvPr id="4" name="Text Box 228"/>
          <p:cNvSpPr txBox="1">
            <a:spLocks noChangeArrowheads="1"/>
          </p:cNvSpPr>
          <p:nvPr/>
        </p:nvSpPr>
        <p:spPr bwMode="auto">
          <a:xfrm>
            <a:off x="179512" y="692696"/>
            <a:ext cx="8926960" cy="5755422"/>
          </a:xfrm>
          <a:prstGeom prst="rect">
            <a:avLst/>
          </a:prstGeom>
          <a:solidFill>
            <a:schemeClr val="bg1"/>
          </a:solidFill>
          <a:ln w="9525">
            <a:noFill/>
            <a:miter lim="800000"/>
            <a:headEnd/>
            <a:tailEnd/>
          </a:ln>
        </p:spPr>
        <p:txBody>
          <a:bodyPr wrap="square">
            <a:spAutoFit/>
          </a:bodyPr>
          <a:lstStyle/>
          <a:p>
            <a:endParaRPr lang="it-IT" sz="1600" b="1" dirty="0">
              <a:solidFill>
                <a:srgbClr val="4991DB"/>
              </a:solidFill>
              <a:effectLst/>
              <a:latin typeface="Verdana" panose="020B0604030504040204" pitchFamily="34" charset="0"/>
              <a:ea typeface="Verdana" panose="020B0604030504040204" pitchFamily="34" charset="0"/>
              <a:cs typeface="Verdana" panose="020B0604030504040204" pitchFamily="34" charset="0"/>
            </a:endParaRPr>
          </a:p>
          <a:p>
            <a:r>
              <a:rPr lang="it-IT" sz="1600" dirty="0">
                <a:latin typeface="Verdana" panose="020B0604030504040204" pitchFamily="34" charset="0"/>
                <a:ea typeface="Verdana" panose="020B0604030504040204" pitchFamily="34" charset="0"/>
                <a:cs typeface="Verdana" panose="020B0604030504040204" pitchFamily="34" charset="0"/>
              </a:rPr>
              <a:t>The Paris Agreement </a:t>
            </a:r>
            <a:r>
              <a:rPr lang="it-IT" sz="1600" dirty="0" err="1">
                <a:latin typeface="Verdana" panose="020B0604030504040204" pitchFamily="34" charset="0"/>
                <a:ea typeface="Verdana" panose="020B0604030504040204" pitchFamily="34" charset="0"/>
                <a:cs typeface="Verdana" panose="020B0604030504040204" pitchFamily="34" charset="0"/>
              </a:rPr>
              <a:t>requires</a:t>
            </a:r>
            <a:r>
              <a:rPr lang="it-IT" sz="1600" dirty="0">
                <a:latin typeface="Verdana" panose="020B0604030504040204" pitchFamily="34" charset="0"/>
                <a:ea typeface="Verdana" panose="020B0604030504040204" pitchFamily="34" charset="0"/>
                <a:cs typeface="Verdana" panose="020B0604030504040204" pitchFamily="34" charset="0"/>
              </a:rPr>
              <a:t> Parties to </a:t>
            </a:r>
            <a:r>
              <a:rPr lang="it-IT" sz="1600" dirty="0" err="1">
                <a:latin typeface="Verdana" panose="020B0604030504040204" pitchFamily="34" charset="0"/>
                <a:ea typeface="Verdana" panose="020B0604030504040204" pitchFamily="34" charset="0"/>
                <a:cs typeface="Verdana" panose="020B0604030504040204" pitchFamily="34" charset="0"/>
              </a:rPr>
              <a:t>provide</a:t>
            </a:r>
            <a:r>
              <a:rPr lang="it-IT" sz="1600" dirty="0">
                <a:latin typeface="Verdana" panose="020B0604030504040204" pitchFamily="34" charset="0"/>
                <a:ea typeface="Verdana" panose="020B0604030504040204" pitchFamily="34" charset="0"/>
                <a:cs typeface="Verdana" panose="020B0604030504040204" pitchFamily="34" charset="0"/>
              </a:rPr>
              <a:t> information on </a:t>
            </a:r>
            <a:r>
              <a:rPr lang="it-IT" sz="1600" dirty="0" err="1">
                <a:latin typeface="Verdana" panose="020B0604030504040204" pitchFamily="34" charset="0"/>
                <a:ea typeface="Verdana" panose="020B0604030504040204" pitchFamily="34" charset="0"/>
                <a:cs typeface="Verdana" panose="020B0604030504040204" pitchFamily="34" charset="0"/>
              </a:rPr>
              <a:t>different</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elements</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including</a:t>
            </a:r>
            <a:r>
              <a:rPr lang="it-IT" sz="1600" dirty="0">
                <a:latin typeface="Verdana" panose="020B0604030504040204" pitchFamily="34" charset="0"/>
                <a:ea typeface="Verdana" panose="020B0604030504040204" pitchFamily="34" charset="0"/>
                <a:cs typeface="Verdana" panose="020B0604030504040204" pitchFamily="34" charset="0"/>
              </a:rPr>
              <a:t>:</a:t>
            </a:r>
          </a:p>
          <a:p>
            <a:pPr marL="285750" indent="-285750">
              <a:buFontTx/>
              <a:buChar char="-"/>
            </a:pPr>
            <a:r>
              <a:rPr lang="it-IT" sz="1600" dirty="0" err="1">
                <a:latin typeface="Verdana" panose="020B0604030504040204" pitchFamily="34" charset="0"/>
                <a:ea typeface="Verdana" panose="020B0604030504040204" pitchFamily="34" charset="0"/>
                <a:cs typeface="Verdana" panose="020B0604030504040204" pitchFamily="34" charset="0"/>
              </a:rPr>
              <a:t>greenhouse</a:t>
            </a:r>
            <a:r>
              <a:rPr lang="it-IT" sz="1600" dirty="0">
                <a:latin typeface="Verdana" panose="020B0604030504040204" pitchFamily="34" charset="0"/>
                <a:ea typeface="Verdana" panose="020B0604030504040204" pitchFamily="34" charset="0"/>
                <a:cs typeface="Verdana" panose="020B0604030504040204" pitchFamily="34" charset="0"/>
              </a:rPr>
              <a:t> gas </a:t>
            </a:r>
            <a:r>
              <a:rPr lang="it-IT" sz="1600" dirty="0" err="1">
                <a:latin typeface="Verdana" panose="020B0604030504040204" pitchFamily="34" charset="0"/>
                <a:ea typeface="Verdana" panose="020B0604030504040204" pitchFamily="34" charset="0"/>
                <a:cs typeface="Verdana" panose="020B0604030504040204" pitchFamily="34" charset="0"/>
              </a:rPr>
              <a:t>inventories</a:t>
            </a:r>
            <a:r>
              <a:rPr lang="it-IT" sz="1600" dirty="0">
                <a:latin typeface="Verdana" panose="020B0604030504040204" pitchFamily="34" charset="0"/>
                <a:ea typeface="Verdana" panose="020B0604030504040204" pitchFamily="34" charset="0"/>
                <a:cs typeface="Verdana" panose="020B0604030504040204" pitchFamily="34" charset="0"/>
              </a:rPr>
              <a:t>,</a:t>
            </a:r>
          </a:p>
          <a:p>
            <a:pPr marL="285750" indent="-285750">
              <a:buFontTx/>
              <a:buChar char="-"/>
            </a:pPr>
            <a:r>
              <a:rPr lang="it-IT" sz="1600" dirty="0">
                <a:latin typeface="Verdana" panose="020B0604030504040204" pitchFamily="34" charset="0"/>
                <a:ea typeface="Verdana" panose="020B0604030504040204" pitchFamily="34" charset="0"/>
                <a:cs typeface="Verdana" panose="020B0604030504040204" pitchFamily="34" charset="0"/>
              </a:rPr>
              <a:t>progress made in </a:t>
            </a:r>
            <a:r>
              <a:rPr lang="it-IT" sz="1600" dirty="0" err="1">
                <a:latin typeface="Verdana" panose="020B0604030504040204" pitchFamily="34" charset="0"/>
                <a:ea typeface="Verdana" panose="020B0604030504040204" pitchFamily="34" charset="0"/>
                <a:cs typeface="Verdana" panose="020B0604030504040204" pitchFamily="34" charset="0"/>
              </a:rPr>
              <a:t>implementing</a:t>
            </a:r>
            <a:r>
              <a:rPr lang="it-IT" sz="1600" dirty="0">
                <a:latin typeface="Verdana" panose="020B0604030504040204" pitchFamily="34" charset="0"/>
                <a:ea typeface="Verdana" panose="020B0604030504040204" pitchFamily="34" charset="0"/>
                <a:cs typeface="Verdana" panose="020B0604030504040204" pitchFamily="34" charset="0"/>
              </a:rPr>
              <a:t> and </a:t>
            </a:r>
            <a:r>
              <a:rPr lang="it-IT" sz="1600" dirty="0" err="1">
                <a:latin typeface="Verdana" panose="020B0604030504040204" pitchFamily="34" charset="0"/>
                <a:ea typeface="Verdana" panose="020B0604030504040204" pitchFamily="34" charset="0"/>
                <a:cs typeface="Verdana" panose="020B0604030504040204" pitchFamily="34" charset="0"/>
              </a:rPr>
              <a:t>achieving</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NDCs</a:t>
            </a:r>
            <a:r>
              <a:rPr lang="it-IT" sz="1600" dirty="0">
                <a:latin typeface="Verdana" panose="020B0604030504040204" pitchFamily="34" charset="0"/>
                <a:ea typeface="Verdana" panose="020B0604030504040204" pitchFamily="34" charset="0"/>
                <a:cs typeface="Verdana" panose="020B0604030504040204" pitchFamily="34" charset="0"/>
              </a:rPr>
              <a:t>,</a:t>
            </a:r>
          </a:p>
          <a:p>
            <a:pPr marL="285750" indent="-285750">
              <a:buFontTx/>
              <a:buChar char="-"/>
            </a:pPr>
            <a:r>
              <a:rPr lang="it-IT" sz="1600" dirty="0">
                <a:latin typeface="Verdana" panose="020B0604030504040204" pitchFamily="34" charset="0"/>
                <a:ea typeface="Verdana" panose="020B0604030504040204" pitchFamily="34" charset="0"/>
                <a:cs typeface="Verdana" panose="020B0604030504040204" pitchFamily="34" charset="0"/>
              </a:rPr>
              <a:t>impacts and </a:t>
            </a:r>
            <a:r>
              <a:rPr lang="it-IT" sz="1600" dirty="0" err="1">
                <a:latin typeface="Verdana" panose="020B0604030504040204" pitchFamily="34" charset="0"/>
                <a:ea typeface="Verdana" panose="020B0604030504040204" pitchFamily="34" charset="0"/>
                <a:cs typeface="Verdana" panose="020B0604030504040204" pitchFamily="34" charset="0"/>
              </a:rPr>
              <a:t>adaptation</a:t>
            </a:r>
            <a:r>
              <a:rPr lang="it-IT" sz="1600" dirty="0">
                <a:latin typeface="Verdana" panose="020B0604030504040204" pitchFamily="34" charset="0"/>
                <a:ea typeface="Verdana" panose="020B0604030504040204" pitchFamily="34" charset="0"/>
                <a:cs typeface="Verdana" panose="020B0604030504040204" pitchFamily="34" charset="0"/>
              </a:rPr>
              <a:t>, and support </a:t>
            </a:r>
            <a:r>
              <a:rPr lang="it-IT" sz="1600" dirty="0" err="1">
                <a:latin typeface="Verdana" panose="020B0604030504040204" pitchFamily="34" charset="0"/>
                <a:ea typeface="Verdana" panose="020B0604030504040204" pitchFamily="34" charset="0"/>
                <a:cs typeface="Verdana" panose="020B0604030504040204" pitchFamily="34" charset="0"/>
              </a:rPr>
              <a:t>provided</a:t>
            </a:r>
            <a:r>
              <a:rPr lang="it-IT" sz="1600" dirty="0">
                <a:latin typeface="Verdana" panose="020B0604030504040204" pitchFamily="34" charset="0"/>
                <a:ea typeface="Verdana" panose="020B0604030504040204" pitchFamily="34" charset="0"/>
                <a:cs typeface="Verdana" panose="020B0604030504040204" pitchFamily="34" charset="0"/>
              </a:rPr>
              <a:t> or </a:t>
            </a:r>
            <a:r>
              <a:rPr lang="it-IT" sz="1600" dirty="0" err="1">
                <a:latin typeface="Verdana" panose="020B0604030504040204" pitchFamily="34" charset="0"/>
                <a:ea typeface="Verdana" panose="020B0604030504040204" pitchFamily="34" charset="0"/>
                <a:cs typeface="Verdana" panose="020B0604030504040204" pitchFamily="34" charset="0"/>
              </a:rPr>
              <a:t>needed</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as</a:t>
            </a:r>
            <a:r>
              <a:rPr lang="it-IT" sz="1600" dirty="0">
                <a:latin typeface="Verdana" panose="020B0604030504040204" pitchFamily="34" charset="0"/>
                <a:ea typeface="Verdana" panose="020B0604030504040204" pitchFamily="34" charset="0"/>
                <a:cs typeface="Verdana" panose="020B0604030504040204" pitchFamily="34" charset="0"/>
              </a:rPr>
              <a:t> appropriate).</a:t>
            </a:r>
          </a:p>
          <a:p>
            <a:r>
              <a:rPr lang="it-IT" sz="1600" dirty="0">
                <a:latin typeface="Verdana" panose="020B0604030504040204" pitchFamily="34" charset="0"/>
                <a:ea typeface="Verdana" panose="020B0604030504040204" pitchFamily="34" charset="0"/>
                <a:cs typeface="Verdana" panose="020B0604030504040204" pitchFamily="34" charset="0"/>
              </a:rPr>
              <a:t> </a:t>
            </a:r>
          </a:p>
          <a:p>
            <a:r>
              <a:rPr lang="it-IT" sz="1600" dirty="0">
                <a:latin typeface="Verdana" panose="020B0604030504040204" pitchFamily="34" charset="0"/>
                <a:ea typeface="Verdana" panose="020B0604030504040204" pitchFamily="34" charset="0"/>
                <a:cs typeface="Verdana" panose="020B0604030504040204" pitchFamily="34" charset="0"/>
              </a:rPr>
              <a:t>The information </a:t>
            </a:r>
            <a:r>
              <a:rPr lang="it-IT" sz="1600" dirty="0" err="1">
                <a:latin typeface="Verdana" panose="020B0604030504040204" pitchFamily="34" charset="0"/>
                <a:ea typeface="Verdana" panose="020B0604030504040204" pitchFamily="34" charset="0"/>
                <a:cs typeface="Verdana" panose="020B0604030504040204" pitchFamily="34" charset="0"/>
              </a:rPr>
              <a:t>provided</a:t>
            </a:r>
            <a:r>
              <a:rPr lang="it-IT" sz="1600" dirty="0">
                <a:latin typeface="Verdana" panose="020B0604030504040204" pitchFamily="34" charset="0"/>
                <a:ea typeface="Verdana" panose="020B0604030504040204" pitchFamily="34" charset="0"/>
                <a:cs typeface="Verdana" panose="020B0604030504040204" pitchFamily="34" charset="0"/>
              </a:rPr>
              <a:t> on </a:t>
            </a:r>
            <a:r>
              <a:rPr lang="it-IT" sz="1600" dirty="0" err="1">
                <a:latin typeface="Verdana" panose="020B0604030504040204" pitchFamily="34" charset="0"/>
                <a:ea typeface="Verdana" panose="020B0604030504040204" pitchFamily="34" charset="0"/>
                <a:cs typeface="Verdana" panose="020B0604030504040204" pitchFamily="34" charset="0"/>
              </a:rPr>
              <a:t>greenhouse</a:t>
            </a:r>
            <a:r>
              <a:rPr lang="it-IT" sz="1600" dirty="0">
                <a:latin typeface="Verdana" panose="020B0604030504040204" pitchFamily="34" charset="0"/>
                <a:ea typeface="Verdana" panose="020B0604030504040204" pitchFamily="34" charset="0"/>
                <a:cs typeface="Verdana" panose="020B0604030504040204" pitchFamily="34" charset="0"/>
              </a:rPr>
              <a:t> gas </a:t>
            </a:r>
            <a:r>
              <a:rPr lang="it-IT" sz="1600" dirty="0" err="1">
                <a:latin typeface="Verdana" panose="020B0604030504040204" pitchFamily="34" charset="0"/>
                <a:ea typeface="Verdana" panose="020B0604030504040204" pitchFamily="34" charset="0"/>
                <a:cs typeface="Verdana" panose="020B0604030504040204" pitchFamily="34" charset="0"/>
              </a:rPr>
              <a:t>inventories</a:t>
            </a:r>
            <a:r>
              <a:rPr lang="it-IT" sz="1600" dirty="0">
                <a:latin typeface="Verdana" panose="020B0604030504040204" pitchFamily="34" charset="0"/>
                <a:ea typeface="Verdana" panose="020B0604030504040204" pitchFamily="34" charset="0"/>
                <a:cs typeface="Verdana" panose="020B0604030504040204" pitchFamily="34" charset="0"/>
              </a:rPr>
              <a:t>, progress made in </a:t>
            </a:r>
            <a:r>
              <a:rPr lang="it-IT" sz="1600" dirty="0" err="1">
                <a:latin typeface="Verdana" panose="020B0604030504040204" pitchFamily="34" charset="0"/>
                <a:ea typeface="Verdana" panose="020B0604030504040204" pitchFamily="34" charset="0"/>
                <a:cs typeface="Verdana" panose="020B0604030504040204" pitchFamily="34" charset="0"/>
              </a:rPr>
              <a:t>implementing</a:t>
            </a:r>
            <a:r>
              <a:rPr lang="it-IT" sz="1600" dirty="0">
                <a:latin typeface="Verdana" panose="020B0604030504040204" pitchFamily="34" charset="0"/>
                <a:ea typeface="Verdana" panose="020B0604030504040204" pitchFamily="34" charset="0"/>
                <a:cs typeface="Verdana" panose="020B0604030504040204" pitchFamily="34" charset="0"/>
              </a:rPr>
              <a:t> and </a:t>
            </a:r>
            <a:r>
              <a:rPr lang="it-IT" sz="1600" dirty="0" err="1">
                <a:latin typeface="Verdana" panose="020B0604030504040204" pitchFamily="34" charset="0"/>
                <a:ea typeface="Verdana" panose="020B0604030504040204" pitchFamily="34" charset="0"/>
                <a:cs typeface="Verdana" panose="020B0604030504040204" pitchFamily="34" charset="0"/>
              </a:rPr>
              <a:t>achieving</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NDCs</a:t>
            </a:r>
            <a:r>
              <a:rPr lang="it-IT" sz="1600" dirty="0">
                <a:latin typeface="Verdana" panose="020B0604030504040204" pitchFamily="34" charset="0"/>
                <a:ea typeface="Verdana" panose="020B0604030504040204" pitchFamily="34" charset="0"/>
                <a:cs typeface="Verdana" panose="020B0604030504040204" pitchFamily="34" charset="0"/>
              </a:rPr>
              <a:t>, and support </a:t>
            </a:r>
            <a:r>
              <a:rPr lang="it-IT" sz="1600" dirty="0" err="1">
                <a:latin typeface="Verdana" panose="020B0604030504040204" pitchFamily="34" charset="0"/>
                <a:ea typeface="Verdana" panose="020B0604030504040204" pitchFamily="34" charset="0"/>
                <a:cs typeface="Verdana" panose="020B0604030504040204" pitchFamily="34" charset="0"/>
              </a:rPr>
              <a:t>provided</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is</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subject</a:t>
            </a:r>
            <a:r>
              <a:rPr lang="it-IT" sz="1600" dirty="0">
                <a:latin typeface="Verdana" panose="020B0604030504040204" pitchFamily="34" charset="0"/>
                <a:ea typeface="Verdana" panose="020B0604030504040204" pitchFamily="34" charset="0"/>
                <a:cs typeface="Verdana" panose="020B0604030504040204" pitchFamily="34" charset="0"/>
              </a:rPr>
              <a:t> to technical </a:t>
            </a:r>
            <a:r>
              <a:rPr lang="it-IT" sz="1600" dirty="0" err="1">
                <a:latin typeface="Verdana" panose="020B0604030504040204" pitchFamily="34" charset="0"/>
                <a:ea typeface="Verdana" panose="020B0604030504040204" pitchFamily="34" charset="0"/>
                <a:cs typeface="Verdana" panose="020B0604030504040204" pitchFamily="34" charset="0"/>
              </a:rPr>
              <a:t>expert</a:t>
            </a:r>
            <a:r>
              <a:rPr lang="it-IT" sz="1600" dirty="0">
                <a:latin typeface="Verdana" panose="020B0604030504040204" pitchFamily="34" charset="0"/>
                <a:ea typeface="Verdana" panose="020B0604030504040204" pitchFamily="34" charset="0"/>
                <a:cs typeface="Verdana" panose="020B0604030504040204" pitchFamily="34" charset="0"/>
              </a:rPr>
              <a:t> review. </a:t>
            </a:r>
          </a:p>
          <a:p>
            <a:endParaRPr lang="it-IT" sz="1600" dirty="0">
              <a:latin typeface="Verdana" panose="020B0604030504040204" pitchFamily="34" charset="0"/>
              <a:ea typeface="Verdana" panose="020B0604030504040204" pitchFamily="34" charset="0"/>
              <a:cs typeface="Verdana" panose="020B0604030504040204" pitchFamily="34" charset="0"/>
            </a:endParaRPr>
          </a:p>
          <a:p>
            <a:r>
              <a:rPr lang="it-IT" sz="1600" dirty="0">
                <a:latin typeface="Verdana" panose="020B0604030504040204" pitchFamily="34" charset="0"/>
                <a:ea typeface="Verdana" panose="020B0604030504040204" pitchFamily="34" charset="0"/>
                <a:cs typeface="Verdana" panose="020B0604030504040204" pitchFamily="34" charset="0"/>
              </a:rPr>
              <a:t>Reporting and review </a:t>
            </a:r>
            <a:r>
              <a:rPr lang="it-IT" sz="1600" dirty="0" err="1">
                <a:latin typeface="Verdana" panose="020B0604030504040204" pitchFamily="34" charset="0"/>
                <a:ea typeface="Verdana" panose="020B0604030504040204" pitchFamily="34" charset="0"/>
                <a:cs typeface="Verdana" panose="020B0604030504040204" pitchFamily="34" charset="0"/>
              </a:rPr>
              <a:t>requirements</a:t>
            </a:r>
            <a:r>
              <a:rPr lang="it-IT" sz="1600" dirty="0">
                <a:latin typeface="Verdana" panose="020B0604030504040204" pitchFamily="34" charset="0"/>
                <a:ea typeface="Verdana" panose="020B0604030504040204" pitchFamily="34" charset="0"/>
                <a:cs typeface="Verdana" panose="020B0604030504040204" pitchFamily="34" charset="0"/>
              </a:rPr>
              <a:t> under the Paris Agreement include </a:t>
            </a:r>
            <a:r>
              <a:rPr lang="it-IT" sz="1600" dirty="0" err="1">
                <a:latin typeface="Verdana" panose="020B0604030504040204" pitchFamily="34" charset="0"/>
                <a:ea typeface="Verdana" panose="020B0604030504040204" pitchFamily="34" charset="0"/>
                <a:cs typeface="Verdana" panose="020B0604030504040204" pitchFamily="34" charset="0"/>
              </a:rPr>
              <a:t>provisions</a:t>
            </a:r>
            <a:r>
              <a:rPr lang="it-IT" sz="1600" dirty="0">
                <a:latin typeface="Verdana" panose="020B0604030504040204" pitchFamily="34" charset="0"/>
                <a:ea typeface="Verdana" panose="020B0604030504040204" pitchFamily="34" charset="0"/>
                <a:cs typeface="Verdana" panose="020B0604030504040204" pitchFamily="34" charset="0"/>
              </a:rPr>
              <a:t> on the use of </a:t>
            </a:r>
            <a:r>
              <a:rPr lang="it-IT" sz="1600" b="1" dirty="0">
                <a:latin typeface="Verdana" panose="020B0604030504040204" pitchFamily="34" charset="0"/>
                <a:ea typeface="Verdana" panose="020B0604030504040204" pitchFamily="34" charset="0"/>
                <a:cs typeface="Verdana" panose="020B0604030504040204" pitchFamily="34" charset="0"/>
              </a:rPr>
              <a:t>cooperative </a:t>
            </a:r>
            <a:r>
              <a:rPr lang="it-IT" sz="1600" b="1" dirty="0" err="1">
                <a:latin typeface="Verdana" panose="020B0604030504040204" pitchFamily="34" charset="0"/>
                <a:ea typeface="Verdana" panose="020B0604030504040204" pitchFamily="34" charset="0"/>
                <a:cs typeface="Verdana" panose="020B0604030504040204" pitchFamily="34" charset="0"/>
              </a:rPr>
              <a:t>approaches</a:t>
            </a:r>
            <a:r>
              <a:rPr lang="it-IT" sz="1600" b="1"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towards</a:t>
            </a:r>
            <a:r>
              <a:rPr lang="it-IT" sz="1600" dirty="0">
                <a:latin typeface="Verdana" panose="020B0604030504040204" pitchFamily="34" charset="0"/>
                <a:ea typeface="Verdana" panose="020B0604030504040204" pitchFamily="34" charset="0"/>
                <a:cs typeface="Verdana" panose="020B0604030504040204" pitchFamily="34" charset="0"/>
              </a:rPr>
              <a:t> the </a:t>
            </a:r>
            <a:r>
              <a:rPr lang="it-IT" sz="1600" dirty="0" err="1">
                <a:latin typeface="Verdana" panose="020B0604030504040204" pitchFamily="34" charset="0"/>
                <a:ea typeface="Verdana" panose="020B0604030504040204" pitchFamily="34" charset="0"/>
                <a:cs typeface="Verdana" panose="020B0604030504040204" pitchFamily="34" charset="0"/>
              </a:rPr>
              <a:t>implementation</a:t>
            </a:r>
            <a:r>
              <a:rPr lang="it-IT" sz="1600" dirty="0">
                <a:latin typeface="Verdana" panose="020B0604030504040204" pitchFamily="34" charset="0"/>
                <a:ea typeface="Verdana" panose="020B0604030504040204" pitchFamily="34" charset="0"/>
                <a:cs typeface="Verdana" panose="020B0604030504040204" pitchFamily="34" charset="0"/>
              </a:rPr>
              <a:t> and achievement of Parties’ </a:t>
            </a:r>
            <a:r>
              <a:rPr lang="it-IT" sz="1600" dirty="0" err="1">
                <a:latin typeface="Verdana" panose="020B0604030504040204" pitchFamily="34" charset="0"/>
                <a:ea typeface="Verdana" panose="020B0604030504040204" pitchFamily="34" charset="0"/>
                <a:cs typeface="Verdana" panose="020B0604030504040204" pitchFamily="34" charset="0"/>
              </a:rPr>
              <a:t>NDCs</a:t>
            </a:r>
            <a:r>
              <a:rPr lang="it-IT" sz="1600" dirty="0">
                <a:latin typeface="Verdana" panose="020B0604030504040204" pitchFamily="34" charset="0"/>
                <a:ea typeface="Verdana" panose="020B0604030504040204" pitchFamily="34" charset="0"/>
                <a:cs typeface="Verdana" panose="020B0604030504040204" pitchFamily="34" charset="0"/>
              </a:rPr>
              <a:t>. </a:t>
            </a:r>
          </a:p>
          <a:p>
            <a:r>
              <a:rPr lang="it-IT" sz="1600" dirty="0">
                <a:latin typeface="Verdana" panose="020B0604030504040204" pitchFamily="34" charset="0"/>
                <a:ea typeface="Verdana" panose="020B0604030504040204" pitchFamily="34" charset="0"/>
                <a:cs typeface="Verdana" panose="020B0604030504040204" pitchFamily="34" charset="0"/>
              </a:rPr>
              <a:t>The reporting of </a:t>
            </a:r>
            <a:r>
              <a:rPr lang="it-IT" sz="1600" dirty="0" err="1">
                <a:latin typeface="Verdana" panose="020B0604030504040204" pitchFamily="34" charset="0"/>
                <a:ea typeface="Verdana" panose="020B0604030504040204" pitchFamily="34" charset="0"/>
                <a:cs typeface="Verdana" panose="020B0604030504040204" pitchFamily="34" charset="0"/>
              </a:rPr>
              <a:t>such</a:t>
            </a:r>
            <a:r>
              <a:rPr lang="it-IT" sz="1600" dirty="0">
                <a:latin typeface="Verdana" panose="020B0604030504040204" pitchFamily="34" charset="0"/>
                <a:ea typeface="Verdana" panose="020B0604030504040204" pitchFamily="34" charset="0"/>
                <a:cs typeface="Verdana" panose="020B0604030504040204" pitchFamily="34" charset="0"/>
              </a:rPr>
              <a:t> information </a:t>
            </a:r>
            <a:r>
              <a:rPr lang="it-IT" sz="1600" dirty="0" err="1">
                <a:latin typeface="Verdana" panose="020B0604030504040204" pitchFamily="34" charset="0"/>
                <a:ea typeface="Verdana" panose="020B0604030504040204" pitchFamily="34" charset="0"/>
                <a:cs typeface="Verdana" panose="020B0604030504040204" pitchFamily="34" charset="0"/>
              </a:rPr>
              <a:t>cuts</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across</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Article</a:t>
            </a:r>
            <a:r>
              <a:rPr lang="it-IT" sz="1600" dirty="0">
                <a:latin typeface="Verdana" panose="020B0604030504040204" pitchFamily="34" charset="0"/>
                <a:ea typeface="Verdana" panose="020B0604030504040204" pitchFamily="34" charset="0"/>
                <a:cs typeface="Verdana" panose="020B0604030504040204" pitchFamily="34" charset="0"/>
              </a:rPr>
              <a:t> 13 and </a:t>
            </a:r>
            <a:r>
              <a:rPr lang="it-IT" sz="1600" dirty="0" err="1">
                <a:latin typeface="Verdana" panose="020B0604030504040204" pitchFamily="34" charset="0"/>
                <a:ea typeface="Verdana" panose="020B0604030504040204" pitchFamily="34" charset="0"/>
                <a:cs typeface="Verdana" panose="020B0604030504040204" pitchFamily="34" charset="0"/>
              </a:rPr>
              <a:t>Article</a:t>
            </a:r>
            <a:r>
              <a:rPr lang="it-IT" sz="1600" dirty="0">
                <a:latin typeface="Verdana" panose="020B0604030504040204" pitchFamily="34" charset="0"/>
                <a:ea typeface="Verdana" panose="020B0604030504040204" pitchFamily="34" charset="0"/>
                <a:cs typeface="Verdana" panose="020B0604030504040204" pitchFamily="34" charset="0"/>
              </a:rPr>
              <a:t> 6.2 of the Paris Agreement: </a:t>
            </a:r>
          </a:p>
          <a:p>
            <a:pPr marL="285750" indent="-285750">
              <a:buFontTx/>
              <a:buChar char="-"/>
            </a:pPr>
            <a:r>
              <a:rPr lang="it-IT" sz="1600" dirty="0">
                <a:latin typeface="Verdana" panose="020B0604030504040204" pitchFamily="34" charset="0"/>
                <a:ea typeface="Verdana" panose="020B0604030504040204" pitchFamily="34" charset="0"/>
                <a:cs typeface="Verdana" panose="020B0604030504040204" pitchFamily="34" charset="0"/>
              </a:rPr>
              <a:t>Under </a:t>
            </a:r>
            <a:r>
              <a:rPr lang="it-IT" sz="1600" dirty="0" err="1">
                <a:latin typeface="Verdana" panose="020B0604030504040204" pitchFamily="34" charset="0"/>
                <a:ea typeface="Verdana" panose="020B0604030504040204" pitchFamily="34" charset="0"/>
                <a:cs typeface="Verdana" panose="020B0604030504040204" pitchFamily="34" charset="0"/>
              </a:rPr>
              <a:t>Article</a:t>
            </a:r>
            <a:r>
              <a:rPr lang="it-IT" sz="1600" dirty="0">
                <a:latin typeface="Verdana" panose="020B0604030504040204" pitchFamily="34" charset="0"/>
                <a:ea typeface="Verdana" panose="020B0604030504040204" pitchFamily="34" charset="0"/>
                <a:cs typeface="Verdana" panose="020B0604030504040204" pitchFamily="34" charset="0"/>
              </a:rPr>
              <a:t> 13, Parties are </a:t>
            </a:r>
            <a:r>
              <a:rPr lang="it-IT" sz="1600" dirty="0" err="1">
                <a:latin typeface="Verdana" panose="020B0604030504040204" pitchFamily="34" charset="0"/>
                <a:ea typeface="Verdana" panose="020B0604030504040204" pitchFamily="34" charset="0"/>
                <a:cs typeface="Verdana" panose="020B0604030504040204" pitchFamily="34" charset="0"/>
              </a:rPr>
              <a:t>required</a:t>
            </a:r>
            <a:r>
              <a:rPr lang="it-IT" sz="1600" dirty="0">
                <a:latin typeface="Verdana" panose="020B0604030504040204" pitchFamily="34" charset="0"/>
                <a:ea typeface="Verdana" panose="020B0604030504040204" pitchFamily="34" charset="0"/>
                <a:cs typeface="Verdana" panose="020B0604030504040204" pitchFamily="34" charset="0"/>
              </a:rPr>
              <a:t> to report, </a:t>
            </a:r>
            <a:r>
              <a:rPr lang="it-IT" sz="1600" dirty="0" err="1">
                <a:latin typeface="Verdana" panose="020B0604030504040204" pitchFamily="34" charset="0"/>
                <a:ea typeface="Verdana" panose="020B0604030504040204" pitchFamily="34" charset="0"/>
                <a:cs typeface="Verdana" panose="020B0604030504040204" pitchFamily="34" charset="0"/>
              </a:rPr>
              <a:t>i.a</a:t>
            </a:r>
            <a:r>
              <a:rPr lang="it-IT" sz="1600" dirty="0">
                <a:latin typeface="Verdana" panose="020B0604030504040204" pitchFamily="34" charset="0"/>
                <a:ea typeface="Verdana" panose="020B0604030504040204" pitchFamily="34" charset="0"/>
                <a:cs typeface="Verdana" panose="020B0604030504040204" pitchFamily="34" charset="0"/>
              </a:rPr>
              <a:t>., information </a:t>
            </a:r>
            <a:r>
              <a:rPr lang="it-IT" sz="1600" dirty="0" err="1">
                <a:latin typeface="Verdana" panose="020B0604030504040204" pitchFamily="34" charset="0"/>
                <a:ea typeface="Verdana" panose="020B0604030504040204" pitchFamily="34" charset="0"/>
                <a:cs typeface="Verdana" panose="020B0604030504040204" pitchFamily="34" charset="0"/>
              </a:rPr>
              <a:t>that</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is</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necessary</a:t>
            </a:r>
            <a:r>
              <a:rPr lang="it-IT" sz="1600" dirty="0">
                <a:latin typeface="Verdana" panose="020B0604030504040204" pitchFamily="34" charset="0"/>
                <a:ea typeface="Verdana" panose="020B0604030504040204" pitchFamily="34" charset="0"/>
                <a:cs typeface="Verdana" panose="020B0604030504040204" pitchFamily="34" charset="0"/>
              </a:rPr>
              <a:t> to track progress made in </a:t>
            </a:r>
            <a:r>
              <a:rPr lang="it-IT" sz="1600" dirty="0" err="1">
                <a:latin typeface="Verdana" panose="020B0604030504040204" pitchFamily="34" charset="0"/>
                <a:ea typeface="Verdana" panose="020B0604030504040204" pitchFamily="34" charset="0"/>
                <a:cs typeface="Verdana" panose="020B0604030504040204" pitchFamily="34" charset="0"/>
              </a:rPr>
              <a:t>implementing</a:t>
            </a:r>
            <a:r>
              <a:rPr lang="it-IT" sz="1600" dirty="0">
                <a:latin typeface="Verdana" panose="020B0604030504040204" pitchFamily="34" charset="0"/>
                <a:ea typeface="Verdana" panose="020B0604030504040204" pitchFamily="34" charset="0"/>
                <a:cs typeface="Verdana" panose="020B0604030504040204" pitchFamily="34" charset="0"/>
              </a:rPr>
              <a:t> and </a:t>
            </a:r>
            <a:r>
              <a:rPr lang="it-IT" sz="1600" dirty="0" err="1">
                <a:latin typeface="Verdana" panose="020B0604030504040204" pitchFamily="34" charset="0"/>
                <a:ea typeface="Verdana" panose="020B0604030504040204" pitchFamily="34" charset="0"/>
                <a:cs typeface="Verdana" panose="020B0604030504040204" pitchFamily="34" charset="0"/>
              </a:rPr>
              <a:t>achieving</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NDCs</a:t>
            </a:r>
            <a:r>
              <a:rPr lang="it-IT" sz="1600" dirty="0">
                <a:latin typeface="Verdana" panose="020B0604030504040204" pitchFamily="34" charset="0"/>
                <a:ea typeface="Verdana" panose="020B0604030504040204" pitchFamily="34" charset="0"/>
                <a:cs typeface="Verdana" panose="020B0604030504040204" pitchFamily="34" charset="0"/>
              </a:rPr>
              <a:t>. </a:t>
            </a:r>
          </a:p>
          <a:p>
            <a:pPr marL="285750" indent="-285750">
              <a:buFontTx/>
              <a:buChar char="-"/>
            </a:pPr>
            <a:r>
              <a:rPr lang="it-IT" sz="1600" dirty="0">
                <a:latin typeface="Verdana" panose="020B0604030504040204" pitchFamily="34" charset="0"/>
                <a:ea typeface="Verdana" panose="020B0604030504040204" pitchFamily="34" charset="0"/>
                <a:cs typeface="Verdana" panose="020B0604030504040204" pitchFamily="34" charset="0"/>
              </a:rPr>
              <a:t>Under </a:t>
            </a:r>
            <a:r>
              <a:rPr lang="it-IT" sz="1600" dirty="0" err="1">
                <a:latin typeface="Verdana" panose="020B0604030504040204" pitchFamily="34" charset="0"/>
                <a:ea typeface="Verdana" panose="020B0604030504040204" pitchFamily="34" charset="0"/>
                <a:cs typeface="Verdana" panose="020B0604030504040204" pitchFamily="34" charset="0"/>
              </a:rPr>
              <a:t>Article</a:t>
            </a:r>
            <a:r>
              <a:rPr lang="it-IT" sz="1600" dirty="0">
                <a:latin typeface="Verdana" panose="020B0604030504040204" pitchFamily="34" charset="0"/>
                <a:ea typeface="Verdana" panose="020B0604030504040204" pitchFamily="34" charset="0"/>
                <a:cs typeface="Verdana" panose="020B0604030504040204" pitchFamily="34" charset="0"/>
              </a:rPr>
              <a:t> 6.2 of the Paris Agreement, Parties are </a:t>
            </a:r>
            <a:r>
              <a:rPr lang="it-IT" sz="1600" dirty="0" err="1">
                <a:latin typeface="Verdana" panose="020B0604030504040204" pitchFamily="34" charset="0"/>
                <a:ea typeface="Verdana" panose="020B0604030504040204" pitchFamily="34" charset="0"/>
                <a:cs typeface="Verdana" panose="020B0604030504040204" pitchFamily="34" charset="0"/>
              </a:rPr>
              <a:t>required</a:t>
            </a:r>
            <a:r>
              <a:rPr lang="it-IT" sz="1600" dirty="0">
                <a:latin typeface="Verdana" panose="020B0604030504040204" pitchFamily="34" charset="0"/>
                <a:ea typeface="Verdana" panose="020B0604030504040204" pitchFamily="34" charset="0"/>
                <a:cs typeface="Verdana" panose="020B0604030504040204" pitchFamily="34" charset="0"/>
              </a:rPr>
              <a:t> to report information on the use of cooperative </a:t>
            </a:r>
            <a:r>
              <a:rPr lang="it-IT" sz="1600" dirty="0" err="1">
                <a:latin typeface="Verdana" panose="020B0604030504040204" pitchFamily="34" charset="0"/>
                <a:ea typeface="Verdana" panose="020B0604030504040204" pitchFamily="34" charset="0"/>
                <a:cs typeface="Verdana" panose="020B0604030504040204" pitchFamily="34" charset="0"/>
              </a:rPr>
              <a:t>approaches</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involving</a:t>
            </a:r>
            <a:r>
              <a:rPr lang="it-IT" sz="1600" dirty="0">
                <a:latin typeface="Verdana" panose="020B0604030504040204" pitchFamily="34" charset="0"/>
                <a:ea typeface="Verdana" panose="020B0604030504040204" pitchFamily="34" charset="0"/>
                <a:cs typeface="Verdana" panose="020B0604030504040204" pitchFamily="34" charset="0"/>
              </a:rPr>
              <a:t> the use of </a:t>
            </a:r>
            <a:r>
              <a:rPr lang="it-IT" sz="1600" dirty="0" err="1">
                <a:latin typeface="Verdana" panose="020B0604030504040204" pitchFamily="34" charset="0"/>
                <a:ea typeface="Verdana" panose="020B0604030504040204" pitchFamily="34" charset="0"/>
                <a:cs typeface="Verdana" panose="020B0604030504040204" pitchFamily="34" charset="0"/>
              </a:rPr>
              <a:t>internationally</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transferred</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mitigation</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outcomes</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ITMOs</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towards</a:t>
            </a:r>
            <a:r>
              <a:rPr lang="it-IT" sz="1600" dirty="0">
                <a:latin typeface="Verdana" panose="020B0604030504040204" pitchFamily="34" charset="0"/>
                <a:ea typeface="Verdana" panose="020B0604030504040204" pitchFamily="34" charset="0"/>
                <a:cs typeface="Verdana" panose="020B0604030504040204" pitchFamily="34" charset="0"/>
              </a:rPr>
              <a:t> </a:t>
            </a:r>
            <a:r>
              <a:rPr lang="it-IT" sz="1600" dirty="0" err="1">
                <a:latin typeface="Verdana" panose="020B0604030504040204" pitchFamily="34" charset="0"/>
                <a:ea typeface="Verdana" panose="020B0604030504040204" pitchFamily="34" charset="0"/>
                <a:cs typeface="Verdana" panose="020B0604030504040204" pitchFamily="34" charset="0"/>
              </a:rPr>
              <a:t>NDCs</a:t>
            </a:r>
            <a:r>
              <a:rPr lang="it-IT" sz="1600" dirty="0">
                <a:latin typeface="Verdana" panose="020B0604030504040204" pitchFamily="34" charset="0"/>
                <a:ea typeface="Verdana" panose="020B0604030504040204" pitchFamily="34" charset="0"/>
                <a:cs typeface="Verdana" panose="020B0604030504040204" pitchFamily="34" charset="0"/>
              </a:rPr>
              <a:t>.</a:t>
            </a:r>
          </a:p>
          <a:p>
            <a:pPr lvl="1"/>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algn="just"/>
            <a:endParaRPr lang="it-IT" sz="1600" i="1" dirty="0">
              <a:solidFill>
                <a:srgbClr val="0B0C0C"/>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33890" y="252008"/>
            <a:ext cx="9110110" cy="461665"/>
          </a:xfrm>
          <a:prstGeom prst="rect">
            <a:avLst/>
          </a:prstGeom>
          <a:solidFill>
            <a:schemeClr val="bg1"/>
          </a:solidFill>
          <a:ln w="9525">
            <a:noFill/>
            <a:miter lim="800000"/>
            <a:headEnd/>
            <a:tailEnd/>
          </a:ln>
        </p:spPr>
        <p:txBody>
          <a:bodyPr wrap="square">
            <a:spAutoFit/>
          </a:bodyPr>
          <a:lstStyle/>
          <a:p>
            <a:pPr algn="ctr"/>
            <a:r>
              <a:rPr lang="it-IT" sz="2400" b="1" dirty="0">
                <a:solidFill>
                  <a:srgbClr val="002060"/>
                </a:solidFill>
                <a:latin typeface="Verdana" pitchFamily="34" charset="0"/>
              </a:rPr>
              <a:t>Reporting </a:t>
            </a:r>
            <a:r>
              <a:rPr lang="it-IT" sz="2400" b="1" dirty="0" err="1">
                <a:solidFill>
                  <a:srgbClr val="002060"/>
                </a:solidFill>
                <a:latin typeface="Verdana" pitchFamily="34" charset="0"/>
              </a:rPr>
              <a:t>Requirements</a:t>
            </a:r>
            <a:endParaRPr lang="it-IT" sz="2400" i="1"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9745094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39</a:t>
            </a:fld>
            <a:endParaRPr lang="it-IT"/>
          </a:p>
        </p:txBody>
      </p:sp>
      <p:sp>
        <p:nvSpPr>
          <p:cNvPr id="4" name="Text Box 228"/>
          <p:cNvSpPr txBox="1">
            <a:spLocks noChangeArrowheads="1"/>
          </p:cNvSpPr>
          <p:nvPr/>
        </p:nvSpPr>
        <p:spPr bwMode="auto">
          <a:xfrm>
            <a:off x="137799" y="4940569"/>
            <a:ext cx="8902292" cy="2308324"/>
          </a:xfrm>
          <a:prstGeom prst="rect">
            <a:avLst/>
          </a:prstGeom>
          <a:solidFill>
            <a:schemeClr val="bg1"/>
          </a:solidFill>
          <a:ln w="9525">
            <a:noFill/>
            <a:miter lim="800000"/>
            <a:headEnd/>
            <a:tailEnd/>
          </a:ln>
        </p:spPr>
        <p:txBody>
          <a:bodyPr wrap="square">
            <a:spAutoFit/>
          </a:bodyPr>
          <a:lstStyle/>
          <a:p>
            <a:r>
              <a:rPr lang="it-IT" sz="1600" dirty="0">
                <a:latin typeface="Verdana" panose="020B0604030504040204" pitchFamily="34" charset="0"/>
                <a:ea typeface="Verdana" panose="020B0604030504040204" pitchFamily="34" charset="0"/>
                <a:cs typeface="Verdana" panose="020B0604030504040204" pitchFamily="34" charset="0"/>
              </a:rPr>
              <a:t>ART 6 </a:t>
            </a:r>
            <a:r>
              <a:rPr lang="it-IT" sz="1600" dirty="0">
                <a:effectLst/>
                <a:latin typeface="Verdana" panose="020B0604030504040204" pitchFamily="34" charset="0"/>
                <a:ea typeface="Verdana" panose="020B0604030504040204" pitchFamily="34" charset="0"/>
                <a:cs typeface="Verdana" panose="020B0604030504040204" pitchFamily="34" charset="0"/>
              </a:rPr>
              <a:t>information </a:t>
            </a:r>
            <a:r>
              <a:rPr lang="it-IT" sz="1600" dirty="0" err="1">
                <a:effectLst/>
                <a:latin typeface="Verdana" panose="020B0604030504040204" pitchFamily="34" charset="0"/>
                <a:ea typeface="Verdana" panose="020B0604030504040204" pitchFamily="34" charset="0"/>
                <a:cs typeface="Verdana" panose="020B0604030504040204" pitchFamily="34" charset="0"/>
              </a:rPr>
              <a:t>required</a:t>
            </a:r>
            <a:r>
              <a:rPr lang="it-IT" sz="1600" dirty="0">
                <a:effectLst/>
                <a:latin typeface="Verdana" panose="020B0604030504040204" pitchFamily="34" charset="0"/>
                <a:ea typeface="Verdana" panose="020B0604030504040204" pitchFamily="34" charset="0"/>
                <a:cs typeface="Verdana" panose="020B0604030504040204" pitchFamily="34" charset="0"/>
              </a:rPr>
              <a:t> </a:t>
            </a:r>
            <a:r>
              <a:rPr lang="it-IT" sz="1600" dirty="0" err="1">
                <a:effectLst/>
                <a:latin typeface="Verdana" panose="020B0604030504040204" pitchFamily="34" charset="0"/>
                <a:ea typeface="Verdana" panose="020B0604030504040204" pitchFamily="34" charset="0"/>
                <a:cs typeface="Verdana" panose="020B0604030504040204" pitchFamily="34" charset="0"/>
              </a:rPr>
              <a:t>as</a:t>
            </a:r>
            <a:r>
              <a:rPr lang="it-IT" sz="1600" dirty="0">
                <a:effectLst/>
                <a:latin typeface="Verdana" panose="020B0604030504040204" pitchFamily="34" charset="0"/>
                <a:ea typeface="Verdana" panose="020B0604030504040204" pitchFamily="34" charset="0"/>
                <a:cs typeface="Verdana" panose="020B0604030504040204" pitchFamily="34" charset="0"/>
              </a:rPr>
              <a:t> per </a:t>
            </a:r>
            <a:r>
              <a:rPr lang="it-IT" sz="1600" dirty="0" err="1">
                <a:effectLst/>
                <a:latin typeface="Verdana" panose="020B0604030504040204" pitchFamily="34" charset="0"/>
                <a:ea typeface="Verdana" panose="020B0604030504040204" pitchFamily="34" charset="0"/>
                <a:cs typeface="Verdana" panose="020B0604030504040204" pitchFamily="34" charset="0"/>
              </a:rPr>
              <a:t>chapter</a:t>
            </a:r>
            <a:r>
              <a:rPr lang="it-IT" sz="1600" dirty="0">
                <a:effectLst/>
                <a:latin typeface="Verdana" panose="020B0604030504040204" pitchFamily="34" charset="0"/>
                <a:ea typeface="Verdana" panose="020B0604030504040204" pitchFamily="34" charset="0"/>
                <a:cs typeface="Verdana" panose="020B0604030504040204" pitchFamily="34" charset="0"/>
              </a:rPr>
              <a:t> IV of the </a:t>
            </a:r>
            <a:r>
              <a:rPr lang="it-IT" sz="1600" dirty="0" err="1">
                <a:effectLst/>
                <a:latin typeface="Verdana" panose="020B0604030504040204" pitchFamily="34" charset="0"/>
                <a:ea typeface="Verdana" panose="020B0604030504040204" pitchFamily="34" charset="0"/>
                <a:cs typeface="Verdana" panose="020B0604030504040204" pitchFamily="34" charset="0"/>
              </a:rPr>
              <a:t>annex</a:t>
            </a:r>
            <a:r>
              <a:rPr lang="it-IT" sz="1600" dirty="0">
                <a:effectLst/>
                <a:latin typeface="Verdana" panose="020B0604030504040204" pitchFamily="34" charset="0"/>
                <a:ea typeface="Verdana" panose="020B0604030504040204" pitchFamily="34" charset="0"/>
                <a:cs typeface="Verdana" panose="020B0604030504040204" pitchFamily="34" charset="0"/>
              </a:rPr>
              <a:t> to </a:t>
            </a:r>
            <a:r>
              <a:rPr lang="it-IT" sz="1600" dirty="0" err="1">
                <a:effectLst/>
                <a:latin typeface="Verdana" panose="020B0604030504040204" pitchFamily="34" charset="0"/>
                <a:ea typeface="Verdana" panose="020B0604030504040204" pitchFamily="34" charset="0"/>
                <a:cs typeface="Verdana" panose="020B0604030504040204" pitchFamily="34" charset="0"/>
              </a:rPr>
              <a:t>decision</a:t>
            </a:r>
            <a:r>
              <a:rPr lang="it-IT" sz="1600" dirty="0">
                <a:effectLst/>
                <a:latin typeface="Verdana" panose="020B0604030504040204" pitchFamily="34" charset="0"/>
                <a:ea typeface="Verdana" panose="020B0604030504040204" pitchFamily="34" charset="0"/>
                <a:cs typeface="Verdana" panose="020B0604030504040204" pitchFamily="34" charset="0"/>
              </a:rPr>
              <a:t> 2/CMA.3: </a:t>
            </a:r>
            <a:endParaRPr lang="it-IT" sz="1600" dirty="0">
              <a:latin typeface="Verdana" panose="020B0604030504040204" pitchFamily="34" charset="0"/>
              <a:ea typeface="Verdana" panose="020B0604030504040204" pitchFamily="34" charset="0"/>
              <a:cs typeface="Verdana" panose="020B0604030504040204" pitchFamily="34" charset="0"/>
            </a:endParaRPr>
          </a:p>
          <a:p>
            <a:pPr marL="742950" lvl="1" indent="-285750">
              <a:buFont typeface="Arial" panose="020B0604020202020204" pitchFamily="34" charset="0"/>
              <a:buChar char="•"/>
            </a:pPr>
            <a:r>
              <a:rPr lang="it-IT" sz="1600" dirty="0" err="1">
                <a:effectLst/>
                <a:latin typeface="Verdana" panose="020B0604030504040204" pitchFamily="34" charset="0"/>
                <a:ea typeface="Verdana" panose="020B0604030504040204" pitchFamily="34" charset="0"/>
                <a:cs typeface="Verdana" panose="020B0604030504040204" pitchFamily="34" charset="0"/>
              </a:rPr>
              <a:t>Initial</a:t>
            </a:r>
            <a:r>
              <a:rPr lang="it-IT" sz="1600" dirty="0">
                <a:effectLst/>
                <a:latin typeface="Verdana" panose="020B0604030504040204" pitchFamily="34" charset="0"/>
                <a:ea typeface="Verdana" panose="020B0604030504040204" pitchFamily="34" charset="0"/>
                <a:cs typeface="Verdana" panose="020B0604030504040204" pitchFamily="34" charset="0"/>
              </a:rPr>
              <a:t> report and </a:t>
            </a:r>
            <a:r>
              <a:rPr lang="it-IT" sz="1600" dirty="0" err="1">
                <a:effectLst/>
                <a:latin typeface="Verdana" panose="020B0604030504040204" pitchFamily="34" charset="0"/>
                <a:ea typeface="Verdana" panose="020B0604030504040204" pitchFamily="34" charset="0"/>
                <a:cs typeface="Verdana" panose="020B0604030504040204" pitchFamily="34" charset="0"/>
              </a:rPr>
              <a:t>its</a:t>
            </a:r>
            <a:r>
              <a:rPr lang="it-IT" sz="1600" dirty="0">
                <a:effectLst/>
                <a:latin typeface="Verdana" panose="020B0604030504040204" pitchFamily="34" charset="0"/>
                <a:ea typeface="Verdana" panose="020B0604030504040204" pitchFamily="34" charset="0"/>
                <a:cs typeface="Verdana" panose="020B0604030504040204" pitchFamily="34" charset="0"/>
              </a:rPr>
              <a:t> updates </a:t>
            </a:r>
          </a:p>
          <a:p>
            <a:pPr marL="742950" lvl="1" indent="-285750">
              <a:buFont typeface="Arial" panose="020B0604020202020204" pitchFamily="34" charset="0"/>
              <a:buChar char="•"/>
            </a:pPr>
            <a:r>
              <a:rPr lang="it-IT" sz="1600" dirty="0" err="1">
                <a:latin typeface="Verdana" panose="020B0604030504040204" pitchFamily="34" charset="0"/>
                <a:ea typeface="Verdana" panose="020B0604030504040204" pitchFamily="34" charset="0"/>
                <a:cs typeface="Verdana" panose="020B0604030504040204" pitchFamily="34" charset="0"/>
              </a:rPr>
              <a:t>Annual</a:t>
            </a:r>
            <a:r>
              <a:rPr lang="it-IT" sz="1600" dirty="0">
                <a:latin typeface="Verdana" panose="020B0604030504040204" pitchFamily="34" charset="0"/>
                <a:ea typeface="Verdana" panose="020B0604030504040204" pitchFamily="34" charset="0"/>
                <a:cs typeface="Verdana" panose="020B0604030504040204" pitchFamily="34" charset="0"/>
              </a:rPr>
              <a:t> information</a:t>
            </a:r>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marL="742950" lvl="1" indent="-285750">
              <a:buFont typeface="Arial" panose="020B0604020202020204" pitchFamily="34" charset="0"/>
              <a:buChar char="•"/>
            </a:pPr>
            <a:r>
              <a:rPr lang="it-IT" sz="1600" dirty="0">
                <a:effectLst/>
                <a:latin typeface="Verdana" panose="020B0604030504040204" pitchFamily="34" charset="0"/>
                <a:ea typeface="Verdana" panose="020B0604030504040204" pitchFamily="34" charset="0"/>
                <a:cs typeface="Verdana" panose="020B0604030504040204" pitchFamily="34" charset="0"/>
              </a:rPr>
              <a:t>Regular information </a:t>
            </a:r>
            <a:r>
              <a:rPr lang="it-IT" sz="1600" dirty="0" err="1">
                <a:effectLst/>
                <a:latin typeface="Verdana" panose="020B0604030504040204" pitchFamily="34" charset="0"/>
                <a:ea typeface="Verdana" panose="020B0604030504040204" pitchFamily="34" charset="0"/>
                <a:cs typeface="Verdana" panose="020B0604030504040204" pitchFamily="34" charset="0"/>
              </a:rPr>
              <a:t>as</a:t>
            </a:r>
            <a:r>
              <a:rPr lang="it-IT" sz="1600" dirty="0">
                <a:effectLst/>
                <a:latin typeface="Verdana" panose="020B0604030504040204" pitchFamily="34" charset="0"/>
                <a:ea typeface="Verdana" panose="020B0604030504040204" pitchFamily="34" charset="0"/>
                <a:cs typeface="Verdana" panose="020B0604030504040204" pitchFamily="34" charset="0"/>
              </a:rPr>
              <a:t> an </a:t>
            </a:r>
            <a:r>
              <a:rPr lang="it-IT" sz="1600" dirty="0" err="1">
                <a:effectLst/>
                <a:latin typeface="Verdana" panose="020B0604030504040204" pitchFamily="34" charset="0"/>
                <a:ea typeface="Verdana" panose="020B0604030504040204" pitchFamily="34" charset="0"/>
                <a:cs typeface="Verdana" panose="020B0604030504040204" pitchFamily="34" charset="0"/>
              </a:rPr>
              <a:t>annex</a:t>
            </a:r>
            <a:r>
              <a:rPr lang="it-IT" sz="1600" dirty="0">
                <a:effectLst/>
                <a:latin typeface="Verdana" panose="020B0604030504040204" pitchFamily="34" charset="0"/>
                <a:ea typeface="Verdana" panose="020B0604030504040204" pitchFamily="34" charset="0"/>
                <a:cs typeface="Verdana" panose="020B0604030504040204" pitchFamily="34" charset="0"/>
              </a:rPr>
              <a:t> to the BTR </a:t>
            </a:r>
            <a:r>
              <a:rPr lang="it-IT" sz="1600" dirty="0" err="1">
                <a:effectLst/>
                <a:latin typeface="Verdana" panose="020B0604030504040204" pitchFamily="34" charset="0"/>
                <a:ea typeface="Verdana" panose="020B0604030504040204" pitchFamily="34" charset="0"/>
                <a:cs typeface="Verdana" panose="020B0604030504040204" pitchFamily="34" charset="0"/>
              </a:rPr>
              <a:t>submitted</a:t>
            </a:r>
            <a:r>
              <a:rPr lang="it-IT" sz="1600" dirty="0">
                <a:effectLst/>
                <a:latin typeface="Verdana" panose="020B0604030504040204" pitchFamily="34" charset="0"/>
                <a:ea typeface="Verdana" panose="020B0604030504040204" pitchFamily="34" charset="0"/>
                <a:cs typeface="Verdana" panose="020B0604030504040204" pitchFamily="34" charset="0"/>
              </a:rPr>
              <a:t>  in </a:t>
            </a:r>
            <a:r>
              <a:rPr lang="it-IT" sz="1600" dirty="0" err="1">
                <a:effectLst/>
                <a:latin typeface="Verdana" panose="020B0604030504040204" pitchFamily="34" charset="0"/>
                <a:ea typeface="Verdana" panose="020B0604030504040204" pitchFamily="34" charset="0"/>
                <a:cs typeface="Verdana" panose="020B0604030504040204" pitchFamily="34" charset="0"/>
              </a:rPr>
              <a:t>accordance</a:t>
            </a:r>
            <a:r>
              <a:rPr lang="it-IT" sz="1600" dirty="0">
                <a:effectLst/>
                <a:latin typeface="Verdana" panose="020B0604030504040204" pitchFamily="34" charset="0"/>
                <a:ea typeface="Verdana" panose="020B0604030504040204" pitchFamily="34" charset="0"/>
                <a:cs typeface="Verdana" panose="020B0604030504040204" pitchFamily="34" charset="0"/>
              </a:rPr>
              <a:t> with </a:t>
            </a:r>
            <a:r>
              <a:rPr lang="it-IT" sz="1600" dirty="0" err="1">
                <a:effectLst/>
                <a:latin typeface="Verdana" panose="020B0604030504040204" pitchFamily="34" charset="0"/>
                <a:ea typeface="Verdana" panose="020B0604030504040204" pitchFamily="34" charset="0"/>
                <a:cs typeface="Verdana" panose="020B0604030504040204" pitchFamily="34" charset="0"/>
              </a:rPr>
              <a:t>paragraph</a:t>
            </a:r>
            <a:r>
              <a:rPr lang="it-IT" sz="1600" dirty="0">
                <a:effectLst/>
                <a:latin typeface="Verdana" panose="020B0604030504040204" pitchFamily="34" charset="0"/>
                <a:ea typeface="Verdana" panose="020B0604030504040204" pitchFamily="34" charset="0"/>
                <a:cs typeface="Verdana" panose="020B0604030504040204" pitchFamily="34" charset="0"/>
              </a:rPr>
              <a:t> 10 (b) of the </a:t>
            </a:r>
            <a:r>
              <a:rPr lang="it-IT" sz="1600" dirty="0" err="1">
                <a:effectLst/>
                <a:latin typeface="Verdana" panose="020B0604030504040204" pitchFamily="34" charset="0"/>
                <a:ea typeface="Verdana" panose="020B0604030504040204" pitchFamily="34" charset="0"/>
                <a:cs typeface="Verdana" panose="020B0604030504040204" pitchFamily="34" charset="0"/>
              </a:rPr>
              <a:t>annex</a:t>
            </a:r>
            <a:r>
              <a:rPr lang="it-IT" sz="1600" dirty="0">
                <a:effectLst/>
                <a:latin typeface="Verdana" panose="020B0604030504040204" pitchFamily="34" charset="0"/>
                <a:ea typeface="Verdana" panose="020B0604030504040204" pitchFamily="34" charset="0"/>
                <a:cs typeface="Verdana" panose="020B0604030504040204" pitchFamily="34" charset="0"/>
              </a:rPr>
              <a:t> to </a:t>
            </a:r>
            <a:r>
              <a:rPr lang="it-IT" sz="1600" dirty="0" err="1">
                <a:effectLst/>
                <a:latin typeface="Verdana" panose="020B0604030504040204" pitchFamily="34" charset="0"/>
                <a:ea typeface="Verdana" panose="020B0604030504040204" pitchFamily="34" charset="0"/>
                <a:cs typeface="Verdana" panose="020B0604030504040204" pitchFamily="34" charset="0"/>
              </a:rPr>
              <a:t>decision</a:t>
            </a:r>
            <a:r>
              <a:rPr lang="it-IT" sz="1600" dirty="0">
                <a:effectLst/>
                <a:latin typeface="Verdana" panose="020B0604030504040204" pitchFamily="34" charset="0"/>
                <a:ea typeface="Verdana" panose="020B0604030504040204" pitchFamily="34" charset="0"/>
                <a:cs typeface="Verdana" panose="020B0604030504040204" pitchFamily="34" charset="0"/>
              </a:rPr>
              <a:t> 18/CMA.1 </a:t>
            </a:r>
          </a:p>
          <a:p>
            <a:endParaRPr lang="it-IT" sz="1600" b="1" dirty="0">
              <a:solidFill>
                <a:srgbClr val="4991DB"/>
              </a:solidFill>
              <a:effectLst/>
              <a:latin typeface="Verdana" panose="020B0604030504040204" pitchFamily="34" charset="0"/>
              <a:ea typeface="Verdana" panose="020B0604030504040204" pitchFamily="34" charset="0"/>
              <a:cs typeface="Verdana" panose="020B0604030504040204" pitchFamily="34" charset="0"/>
            </a:endParaRPr>
          </a:p>
          <a:p>
            <a:endParaRPr lang="it-IT" sz="1600" dirty="0">
              <a:latin typeface="Verdana" panose="020B0604030504040204" pitchFamily="34" charset="0"/>
              <a:ea typeface="Verdana" panose="020B0604030504040204" pitchFamily="34" charset="0"/>
              <a:cs typeface="Verdana" panose="020B0604030504040204" pitchFamily="34" charset="0"/>
            </a:endParaRPr>
          </a:p>
          <a:p>
            <a:pPr lvl="1"/>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algn="just"/>
            <a:endParaRPr lang="it-IT" sz="1600" i="1" dirty="0">
              <a:solidFill>
                <a:srgbClr val="0B0C0C"/>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33890" y="252008"/>
            <a:ext cx="9110110" cy="461665"/>
          </a:xfrm>
          <a:prstGeom prst="rect">
            <a:avLst/>
          </a:prstGeom>
          <a:solidFill>
            <a:schemeClr val="bg1"/>
          </a:solidFill>
          <a:ln w="9525">
            <a:noFill/>
            <a:miter lim="800000"/>
            <a:headEnd/>
            <a:tailEnd/>
          </a:ln>
        </p:spPr>
        <p:txBody>
          <a:bodyPr wrap="square">
            <a:spAutoFit/>
          </a:bodyPr>
          <a:lstStyle/>
          <a:p>
            <a:pPr algn="ctr"/>
            <a:r>
              <a:rPr lang="it-IT" sz="2400" b="1" dirty="0">
                <a:solidFill>
                  <a:srgbClr val="002060"/>
                </a:solidFill>
                <a:latin typeface="Verdana" pitchFamily="34" charset="0"/>
              </a:rPr>
              <a:t>Reporting </a:t>
            </a:r>
            <a:r>
              <a:rPr lang="it-IT" sz="2400" b="1" dirty="0" err="1">
                <a:solidFill>
                  <a:srgbClr val="002060"/>
                </a:solidFill>
                <a:latin typeface="Verdana" pitchFamily="34" charset="0"/>
              </a:rPr>
              <a:t>Requirements</a:t>
            </a:r>
            <a:endParaRPr lang="it-IT" sz="2400" i="1"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8" name="Immagine 7" descr="Immagine che contiene testo, schermata, diagramma, Carattere&#10;&#10;Descrizione generata automaticamente">
            <a:extLst>
              <a:ext uri="{FF2B5EF4-FFF2-40B4-BE49-F238E27FC236}">
                <a16:creationId xmlns:a16="http://schemas.microsoft.com/office/drawing/2014/main" id="{054E5801-00D4-3DD2-3739-2CD6B8577A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827" y="679037"/>
            <a:ext cx="8043805" cy="4268295"/>
          </a:xfrm>
          <a:prstGeom prst="rect">
            <a:avLst/>
          </a:prstGeom>
        </p:spPr>
      </p:pic>
    </p:spTree>
    <p:extLst>
      <p:ext uri="{BB962C8B-B14F-4D97-AF65-F5344CB8AC3E}">
        <p14:creationId xmlns:p14="http://schemas.microsoft.com/office/powerpoint/2010/main" val="77918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yoto_Protocol_participation_map_2009.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5536" y="1506939"/>
            <a:ext cx="3375259" cy="1562021"/>
          </a:xfrm>
          <a:prstGeom prst="rect">
            <a:avLst/>
          </a:prstGeom>
        </p:spPr>
      </p:pic>
      <p:sp>
        <p:nvSpPr>
          <p:cNvPr id="6" name="Content Placeholder 2"/>
          <p:cNvSpPr txBox="1">
            <a:spLocks/>
          </p:cNvSpPr>
          <p:nvPr/>
        </p:nvSpPr>
        <p:spPr bwMode="auto">
          <a:xfrm>
            <a:off x="3779912" y="56331"/>
            <a:ext cx="5225111" cy="3156645"/>
          </a:xfrm>
          <a:prstGeom prst="rect">
            <a:avLst/>
          </a:prstGeom>
          <a:solidFill>
            <a:schemeClr val="bg1"/>
          </a:solid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lr>
                <a:schemeClr val="tx1"/>
              </a:buClr>
              <a:buSzPct val="70000"/>
              <a:buFont typeface="Wingdings" pitchFamily="2" charset="2"/>
              <a:buChar char="¢"/>
              <a:defRPr sz="3000">
                <a:solidFill>
                  <a:schemeClr val="tx2"/>
                </a:solidFill>
                <a:latin typeface="+mn-lt"/>
                <a:ea typeface="ＭＳ Ｐゴシック" charset="0"/>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l"/>
              <a:defRPr sz="2800">
                <a:solidFill>
                  <a:schemeClr val="tx2"/>
                </a:solidFill>
                <a:latin typeface="+mn-lt"/>
                <a:ea typeface="Arial" charset="0"/>
                <a:cs typeface="+mn-cs"/>
              </a:defRPr>
            </a:lvl2pPr>
            <a:lvl3pPr marL="1143000" indent="-228600" algn="l" rtl="0" eaLnBrk="0" fontAlgn="base" hangingPunct="0">
              <a:spcBef>
                <a:spcPct val="20000"/>
              </a:spcBef>
              <a:spcAft>
                <a:spcPct val="0"/>
              </a:spcAft>
              <a:buClr>
                <a:schemeClr val="accent2"/>
              </a:buClr>
              <a:buChar char="•"/>
              <a:defRPr sz="2400">
                <a:solidFill>
                  <a:schemeClr val="tx2"/>
                </a:solidFill>
                <a:latin typeface="+mn-lt"/>
                <a:ea typeface="Arial" charset="0"/>
                <a:cs typeface="+mn-cs"/>
              </a:defRPr>
            </a:lvl3pPr>
            <a:lvl4pPr marL="1600200" indent="-228600" algn="l" rtl="0" eaLnBrk="0" fontAlgn="base" hangingPunct="0">
              <a:spcBef>
                <a:spcPct val="20000"/>
              </a:spcBef>
              <a:spcAft>
                <a:spcPct val="0"/>
              </a:spcAft>
              <a:buClr>
                <a:schemeClr val="tx1"/>
              </a:buClr>
              <a:buChar char="•"/>
              <a:defRPr sz="2000">
                <a:solidFill>
                  <a:schemeClr val="tx2"/>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2"/>
                </a:solidFill>
                <a:latin typeface="+mn-lt"/>
                <a:ea typeface="Arial" charset="0"/>
                <a:cs typeface="+mn-cs"/>
              </a:defRPr>
            </a:lvl5pPr>
            <a:lvl6pPr marL="2514600" indent="-228600" algn="l" rtl="0" eaLnBrk="1" fontAlgn="base" hangingPunct="1">
              <a:spcBef>
                <a:spcPct val="20000"/>
              </a:spcBef>
              <a:spcAft>
                <a:spcPct val="0"/>
              </a:spcAft>
              <a:buChar char="•"/>
              <a:defRPr sz="2000">
                <a:solidFill>
                  <a:schemeClr val="tx2"/>
                </a:solidFill>
                <a:latin typeface="+mn-lt"/>
                <a:cs typeface="+mn-cs"/>
              </a:defRPr>
            </a:lvl6pPr>
            <a:lvl7pPr marL="2971800" indent="-228600" algn="l" rtl="0" eaLnBrk="1" fontAlgn="base" hangingPunct="1">
              <a:spcBef>
                <a:spcPct val="20000"/>
              </a:spcBef>
              <a:spcAft>
                <a:spcPct val="0"/>
              </a:spcAft>
              <a:buChar char="•"/>
              <a:defRPr sz="2000">
                <a:solidFill>
                  <a:schemeClr val="tx2"/>
                </a:solidFill>
                <a:latin typeface="+mn-lt"/>
                <a:cs typeface="+mn-cs"/>
              </a:defRPr>
            </a:lvl7pPr>
            <a:lvl8pPr marL="3429000" indent="-228600" algn="l" rtl="0" eaLnBrk="1" fontAlgn="base" hangingPunct="1">
              <a:spcBef>
                <a:spcPct val="20000"/>
              </a:spcBef>
              <a:spcAft>
                <a:spcPct val="0"/>
              </a:spcAft>
              <a:buChar char="•"/>
              <a:defRPr sz="2000">
                <a:solidFill>
                  <a:schemeClr val="tx2"/>
                </a:solidFill>
                <a:latin typeface="+mn-lt"/>
                <a:cs typeface="+mn-cs"/>
              </a:defRPr>
            </a:lvl8pPr>
            <a:lvl9pPr marL="3886200" indent="-228600" algn="l" rtl="0" eaLnBrk="1" fontAlgn="base" hangingPunct="1">
              <a:spcBef>
                <a:spcPct val="20000"/>
              </a:spcBef>
              <a:spcAft>
                <a:spcPct val="0"/>
              </a:spcAft>
              <a:buChar char="•"/>
              <a:defRPr sz="2000">
                <a:solidFill>
                  <a:schemeClr val="tx2"/>
                </a:solidFill>
                <a:latin typeface="+mn-lt"/>
                <a:cs typeface="+mn-cs"/>
              </a:defRPr>
            </a:lvl9pPr>
          </a:lstStyle>
          <a:p>
            <a:pPr marL="0" indent="0" algn="just">
              <a:buNone/>
            </a:pPr>
            <a:endParaRPr lang="en-US" sz="300" dirty="0">
              <a:solidFill>
                <a:srgbClr val="002060"/>
              </a:solidFill>
              <a:latin typeface="Calibri" pitchFamily="34" charset="0"/>
              <a:ea typeface="ＭＳ Ｐゴシック" pitchFamily="34" charset="-128"/>
              <a:cs typeface="Times New Roman" pitchFamily="18" charset="0"/>
            </a:endParaRPr>
          </a:p>
          <a:p>
            <a:pPr marL="238125" indent="0" algn="just">
              <a:buNone/>
            </a:pPr>
            <a:r>
              <a:rPr lang="en-US" sz="1800" b="1" dirty="0">
                <a:solidFill>
                  <a:srgbClr val="002060"/>
                </a:solidFill>
                <a:latin typeface="Calibri" pitchFamily="34" charset="0"/>
                <a:cs typeface="Times New Roman" pitchFamily="18" charset="0"/>
              </a:rPr>
              <a:t>The Kyoto Protocol </a:t>
            </a:r>
            <a:r>
              <a:rPr lang="en-US" sz="1800" dirty="0">
                <a:solidFill>
                  <a:srgbClr val="002060"/>
                </a:solidFill>
                <a:latin typeface="Calibri" pitchFamily="34" charset="0"/>
                <a:cs typeface="Times New Roman" pitchFamily="18" charset="0"/>
              </a:rPr>
              <a:t>defines a legally binding set of obligations for the industrialized countries (Annex I Countries), to reduce their emissions of GHGs of </a:t>
            </a:r>
            <a:r>
              <a:rPr lang="en-US" sz="1800" b="1" dirty="0">
                <a:solidFill>
                  <a:srgbClr val="002060"/>
                </a:solidFill>
                <a:latin typeface="Calibri" pitchFamily="34" charset="0"/>
                <a:cs typeface="Times New Roman" pitchFamily="18" charset="0"/>
              </a:rPr>
              <a:t>5,2% </a:t>
            </a:r>
            <a:r>
              <a:rPr lang="en-US" sz="1800" dirty="0">
                <a:solidFill>
                  <a:srgbClr val="002060"/>
                </a:solidFill>
                <a:latin typeface="Calibri" pitchFamily="34" charset="0"/>
                <a:cs typeface="Times New Roman" pitchFamily="18" charset="0"/>
              </a:rPr>
              <a:t>below their 1990 levels (</a:t>
            </a:r>
            <a:r>
              <a:rPr lang="en-US" sz="1800" b="1" dirty="0">
                <a:solidFill>
                  <a:srgbClr val="00B0F0"/>
                </a:solidFill>
                <a:latin typeface="Calibri" pitchFamily="34" charset="0"/>
                <a:cs typeface="Times New Roman" pitchFamily="18" charset="0"/>
              </a:rPr>
              <a:t>2008-2012</a:t>
            </a:r>
            <a:r>
              <a:rPr lang="en-US" sz="1800" dirty="0">
                <a:solidFill>
                  <a:srgbClr val="002060"/>
                </a:solidFill>
                <a:latin typeface="Calibri" pitchFamily="34" charset="0"/>
                <a:cs typeface="Times New Roman" pitchFamily="18" charset="0"/>
              </a:rPr>
              <a:t>).</a:t>
            </a:r>
          </a:p>
          <a:p>
            <a:pPr marL="238125" indent="0" algn="just">
              <a:buNone/>
            </a:pPr>
            <a:endParaRPr lang="en-US" sz="1800" b="1" kern="1200" dirty="0">
              <a:solidFill>
                <a:srgbClr val="002060"/>
              </a:solidFill>
              <a:latin typeface="Calibri" pitchFamily="34" charset="0"/>
              <a:ea typeface="ＭＳ Ｐゴシック" pitchFamily="34" charset="-128"/>
              <a:cs typeface="Times New Roman" pitchFamily="18" charset="0"/>
            </a:endParaRPr>
          </a:p>
          <a:p>
            <a:pPr marL="238125" indent="0" algn="just">
              <a:buNone/>
            </a:pPr>
            <a:endParaRPr lang="it-IT" sz="1800" b="1" kern="1200" dirty="0">
              <a:solidFill>
                <a:srgbClr val="002060"/>
              </a:solidFill>
              <a:latin typeface="Calibri" pitchFamily="34" charset="0"/>
              <a:ea typeface="ＭＳ Ｐゴシック" pitchFamily="34" charset="-128"/>
              <a:cs typeface="Times New Roman" pitchFamily="18" charset="0"/>
            </a:endParaRPr>
          </a:p>
          <a:p>
            <a:pPr marL="238125" indent="0" algn="just">
              <a:buNone/>
            </a:pPr>
            <a:endParaRPr lang="it-IT" sz="1800" b="1" kern="1200" dirty="0">
              <a:solidFill>
                <a:srgbClr val="002060"/>
              </a:solidFill>
              <a:latin typeface="Calibri" pitchFamily="34" charset="0"/>
              <a:ea typeface="ＭＳ Ｐゴシック" pitchFamily="34" charset="-128"/>
              <a:cs typeface="Times New Roman" pitchFamily="18" charset="0"/>
            </a:endParaRPr>
          </a:p>
          <a:p>
            <a:pPr marL="238125" indent="0" algn="just">
              <a:buNone/>
            </a:pPr>
            <a:endParaRPr lang="it-IT" sz="1800" b="1" kern="1200" dirty="0">
              <a:solidFill>
                <a:srgbClr val="002060"/>
              </a:solidFill>
              <a:latin typeface="Calibri" pitchFamily="34" charset="0"/>
              <a:ea typeface="ＭＳ Ｐゴシック" pitchFamily="34" charset="-128"/>
              <a:cs typeface="Times New Roman" pitchFamily="18" charset="0"/>
            </a:endParaRPr>
          </a:p>
          <a:p>
            <a:pPr marL="238125" indent="0" algn="just">
              <a:buNone/>
            </a:pPr>
            <a:endParaRPr lang="it-IT" altLang="it-IT" sz="1800" b="1" dirty="0">
              <a:solidFill>
                <a:srgbClr val="002060"/>
              </a:solidFill>
              <a:latin typeface="Calibri" pitchFamily="34" charset="0"/>
              <a:ea typeface="ＭＳ Ｐゴシック" pitchFamily="34" charset="-128"/>
              <a:cs typeface="Times New Roman" pitchFamily="18" charset="0"/>
            </a:endParaRPr>
          </a:p>
          <a:p>
            <a:pPr marL="238125" indent="0" algn="just">
              <a:buNone/>
            </a:pPr>
            <a:endParaRPr lang="en-GB" altLang="it-IT" sz="800" dirty="0">
              <a:solidFill>
                <a:srgbClr val="002060"/>
              </a:solidFill>
              <a:latin typeface="Calibri" panose="020F0502020204030204" pitchFamily="34" charset="0"/>
              <a:cs typeface="Times New Roman" panose="02020603050405020304" pitchFamily="18" charset="0"/>
            </a:endParaRPr>
          </a:p>
          <a:p>
            <a:pPr marL="238125" indent="0" algn="just">
              <a:buNone/>
            </a:pPr>
            <a:r>
              <a:rPr lang="en-GB" altLang="it-IT" sz="1800" dirty="0">
                <a:solidFill>
                  <a:srgbClr val="002060"/>
                </a:solidFill>
                <a:latin typeface="Calibri" panose="020F0502020204030204" pitchFamily="34" charset="0"/>
                <a:cs typeface="Times New Roman" panose="02020603050405020304" pitchFamily="18" charset="0"/>
              </a:rPr>
              <a:t>In 2002 the EU has ratified the KP agreeing to reduce its GHGs emission by 8% by 2008-2012 compared to the base year.</a:t>
            </a:r>
          </a:p>
          <a:p>
            <a:pPr marL="238125" indent="0" algn="just">
              <a:buNone/>
            </a:pPr>
            <a:endParaRPr lang="it-IT" sz="800" kern="1200" dirty="0">
              <a:solidFill>
                <a:srgbClr val="002060"/>
              </a:solidFill>
              <a:latin typeface="Calibri" pitchFamily="34" charset="0"/>
              <a:ea typeface="ＭＳ Ｐゴシック" pitchFamily="34" charset="-128"/>
              <a:cs typeface="Times New Roman" pitchFamily="18" charset="0"/>
            </a:endParaRPr>
          </a:p>
          <a:p>
            <a:pPr marL="238125" indent="0" algn="just">
              <a:buNone/>
            </a:pPr>
            <a:r>
              <a:rPr lang="it-IT" sz="1800" b="1" kern="1200" dirty="0">
                <a:solidFill>
                  <a:srgbClr val="002060"/>
                </a:solidFill>
                <a:latin typeface="Calibri" pitchFamily="34" charset="0"/>
                <a:ea typeface="ＭＳ Ｐゴシック" pitchFamily="34" charset="-128"/>
                <a:cs typeface="Times New Roman" pitchFamily="18" charset="0"/>
              </a:rPr>
              <a:t>Doha </a:t>
            </a:r>
            <a:r>
              <a:rPr lang="it-IT" sz="1800" b="1" kern="1200" dirty="0" err="1">
                <a:solidFill>
                  <a:srgbClr val="002060"/>
                </a:solidFill>
                <a:latin typeface="Calibri" pitchFamily="34" charset="0"/>
                <a:ea typeface="ＭＳ Ｐゴシック" pitchFamily="34" charset="-128"/>
                <a:cs typeface="Times New Roman" pitchFamily="18" charset="0"/>
              </a:rPr>
              <a:t>Amendment</a:t>
            </a:r>
            <a:r>
              <a:rPr lang="it-IT" sz="1800" b="1" kern="1200" dirty="0">
                <a:solidFill>
                  <a:srgbClr val="002060"/>
                </a:solidFill>
                <a:latin typeface="Calibri" pitchFamily="34" charset="0"/>
                <a:ea typeface="ＭＳ Ｐゴシック" pitchFamily="34" charset="-128"/>
                <a:cs typeface="Times New Roman" pitchFamily="18" charset="0"/>
              </a:rPr>
              <a:t> </a:t>
            </a:r>
            <a:r>
              <a:rPr lang="it-IT" sz="1800" kern="1200" dirty="0">
                <a:solidFill>
                  <a:srgbClr val="002060"/>
                </a:solidFill>
                <a:latin typeface="Calibri" pitchFamily="34" charset="0"/>
                <a:ea typeface="ＭＳ Ｐゴシック" pitchFamily="34" charset="-128"/>
                <a:cs typeface="Times New Roman" pitchFamily="18" charset="0"/>
              </a:rPr>
              <a:t>(</a:t>
            </a:r>
            <a:r>
              <a:rPr lang="it-IT" sz="1800" dirty="0">
                <a:solidFill>
                  <a:srgbClr val="00B0F0"/>
                </a:solidFill>
                <a:latin typeface="Calibri" pitchFamily="34" charset="0"/>
                <a:cs typeface="Times New Roman" pitchFamily="18" charset="0"/>
              </a:rPr>
              <a:t>2013-2020</a:t>
            </a:r>
            <a:r>
              <a:rPr lang="it-IT" sz="1800" kern="1200" dirty="0">
                <a:solidFill>
                  <a:srgbClr val="002060"/>
                </a:solidFill>
                <a:latin typeface="Calibri" pitchFamily="34" charset="0"/>
                <a:ea typeface="ＭＳ Ｐゴシック" pitchFamily="34" charset="-128"/>
                <a:cs typeface="Times New Roman" pitchFamily="18" charset="0"/>
              </a:rPr>
              <a:t>). </a:t>
            </a:r>
          </a:p>
          <a:p>
            <a:pPr marL="238125" indent="0" algn="just">
              <a:buNone/>
            </a:pPr>
            <a:r>
              <a:rPr lang="it-IT" sz="1800" kern="1200" dirty="0" err="1">
                <a:solidFill>
                  <a:srgbClr val="002060"/>
                </a:solidFill>
                <a:latin typeface="Calibri" pitchFamily="34" charset="0"/>
                <a:ea typeface="ＭＳ Ｐゴシック" pitchFamily="34" charset="-128"/>
                <a:cs typeface="Times New Roman" pitchFamily="18" charset="0"/>
              </a:rPr>
              <a:t>Adopted</a:t>
            </a:r>
            <a:r>
              <a:rPr lang="it-IT" sz="1800" kern="1200" dirty="0">
                <a:solidFill>
                  <a:srgbClr val="002060"/>
                </a:solidFill>
                <a:latin typeface="Calibri" pitchFamily="34" charset="0"/>
                <a:ea typeface="ＭＳ Ｐゴシック" pitchFamily="34" charset="-128"/>
                <a:cs typeface="Times New Roman" pitchFamily="18" charset="0"/>
              </a:rPr>
              <a:t> </a:t>
            </a:r>
            <a:r>
              <a:rPr lang="it-IT" sz="1800" dirty="0">
                <a:solidFill>
                  <a:srgbClr val="002060"/>
                </a:solidFill>
                <a:latin typeface="Calibri" pitchFamily="34" charset="0"/>
                <a:ea typeface="ＭＳ Ｐゴシック" pitchFamily="34" charset="-128"/>
                <a:cs typeface="Times New Roman" pitchFamily="18" charset="0"/>
              </a:rPr>
              <a:t>on 8 </a:t>
            </a:r>
            <a:r>
              <a:rPr lang="it-IT" sz="1800" dirty="0" err="1">
                <a:solidFill>
                  <a:srgbClr val="002060"/>
                </a:solidFill>
                <a:latin typeface="Calibri" pitchFamily="34" charset="0"/>
                <a:ea typeface="ＭＳ Ｐゴシック" pitchFamily="34" charset="-128"/>
                <a:cs typeface="Times New Roman" pitchFamily="18" charset="0"/>
              </a:rPr>
              <a:t>December</a:t>
            </a:r>
            <a:r>
              <a:rPr lang="it-IT" sz="1800" dirty="0">
                <a:solidFill>
                  <a:srgbClr val="002060"/>
                </a:solidFill>
                <a:latin typeface="Calibri" pitchFamily="34" charset="0"/>
                <a:ea typeface="ＭＳ Ｐゴシック" pitchFamily="34" charset="-128"/>
                <a:cs typeface="Times New Roman" pitchFamily="18" charset="0"/>
              </a:rPr>
              <a:t> 2012.</a:t>
            </a:r>
          </a:p>
          <a:p>
            <a:pPr marL="238125" indent="0" algn="just">
              <a:spcBef>
                <a:spcPts val="0"/>
              </a:spcBef>
              <a:buNone/>
            </a:pPr>
            <a:r>
              <a:rPr lang="en-US" sz="1800" dirty="0">
                <a:solidFill>
                  <a:srgbClr val="002060"/>
                </a:solidFill>
                <a:latin typeface="Calibri" pitchFamily="34" charset="0"/>
                <a:ea typeface="ＭＳ Ｐゴシック" pitchFamily="34" charset="-128"/>
                <a:cs typeface="Times New Roman" pitchFamily="18" charset="0"/>
              </a:rPr>
              <a:t>Entered into force on 31 December 2020</a:t>
            </a:r>
            <a:r>
              <a:rPr lang="it-IT" sz="1800" dirty="0">
                <a:solidFill>
                  <a:srgbClr val="002060"/>
                </a:solidFill>
                <a:latin typeface="Calibri" pitchFamily="34" charset="0"/>
                <a:ea typeface="ＭＳ Ｐゴシック" pitchFamily="34" charset="-128"/>
                <a:cs typeface="Times New Roman" pitchFamily="18" charset="0"/>
              </a:rPr>
              <a:t> </a:t>
            </a:r>
            <a:r>
              <a:rPr lang="it-IT" sz="1800" kern="1200" dirty="0">
                <a:solidFill>
                  <a:srgbClr val="002060"/>
                </a:solidFill>
                <a:latin typeface="Calibri" pitchFamily="34" charset="0"/>
                <a:ea typeface="ＭＳ Ｐゴシック" pitchFamily="34" charset="-128"/>
                <a:cs typeface="Times New Roman" pitchFamily="18" charset="0"/>
              </a:rPr>
              <a:t>(148 Parties).</a:t>
            </a:r>
          </a:p>
          <a:p>
            <a:pPr marL="238125" indent="0" algn="just">
              <a:spcBef>
                <a:spcPts val="0"/>
              </a:spcBef>
              <a:buNone/>
            </a:pPr>
            <a:r>
              <a:rPr lang="it-IT" sz="1000" kern="1200" dirty="0">
                <a:solidFill>
                  <a:srgbClr val="002060"/>
                </a:solidFill>
                <a:latin typeface="Calibri" pitchFamily="34" charset="0"/>
                <a:ea typeface="ＭＳ Ｐゴシック" pitchFamily="34" charset="-128"/>
                <a:cs typeface="Times New Roman" pitchFamily="18" charset="0"/>
              </a:rPr>
              <a:t> </a:t>
            </a:r>
            <a:endParaRPr lang="it-IT" sz="1000" dirty="0">
              <a:solidFill>
                <a:srgbClr val="002060"/>
              </a:solidFill>
              <a:latin typeface="Calibri" pitchFamily="34" charset="0"/>
              <a:ea typeface="ＭＳ Ｐゴシック" pitchFamily="34" charset="-128"/>
              <a:cs typeface="Times New Roman" pitchFamily="18" charset="0"/>
            </a:endParaRPr>
          </a:p>
          <a:p>
            <a:pPr marL="238125" indent="0" algn="just">
              <a:spcBef>
                <a:spcPts val="0"/>
              </a:spcBef>
              <a:buNone/>
            </a:pPr>
            <a:r>
              <a:rPr lang="en-US" altLang="it-IT" sz="1800" dirty="0">
                <a:solidFill>
                  <a:srgbClr val="002060"/>
                </a:solidFill>
                <a:latin typeface="Calibri" pitchFamily="34" charset="0"/>
                <a:ea typeface="ＭＳ Ｐゴシック" pitchFamily="34" charset="-128"/>
                <a:cs typeface="Times New Roman" pitchFamily="18" charset="0"/>
              </a:rPr>
              <a:t>EU Member States have committed to reducing GHG in 2020 by 20%, increasing the share of renewables in the EU</a:t>
            </a:r>
            <a:r>
              <a:rPr lang="en-US" altLang="en-US" sz="1800" dirty="0">
                <a:solidFill>
                  <a:srgbClr val="002060"/>
                </a:solidFill>
                <a:latin typeface="Calibri" pitchFamily="34" charset="0"/>
                <a:ea typeface="ＭＳ Ｐゴシック" pitchFamily="34" charset="-128"/>
                <a:cs typeface="Times New Roman" pitchFamily="18" charset="0"/>
              </a:rPr>
              <a:t>’</a:t>
            </a:r>
            <a:r>
              <a:rPr lang="en-US" altLang="it-IT" sz="1800" dirty="0">
                <a:solidFill>
                  <a:srgbClr val="002060"/>
                </a:solidFill>
                <a:latin typeface="Calibri" pitchFamily="34" charset="0"/>
                <a:ea typeface="ＭＳ Ｐゴシック" pitchFamily="34" charset="-128"/>
                <a:cs typeface="Times New Roman" pitchFamily="18" charset="0"/>
              </a:rPr>
              <a:t>s energy mix to 20%, and achieving a 20% energy efficiency target by 2020 (Climate and Energy Package).</a:t>
            </a:r>
          </a:p>
          <a:p>
            <a:pPr marL="238125" indent="0" algn="just">
              <a:buNone/>
            </a:pPr>
            <a:endParaRPr lang="it-IT" sz="1200" dirty="0">
              <a:solidFill>
                <a:srgbClr val="002060"/>
              </a:solidFill>
              <a:latin typeface="Calibri" pitchFamily="34" charset="0"/>
            </a:endParaRPr>
          </a:p>
          <a:p>
            <a:pPr marL="238125" indent="0" algn="just">
              <a:buNone/>
            </a:pPr>
            <a:endParaRPr lang="it-IT" sz="1200" dirty="0">
              <a:solidFill>
                <a:srgbClr val="002060"/>
              </a:solidFill>
              <a:latin typeface="Calibri" pitchFamily="34" charset="0"/>
            </a:endParaRPr>
          </a:p>
          <a:p>
            <a:pPr marL="238125" indent="0" algn="just">
              <a:buNone/>
            </a:pPr>
            <a:endParaRPr lang="it-IT" sz="1500" dirty="0">
              <a:solidFill>
                <a:srgbClr val="002060"/>
              </a:solidFill>
              <a:latin typeface="Calibri" pitchFamily="34" charset="0"/>
            </a:endParaRPr>
          </a:p>
          <a:p>
            <a:pPr algn="just"/>
            <a:endParaRPr lang="en-US" sz="1500" dirty="0">
              <a:solidFill>
                <a:srgbClr val="002060"/>
              </a:solidFill>
              <a:latin typeface="Calibri" pitchFamily="34" charset="0"/>
              <a:ea typeface="ＭＳ Ｐゴシック" pitchFamily="34" charset="-128"/>
              <a:cs typeface="Times New Roman" pitchFamily="18" charset="0"/>
            </a:endParaRPr>
          </a:p>
          <a:p>
            <a:pPr marL="402431" indent="-65485">
              <a:buNone/>
            </a:pPr>
            <a:endParaRPr lang="en-US" sz="1500" dirty="0">
              <a:solidFill>
                <a:srgbClr val="002060"/>
              </a:solidFill>
              <a:latin typeface="Calibri" pitchFamily="34" charset="0"/>
              <a:ea typeface="ＭＳ Ｐゴシック" pitchFamily="34" charset="-128"/>
              <a:cs typeface="Times New Roman" pitchFamily="18" charset="0"/>
            </a:endParaRPr>
          </a:p>
        </p:txBody>
      </p:sp>
      <p:sp>
        <p:nvSpPr>
          <p:cNvPr id="8" name="Rectangle 7"/>
          <p:cNvSpPr/>
          <p:nvPr/>
        </p:nvSpPr>
        <p:spPr>
          <a:xfrm>
            <a:off x="431540" y="3126160"/>
            <a:ext cx="2916324" cy="230832"/>
          </a:xfrm>
          <a:prstGeom prst="rect">
            <a:avLst/>
          </a:prstGeom>
        </p:spPr>
        <p:txBody>
          <a:bodyPr wrap="square">
            <a:spAutoFit/>
          </a:bodyPr>
          <a:lstStyle/>
          <a:p>
            <a:pPr lvl="0"/>
            <a:r>
              <a:rPr lang="pl-PL" sz="900" i="1" dirty="0">
                <a:solidFill>
                  <a:schemeClr val="tx2"/>
                </a:solidFill>
              </a:rPr>
              <a:t>*</a:t>
            </a:r>
            <a:r>
              <a:rPr lang="pl-PL" sz="825" i="1" dirty="0">
                <a:solidFill>
                  <a:schemeClr val="bg2"/>
                </a:solidFill>
              </a:rPr>
              <a:t>15  Dec 2012  Canada </a:t>
            </a:r>
            <a:r>
              <a:rPr lang="pl-PL" sz="825" i="1" dirty="0" err="1">
                <a:solidFill>
                  <a:schemeClr val="bg2"/>
                </a:solidFill>
              </a:rPr>
              <a:t>Exit</a:t>
            </a:r>
            <a:r>
              <a:rPr lang="pl-PL" sz="825" i="1" dirty="0">
                <a:solidFill>
                  <a:schemeClr val="bg2"/>
                </a:solidFill>
              </a:rPr>
              <a:t> from KP</a:t>
            </a:r>
            <a:endParaRPr lang="en-US" sz="825" i="1" dirty="0">
              <a:solidFill>
                <a:schemeClr val="bg2"/>
              </a:solidFill>
            </a:endParaRPr>
          </a:p>
        </p:txBody>
      </p:sp>
      <p:sp>
        <p:nvSpPr>
          <p:cNvPr id="11" name="Rettangolo 10"/>
          <p:cNvSpPr/>
          <p:nvPr/>
        </p:nvSpPr>
        <p:spPr>
          <a:xfrm>
            <a:off x="275696" y="310396"/>
            <a:ext cx="3474670" cy="892552"/>
          </a:xfrm>
          <a:prstGeom prst="rect">
            <a:avLst/>
          </a:prstGeom>
          <a:solidFill>
            <a:schemeClr val="bg1"/>
          </a:solidFill>
        </p:spPr>
        <p:txBody>
          <a:bodyPr wrap="square">
            <a:spAutoFit/>
          </a:bodyPr>
          <a:lstStyle/>
          <a:p>
            <a:r>
              <a:rPr lang="it-IT" sz="2800" b="1" dirty="0">
                <a:solidFill>
                  <a:srgbClr val="1A60A6"/>
                </a:solidFill>
                <a:latin typeface="Helvetica Neue"/>
                <a:ea typeface="Helvetica Neue"/>
                <a:cs typeface="Helvetica Neue"/>
              </a:rPr>
              <a:t>The Kyoto </a:t>
            </a:r>
            <a:r>
              <a:rPr lang="it-IT" sz="2800" b="1" dirty="0" err="1">
                <a:solidFill>
                  <a:srgbClr val="1A60A6"/>
                </a:solidFill>
                <a:latin typeface="Helvetica Neue"/>
                <a:ea typeface="Helvetica Neue"/>
                <a:cs typeface="Helvetica Neue"/>
              </a:rPr>
              <a:t>Protocol</a:t>
            </a:r>
            <a:r>
              <a:rPr lang="it-IT" sz="2800" b="1" dirty="0">
                <a:solidFill>
                  <a:srgbClr val="1A60A6"/>
                </a:solidFill>
                <a:latin typeface="Helvetica Neue"/>
                <a:ea typeface="Helvetica Neue"/>
                <a:cs typeface="Helvetica Neue"/>
              </a:rPr>
              <a:t>  </a:t>
            </a:r>
          </a:p>
          <a:p>
            <a:endParaRPr lang="it-IT" sz="2400" dirty="0"/>
          </a:p>
        </p:txBody>
      </p:sp>
      <p:grpSp>
        <p:nvGrpSpPr>
          <p:cNvPr id="15" name="Gruppo 14"/>
          <p:cNvGrpSpPr/>
          <p:nvPr/>
        </p:nvGrpSpPr>
        <p:grpSpPr>
          <a:xfrm>
            <a:off x="-27691" y="3441083"/>
            <a:ext cx="4040514" cy="2940245"/>
            <a:chOff x="221390" y="3311864"/>
            <a:chExt cx="2570945" cy="2003928"/>
          </a:xfrm>
        </p:grpSpPr>
        <p:pic>
          <p:nvPicPr>
            <p:cNvPr id="12" name="Picture 8" descr="250px-EU-Italy.svg.png"/>
            <p:cNvPicPr>
              <a:picLocks noChangeAspect="1"/>
            </p:cNvPicPr>
            <p:nvPr/>
          </p:nvPicPr>
          <p:blipFill>
            <a:blip r:embed="rId4" cstate="print"/>
            <a:srcRect/>
            <a:stretch>
              <a:fillRect/>
            </a:stretch>
          </p:blipFill>
          <p:spPr bwMode="auto">
            <a:xfrm>
              <a:off x="406473" y="3311864"/>
              <a:ext cx="2385862" cy="2003928"/>
            </a:xfrm>
            <a:prstGeom prst="rect">
              <a:avLst/>
            </a:prstGeom>
            <a:noFill/>
            <a:ln w="9525">
              <a:noFill/>
              <a:miter lim="800000"/>
              <a:headEnd/>
              <a:tailEnd/>
            </a:ln>
          </p:spPr>
        </p:pic>
        <p:sp>
          <p:nvSpPr>
            <p:cNvPr id="13" name="Rettangolo 7"/>
            <p:cNvSpPr>
              <a:spLocks noChangeArrowheads="1"/>
            </p:cNvSpPr>
            <p:nvPr/>
          </p:nvSpPr>
          <p:spPr bwMode="auto">
            <a:xfrm>
              <a:off x="239009" y="3457572"/>
              <a:ext cx="2519716" cy="188789"/>
            </a:xfrm>
            <a:prstGeom prst="rect">
              <a:avLst/>
            </a:prstGeom>
            <a:noFill/>
            <a:ln w="9525">
              <a:noFill/>
              <a:miter lim="800000"/>
              <a:headEnd/>
              <a:tailEnd/>
            </a:ln>
          </p:spPr>
          <p:txBody>
            <a:bodyPr wrap="square">
              <a:spAutoFit/>
            </a:bodyPr>
            <a:lstStyle/>
            <a:p>
              <a:r>
                <a:rPr lang="en-US" sz="1200" b="1" dirty="0">
                  <a:solidFill>
                    <a:srgbClr val="002060"/>
                  </a:solidFill>
                  <a:latin typeface="Calibri" pitchFamily="34" charset="0"/>
                </a:rPr>
                <a:t>2008-2012 EU commitment  -8%  compared to 1990  </a:t>
              </a:r>
              <a:endParaRPr lang="it-IT" sz="1200" b="1" dirty="0"/>
            </a:p>
          </p:txBody>
        </p:sp>
        <p:sp>
          <p:nvSpPr>
            <p:cNvPr id="14" name="Rettangolo 13"/>
            <p:cNvSpPr>
              <a:spLocks noChangeArrowheads="1"/>
            </p:cNvSpPr>
            <p:nvPr/>
          </p:nvSpPr>
          <p:spPr bwMode="auto">
            <a:xfrm>
              <a:off x="221390" y="3650559"/>
              <a:ext cx="2554953" cy="188789"/>
            </a:xfrm>
            <a:prstGeom prst="rect">
              <a:avLst/>
            </a:prstGeom>
            <a:noFill/>
            <a:ln w="9525">
              <a:noFill/>
              <a:miter lim="800000"/>
              <a:headEnd/>
              <a:tailEnd/>
            </a:ln>
          </p:spPr>
          <p:txBody>
            <a:bodyPr wrap="square">
              <a:spAutoFit/>
            </a:bodyPr>
            <a:lstStyle/>
            <a:p>
              <a:r>
                <a:rPr lang="en-US" sz="1200" b="1" dirty="0">
                  <a:solidFill>
                    <a:srgbClr val="006600"/>
                  </a:solidFill>
                  <a:latin typeface="Calibri" pitchFamily="34" charset="0"/>
                </a:rPr>
                <a:t>Italy commitment  -6,5 %  by 2008-2012 compared to 1990  </a:t>
              </a:r>
              <a:endParaRPr lang="it-IT" sz="1200" b="1" dirty="0">
                <a:solidFill>
                  <a:srgbClr val="006600"/>
                </a:solidFill>
              </a:endParaRPr>
            </a:p>
          </p:txBody>
        </p:sp>
      </p:grpSp>
      <p:sp>
        <p:nvSpPr>
          <p:cNvPr id="17" name="Rettangolo 7"/>
          <p:cNvSpPr>
            <a:spLocks noChangeArrowheads="1"/>
          </p:cNvSpPr>
          <p:nvPr/>
        </p:nvSpPr>
        <p:spPr bwMode="auto">
          <a:xfrm>
            <a:off x="-1430" y="4611101"/>
            <a:ext cx="358358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002060"/>
                </a:solidFill>
                <a:latin typeface="Calibri" charset="0"/>
              </a:rPr>
              <a:t>2013-2020 EU commitment  -20% compared to 1990 	</a:t>
            </a:r>
            <a:r>
              <a:rPr lang="en-US" sz="600" b="1" dirty="0">
                <a:solidFill>
                  <a:srgbClr val="002060"/>
                </a:solidFill>
                <a:latin typeface="Calibri" charset="0"/>
              </a:rPr>
              <a:t>	</a:t>
            </a:r>
          </a:p>
          <a:p>
            <a:pPr indent="64294"/>
            <a:r>
              <a:rPr lang="en-US" sz="1200" b="1" dirty="0">
                <a:solidFill>
                  <a:srgbClr val="002060"/>
                </a:solidFill>
                <a:latin typeface="Calibri" charset="0"/>
              </a:rPr>
              <a:t>- 21% EU ETS  compared to 2005</a:t>
            </a:r>
          </a:p>
          <a:p>
            <a:pPr indent="64294"/>
            <a:r>
              <a:rPr lang="en-US" sz="1200" b="1" dirty="0">
                <a:solidFill>
                  <a:srgbClr val="002060"/>
                </a:solidFill>
                <a:latin typeface="Calibri" charset="0"/>
              </a:rPr>
              <a:t>- 10% non EU ETS compared to 2005</a:t>
            </a:r>
          </a:p>
          <a:p>
            <a:endParaRPr lang="en-US" sz="900" b="1" dirty="0">
              <a:solidFill>
                <a:srgbClr val="002060"/>
              </a:solidFill>
              <a:latin typeface="Calibri" charset="0"/>
            </a:endParaRPr>
          </a:p>
          <a:p>
            <a:r>
              <a:rPr lang="en-US" sz="900" b="1" dirty="0">
                <a:solidFill>
                  <a:srgbClr val="002060"/>
                </a:solidFill>
                <a:latin typeface="Calibri" charset="0"/>
              </a:rPr>
              <a:t>  </a:t>
            </a:r>
            <a:endParaRPr lang="it-IT" sz="900" b="1" dirty="0"/>
          </a:p>
        </p:txBody>
      </p:sp>
      <p:pic>
        <p:nvPicPr>
          <p:cNvPr id="18" name="Picture 9" descr="http://www.google.it/images?q=tbn:ANd9GcTnidWxppxzzYqoV-sAcuUfvjEoLAsz1Ke3z6UDxuGZABeat5Htg7oTKw">
            <a:hlinkClick r:id="rId5"/>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491391" y="3429000"/>
            <a:ext cx="504545" cy="34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ttangolo 20"/>
          <p:cNvSpPr/>
          <p:nvPr/>
        </p:nvSpPr>
        <p:spPr>
          <a:xfrm>
            <a:off x="40877" y="5986636"/>
            <a:ext cx="4311774" cy="276999"/>
          </a:xfrm>
          <a:prstGeom prst="rect">
            <a:avLst/>
          </a:prstGeom>
        </p:spPr>
        <p:txBody>
          <a:bodyPr wrap="square">
            <a:spAutoFit/>
          </a:bodyPr>
          <a:lstStyle/>
          <a:p>
            <a:r>
              <a:rPr lang="en-US" sz="1200" b="1" dirty="0">
                <a:solidFill>
                  <a:srgbClr val="006600"/>
                </a:solidFill>
                <a:latin typeface="Calibri" pitchFamily="34" charset="0"/>
              </a:rPr>
              <a:t>Italy  non EU ETS commitment  -13 %  compared to 2005  </a:t>
            </a:r>
            <a:endParaRPr lang="it-IT" sz="1200" b="1" dirty="0">
              <a:solidFill>
                <a:srgbClr val="006600"/>
              </a:solidFill>
              <a:latin typeface="Calibri" pitchFamily="34" charset="0"/>
            </a:endParaRPr>
          </a:p>
        </p:txBody>
      </p:sp>
      <p:sp>
        <p:nvSpPr>
          <p:cNvPr id="3" name="Rettangolo 2"/>
          <p:cNvSpPr/>
          <p:nvPr/>
        </p:nvSpPr>
        <p:spPr>
          <a:xfrm>
            <a:off x="298459" y="818754"/>
            <a:ext cx="3796610" cy="584775"/>
          </a:xfrm>
          <a:prstGeom prst="rect">
            <a:avLst/>
          </a:prstGeom>
        </p:spPr>
        <p:txBody>
          <a:bodyPr wrap="square">
            <a:spAutoFit/>
          </a:bodyPr>
          <a:lstStyle/>
          <a:p>
            <a:pPr algn="just"/>
            <a:r>
              <a:rPr lang="en-US" sz="1600" b="1" dirty="0">
                <a:solidFill>
                  <a:srgbClr val="002060"/>
                </a:solidFill>
                <a:latin typeface="Calibri" pitchFamily="34" charset="0"/>
                <a:cs typeface="Times New Roman" pitchFamily="18" charset="0"/>
              </a:rPr>
              <a:t>199 Parties UNFCCC</a:t>
            </a:r>
          </a:p>
          <a:p>
            <a:pPr algn="just"/>
            <a:r>
              <a:rPr lang="en-US" sz="1600" b="1" dirty="0">
                <a:solidFill>
                  <a:srgbClr val="002060"/>
                </a:solidFill>
                <a:latin typeface="Calibri" pitchFamily="34" charset="0"/>
                <a:cs typeface="Times New Roman" pitchFamily="18" charset="0"/>
              </a:rPr>
              <a:t>192 Parties Kyoto Protocol</a:t>
            </a:r>
            <a:endParaRPr lang="en-US" dirty="0">
              <a:solidFill>
                <a:srgbClr val="002060"/>
              </a:solidFill>
              <a:latin typeface="Calibri" pitchFamily="34" charset="0"/>
              <a:cs typeface="Times New Roman" pitchFamily="18" charset="0"/>
            </a:endParaRPr>
          </a:p>
        </p:txBody>
      </p:sp>
      <p:sp>
        <p:nvSpPr>
          <p:cNvPr id="20" name="Google Shape;121;p16"/>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24" name="Immagine 23">
            <a:extLst>
              <a:ext uri="{FF2B5EF4-FFF2-40B4-BE49-F238E27FC236}">
                <a16:creationId xmlns:a16="http://schemas.microsoft.com/office/drawing/2014/main" id="{864F3491-4DEC-41CB-8597-DE465B9EEA4F}"/>
              </a:ext>
            </a:extLst>
          </p:cNvPr>
          <p:cNvPicPr>
            <a:picLocks noChangeAspect="1"/>
          </p:cNvPicPr>
          <p:nvPr/>
        </p:nvPicPr>
        <p:blipFill>
          <a:blip r:embed="rId7"/>
          <a:stretch>
            <a:fillRect/>
          </a:stretch>
        </p:blipFill>
        <p:spPr>
          <a:xfrm>
            <a:off x="5048933" y="1340768"/>
            <a:ext cx="2826048" cy="1791156"/>
          </a:xfrm>
          <a:prstGeom prst="rect">
            <a:avLst/>
          </a:prstGeom>
        </p:spPr>
      </p:pic>
    </p:spTree>
    <p:extLst>
      <p:ext uri="{BB962C8B-B14F-4D97-AF65-F5344CB8AC3E}">
        <p14:creationId xmlns:p14="http://schemas.microsoft.com/office/powerpoint/2010/main" val="745952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40</a:t>
            </a:fld>
            <a:endParaRPr lang="it-IT"/>
          </a:p>
        </p:txBody>
      </p:sp>
      <p:sp>
        <p:nvSpPr>
          <p:cNvPr id="4" name="Text Box 228"/>
          <p:cNvSpPr txBox="1">
            <a:spLocks noChangeArrowheads="1"/>
          </p:cNvSpPr>
          <p:nvPr/>
        </p:nvSpPr>
        <p:spPr bwMode="auto">
          <a:xfrm>
            <a:off x="64605" y="734628"/>
            <a:ext cx="8902292" cy="600164"/>
          </a:xfrm>
          <a:prstGeom prst="rect">
            <a:avLst/>
          </a:prstGeom>
          <a:solidFill>
            <a:schemeClr val="bg1"/>
          </a:solidFill>
          <a:ln w="9525">
            <a:noFill/>
            <a:miter lim="800000"/>
            <a:headEnd/>
            <a:tailEnd/>
          </a:ln>
        </p:spPr>
        <p:txBody>
          <a:bodyPr wrap="square">
            <a:spAutoFit/>
          </a:bodyPr>
          <a:lstStyle/>
          <a:p>
            <a:pPr lvl="1"/>
            <a:endParaRPr lang="it-IT" sz="1500" dirty="0">
              <a:effectLst/>
              <a:latin typeface="ArialMT"/>
            </a:endParaRPr>
          </a:p>
          <a:p>
            <a:pPr algn="just"/>
            <a:endParaRPr lang="it-IT" i="1" dirty="0">
              <a:solidFill>
                <a:srgbClr val="0B0C0C"/>
              </a:solidFill>
              <a:latin typeface="Arial" charset="0"/>
              <a:ea typeface="Arial" charset="0"/>
              <a:cs typeface="Arial" charset="0"/>
            </a:endParaRPr>
          </a:p>
        </p:txBody>
      </p:sp>
      <p:sp>
        <p:nvSpPr>
          <p:cNvPr id="6" name="Text Box 228"/>
          <p:cNvSpPr txBox="1">
            <a:spLocks noChangeArrowheads="1"/>
          </p:cNvSpPr>
          <p:nvPr/>
        </p:nvSpPr>
        <p:spPr bwMode="auto">
          <a:xfrm>
            <a:off x="-9933" y="188640"/>
            <a:ext cx="9110110" cy="1323439"/>
          </a:xfrm>
          <a:prstGeom prst="rect">
            <a:avLst/>
          </a:prstGeom>
          <a:solidFill>
            <a:schemeClr val="bg1"/>
          </a:solidFill>
          <a:ln w="9525">
            <a:noFill/>
            <a:miter lim="800000"/>
            <a:headEnd/>
            <a:tailEnd/>
          </a:ln>
        </p:spPr>
        <p:txBody>
          <a:bodyPr wrap="square">
            <a:spAutoFit/>
          </a:bodyPr>
          <a:lstStyle/>
          <a:p>
            <a:pPr algn="ctr"/>
            <a:r>
              <a:rPr lang="it-IT" sz="2400" b="1" dirty="0" err="1">
                <a:solidFill>
                  <a:srgbClr val="002060"/>
                </a:solidFill>
                <a:latin typeface="Verdana" pitchFamily="34" charset="0"/>
              </a:rPr>
              <a:t>Enhanced</a:t>
            </a:r>
            <a:r>
              <a:rPr lang="it-IT" sz="2400" b="1" dirty="0">
                <a:solidFill>
                  <a:srgbClr val="002060"/>
                </a:solidFill>
                <a:latin typeface="Verdana" pitchFamily="34" charset="0"/>
              </a:rPr>
              <a:t> </a:t>
            </a:r>
            <a:r>
              <a:rPr lang="it-IT" sz="2400" b="1" dirty="0" err="1">
                <a:solidFill>
                  <a:srgbClr val="002060"/>
                </a:solidFill>
                <a:latin typeface="Verdana" pitchFamily="34" charset="0"/>
              </a:rPr>
              <a:t>transparency</a:t>
            </a:r>
            <a:r>
              <a:rPr lang="it-IT" sz="2400" b="1" dirty="0">
                <a:solidFill>
                  <a:srgbClr val="002060"/>
                </a:solidFill>
                <a:latin typeface="Verdana" pitchFamily="34" charset="0"/>
              </a:rPr>
              <a:t> framework for action and support </a:t>
            </a:r>
            <a:r>
              <a:rPr lang="it-IT" sz="2400" b="1" dirty="0" err="1">
                <a:solidFill>
                  <a:srgbClr val="002060"/>
                </a:solidFill>
                <a:latin typeface="Verdana" pitchFamily="34" charset="0"/>
              </a:rPr>
              <a:t>Article</a:t>
            </a:r>
            <a:r>
              <a:rPr lang="it-IT" sz="2400" b="1" dirty="0">
                <a:solidFill>
                  <a:srgbClr val="002060"/>
                </a:solidFill>
                <a:latin typeface="Verdana" pitchFamily="34" charset="0"/>
              </a:rPr>
              <a:t> 13 of the Paris Agreement </a:t>
            </a:r>
          </a:p>
          <a:p>
            <a:pPr algn="ctr"/>
            <a:endParaRPr lang="it-IT" sz="32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10" name="Immagine 9" descr="Immagine che contiene testo, schermata, Carattere, Parallelo&#10;&#10;Descrizione generata automaticamente">
            <a:extLst>
              <a:ext uri="{FF2B5EF4-FFF2-40B4-BE49-F238E27FC236}">
                <a16:creationId xmlns:a16="http://schemas.microsoft.com/office/drawing/2014/main" id="{A7ECCF94-FF13-5B82-4EBE-23A3C4DDC7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84300" y="1098785"/>
            <a:ext cx="6375400" cy="5092700"/>
          </a:xfrm>
          <a:prstGeom prst="rect">
            <a:avLst/>
          </a:prstGeom>
        </p:spPr>
      </p:pic>
    </p:spTree>
    <p:extLst>
      <p:ext uri="{BB962C8B-B14F-4D97-AF65-F5344CB8AC3E}">
        <p14:creationId xmlns:p14="http://schemas.microsoft.com/office/powerpoint/2010/main" val="25565109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41</a:t>
            </a:fld>
            <a:endParaRPr lang="it-IT"/>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33890" y="252008"/>
            <a:ext cx="9110110" cy="461665"/>
          </a:xfrm>
          <a:prstGeom prst="rect">
            <a:avLst/>
          </a:prstGeom>
          <a:solidFill>
            <a:schemeClr val="bg1"/>
          </a:solidFill>
          <a:ln w="9525">
            <a:noFill/>
            <a:miter lim="800000"/>
            <a:headEnd/>
            <a:tailEnd/>
          </a:ln>
        </p:spPr>
        <p:txBody>
          <a:bodyPr wrap="square">
            <a:spAutoFit/>
          </a:bodyPr>
          <a:lstStyle/>
          <a:p>
            <a:pPr algn="ctr"/>
            <a:r>
              <a:rPr lang="it-IT" sz="2400" b="1" dirty="0" err="1">
                <a:solidFill>
                  <a:srgbClr val="002060"/>
                </a:solidFill>
                <a:latin typeface="Verdana" pitchFamily="34" charset="0"/>
              </a:rPr>
              <a:t>Article</a:t>
            </a:r>
            <a:r>
              <a:rPr lang="it-IT" sz="2400" b="1" dirty="0">
                <a:solidFill>
                  <a:srgbClr val="002060"/>
                </a:solidFill>
                <a:latin typeface="Verdana" pitchFamily="34" charset="0"/>
              </a:rPr>
              <a:t> 6 Reporting </a:t>
            </a:r>
            <a:r>
              <a:rPr lang="it-IT" sz="2400" b="1" dirty="0" err="1">
                <a:solidFill>
                  <a:srgbClr val="002060"/>
                </a:solidFill>
                <a:latin typeface="Verdana" pitchFamily="34" charset="0"/>
              </a:rPr>
              <a:t>Requirements</a:t>
            </a:r>
            <a:endParaRPr lang="it-IT" sz="2400" i="1"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8" name="Segnaposto contenuto 6" descr="Immagine che contiene testo, schermata, Carattere, numero&#10;&#10;Descrizione generata automaticamente">
            <a:extLst>
              <a:ext uri="{FF2B5EF4-FFF2-40B4-BE49-F238E27FC236}">
                <a16:creationId xmlns:a16="http://schemas.microsoft.com/office/drawing/2014/main" id="{D51B70A7-88FE-003D-36E4-10AABD85BA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560" y="1340768"/>
            <a:ext cx="7924742" cy="4707039"/>
          </a:xfrm>
          <a:prstGeom prst="rect">
            <a:avLst/>
          </a:prstGeom>
        </p:spPr>
      </p:pic>
      <p:sp>
        <p:nvSpPr>
          <p:cNvPr id="11" name="CasellaDiTesto 10">
            <a:extLst>
              <a:ext uri="{FF2B5EF4-FFF2-40B4-BE49-F238E27FC236}">
                <a16:creationId xmlns:a16="http://schemas.microsoft.com/office/drawing/2014/main" id="{07076100-BEC5-9CB0-DB60-A303AF4CD35A}"/>
              </a:ext>
            </a:extLst>
          </p:cNvPr>
          <p:cNvSpPr txBox="1"/>
          <p:nvPr/>
        </p:nvSpPr>
        <p:spPr>
          <a:xfrm>
            <a:off x="37567" y="459688"/>
            <a:ext cx="9106432" cy="1015663"/>
          </a:xfrm>
          <a:prstGeom prst="rect">
            <a:avLst/>
          </a:prstGeom>
          <a:noFill/>
        </p:spPr>
        <p:txBody>
          <a:bodyPr wrap="square">
            <a:spAutoFit/>
          </a:bodyPr>
          <a:lstStyle/>
          <a:p>
            <a:pPr algn="ctr"/>
            <a:endParaRPr lang="it-IT" sz="1800" b="1" dirty="0">
              <a:solidFill>
                <a:srgbClr val="4991DB"/>
              </a:solidFill>
              <a:effectLst/>
              <a:latin typeface="ArialMT"/>
            </a:endParaRPr>
          </a:p>
          <a:p>
            <a:pPr algn="ctr"/>
            <a:r>
              <a:rPr lang="it-IT" sz="2400" b="1" dirty="0">
                <a:solidFill>
                  <a:srgbClr val="4991DB"/>
                </a:solidFill>
                <a:effectLst/>
                <a:latin typeface="ArialMT"/>
              </a:rPr>
              <a:t>Timing and updates </a:t>
            </a:r>
            <a:br>
              <a:rPr lang="it-IT" sz="1600" b="1" dirty="0"/>
            </a:br>
            <a:endParaRPr lang="it-IT" b="1" dirty="0"/>
          </a:p>
        </p:txBody>
      </p:sp>
    </p:spTree>
    <p:extLst>
      <p:ext uri="{BB962C8B-B14F-4D97-AF65-F5344CB8AC3E}">
        <p14:creationId xmlns:p14="http://schemas.microsoft.com/office/powerpoint/2010/main" val="19815354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42</a:t>
            </a:fld>
            <a:endParaRPr lang="it-IT"/>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33890" y="252008"/>
            <a:ext cx="9110110" cy="461665"/>
          </a:xfrm>
          <a:prstGeom prst="rect">
            <a:avLst/>
          </a:prstGeom>
          <a:solidFill>
            <a:schemeClr val="bg1"/>
          </a:solidFill>
          <a:ln w="9525">
            <a:noFill/>
            <a:miter lim="800000"/>
            <a:headEnd/>
            <a:tailEnd/>
          </a:ln>
        </p:spPr>
        <p:txBody>
          <a:bodyPr wrap="square">
            <a:spAutoFit/>
          </a:bodyPr>
          <a:lstStyle/>
          <a:p>
            <a:pPr algn="ctr"/>
            <a:r>
              <a:rPr lang="it-IT" sz="2400" b="1" dirty="0" err="1">
                <a:solidFill>
                  <a:srgbClr val="002060"/>
                </a:solidFill>
                <a:latin typeface="Verdana" pitchFamily="34" charset="0"/>
              </a:rPr>
              <a:t>Article</a:t>
            </a:r>
            <a:r>
              <a:rPr lang="it-IT" sz="2400" b="1" dirty="0">
                <a:solidFill>
                  <a:srgbClr val="002060"/>
                </a:solidFill>
                <a:latin typeface="Verdana" pitchFamily="34" charset="0"/>
              </a:rPr>
              <a:t> 6 Reporting </a:t>
            </a:r>
            <a:r>
              <a:rPr lang="it-IT" sz="2400" b="1" dirty="0" err="1">
                <a:solidFill>
                  <a:srgbClr val="002060"/>
                </a:solidFill>
                <a:latin typeface="Verdana" pitchFamily="34" charset="0"/>
              </a:rPr>
              <a:t>Requirements</a:t>
            </a:r>
            <a:endParaRPr lang="it-IT" sz="2400" i="1"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
        <p:nvSpPr>
          <p:cNvPr id="11" name="CasellaDiTesto 10">
            <a:extLst>
              <a:ext uri="{FF2B5EF4-FFF2-40B4-BE49-F238E27FC236}">
                <a16:creationId xmlns:a16="http://schemas.microsoft.com/office/drawing/2014/main" id="{07076100-BEC5-9CB0-DB60-A303AF4CD35A}"/>
              </a:ext>
            </a:extLst>
          </p:cNvPr>
          <p:cNvSpPr txBox="1"/>
          <p:nvPr/>
        </p:nvSpPr>
        <p:spPr>
          <a:xfrm>
            <a:off x="37567" y="459688"/>
            <a:ext cx="9106432" cy="1107996"/>
          </a:xfrm>
          <a:prstGeom prst="rect">
            <a:avLst/>
          </a:prstGeom>
          <a:noFill/>
        </p:spPr>
        <p:txBody>
          <a:bodyPr wrap="square">
            <a:spAutoFit/>
          </a:bodyPr>
          <a:lstStyle/>
          <a:p>
            <a:pPr algn="ctr"/>
            <a:endParaRPr lang="it-IT" sz="1800" b="1" dirty="0">
              <a:solidFill>
                <a:srgbClr val="4991DB"/>
              </a:solidFill>
              <a:effectLst/>
              <a:latin typeface="ArialMT"/>
            </a:endParaRPr>
          </a:p>
          <a:p>
            <a:pPr algn="ctr"/>
            <a:r>
              <a:rPr lang="it-IT" sz="2400" b="1" dirty="0" err="1">
                <a:solidFill>
                  <a:srgbClr val="4991DB"/>
                </a:solidFill>
                <a:latin typeface="ArialMT"/>
              </a:rPr>
              <a:t>Possible</a:t>
            </a:r>
            <a:r>
              <a:rPr lang="it-IT" sz="2400" b="1" dirty="0">
                <a:solidFill>
                  <a:srgbClr val="4991DB"/>
                </a:solidFill>
                <a:latin typeface="ArialMT"/>
              </a:rPr>
              <a:t> format</a:t>
            </a:r>
            <a:br>
              <a:rPr lang="it-IT" sz="2400" b="1" dirty="0">
                <a:solidFill>
                  <a:srgbClr val="4991DB"/>
                </a:solidFill>
                <a:latin typeface="ArialMT"/>
              </a:rPr>
            </a:br>
            <a:endParaRPr lang="it-IT" sz="2400" b="1" dirty="0">
              <a:solidFill>
                <a:srgbClr val="4991DB"/>
              </a:solidFill>
              <a:latin typeface="ArialMT"/>
            </a:endParaRPr>
          </a:p>
        </p:txBody>
      </p:sp>
      <p:pic>
        <p:nvPicPr>
          <p:cNvPr id="10" name="Immagine 9" descr="Immagine che contiene testo, schermata, Carattere, numero&#10;&#10;Descrizione generata automaticamente">
            <a:extLst>
              <a:ext uri="{FF2B5EF4-FFF2-40B4-BE49-F238E27FC236}">
                <a16:creationId xmlns:a16="http://schemas.microsoft.com/office/drawing/2014/main" id="{A41E5A22-BEE0-08F7-3BFD-EB5EE37304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3568" y="1124041"/>
            <a:ext cx="8003232" cy="4746103"/>
          </a:xfrm>
          <a:prstGeom prst="rect">
            <a:avLst/>
          </a:prstGeom>
        </p:spPr>
      </p:pic>
    </p:spTree>
    <p:extLst>
      <p:ext uri="{BB962C8B-B14F-4D97-AF65-F5344CB8AC3E}">
        <p14:creationId xmlns:p14="http://schemas.microsoft.com/office/powerpoint/2010/main" val="34509054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43</a:t>
            </a:fld>
            <a:endParaRPr lang="it-IT"/>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33890" y="252008"/>
            <a:ext cx="9110110" cy="461665"/>
          </a:xfrm>
          <a:prstGeom prst="rect">
            <a:avLst/>
          </a:prstGeom>
          <a:solidFill>
            <a:schemeClr val="bg1"/>
          </a:solidFill>
          <a:ln w="9525">
            <a:noFill/>
            <a:miter lim="800000"/>
            <a:headEnd/>
            <a:tailEnd/>
          </a:ln>
        </p:spPr>
        <p:txBody>
          <a:bodyPr wrap="square">
            <a:spAutoFit/>
          </a:bodyPr>
          <a:lstStyle/>
          <a:p>
            <a:pPr algn="ctr"/>
            <a:r>
              <a:rPr lang="it-IT" sz="2400" b="1" dirty="0" err="1">
                <a:solidFill>
                  <a:srgbClr val="002060"/>
                </a:solidFill>
                <a:latin typeface="Verdana" pitchFamily="34" charset="0"/>
              </a:rPr>
              <a:t>Article</a:t>
            </a:r>
            <a:r>
              <a:rPr lang="it-IT" sz="2400" b="1" dirty="0">
                <a:solidFill>
                  <a:srgbClr val="002060"/>
                </a:solidFill>
                <a:latin typeface="Verdana" pitchFamily="34" charset="0"/>
              </a:rPr>
              <a:t> 6 Reporting </a:t>
            </a:r>
            <a:r>
              <a:rPr lang="it-IT" sz="2400" b="1" dirty="0" err="1">
                <a:solidFill>
                  <a:srgbClr val="002060"/>
                </a:solidFill>
                <a:latin typeface="Verdana" pitchFamily="34" charset="0"/>
              </a:rPr>
              <a:t>Requirements</a:t>
            </a:r>
            <a:endParaRPr lang="it-IT" sz="2400" i="1"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
        <p:nvSpPr>
          <p:cNvPr id="11" name="CasellaDiTesto 10">
            <a:extLst>
              <a:ext uri="{FF2B5EF4-FFF2-40B4-BE49-F238E27FC236}">
                <a16:creationId xmlns:a16="http://schemas.microsoft.com/office/drawing/2014/main" id="{07076100-BEC5-9CB0-DB60-A303AF4CD35A}"/>
              </a:ext>
            </a:extLst>
          </p:cNvPr>
          <p:cNvSpPr txBox="1"/>
          <p:nvPr/>
        </p:nvSpPr>
        <p:spPr>
          <a:xfrm>
            <a:off x="179511" y="713673"/>
            <a:ext cx="8784977" cy="2400657"/>
          </a:xfrm>
          <a:prstGeom prst="rect">
            <a:avLst/>
          </a:prstGeom>
          <a:noFill/>
        </p:spPr>
        <p:txBody>
          <a:bodyPr wrap="square">
            <a:spAutoFit/>
          </a:bodyPr>
          <a:lstStyle/>
          <a:p>
            <a:pPr algn="ctr"/>
            <a:endParaRPr lang="it-IT" sz="1800" b="1" dirty="0">
              <a:solidFill>
                <a:srgbClr val="4991DB"/>
              </a:solidFill>
              <a:effectLst/>
              <a:latin typeface="ArialMT"/>
            </a:endParaRPr>
          </a:p>
          <a:p>
            <a:pPr algn="ctr"/>
            <a:r>
              <a:rPr lang="it-IT" sz="2400" b="1" dirty="0">
                <a:solidFill>
                  <a:srgbClr val="4991DB"/>
                </a:solidFill>
                <a:latin typeface="ArialMT"/>
              </a:rPr>
              <a:t>AEF for </a:t>
            </a:r>
            <a:r>
              <a:rPr lang="it-IT" sz="2400" b="1" dirty="0" err="1">
                <a:solidFill>
                  <a:srgbClr val="4991DB"/>
                </a:solidFill>
                <a:latin typeface="ArialMT"/>
              </a:rPr>
              <a:t>Annual</a:t>
            </a:r>
            <a:r>
              <a:rPr lang="it-IT" sz="2400" b="1" dirty="0">
                <a:solidFill>
                  <a:srgbClr val="4991DB"/>
                </a:solidFill>
                <a:latin typeface="ArialMT"/>
              </a:rPr>
              <a:t> Information</a:t>
            </a:r>
          </a:p>
          <a:p>
            <a:pPr algn="ctr"/>
            <a:endParaRPr lang="it-IT" sz="2400" b="1" dirty="0">
              <a:solidFill>
                <a:srgbClr val="4991DB"/>
              </a:solidFill>
              <a:latin typeface="ArialMT"/>
            </a:endParaRPr>
          </a:p>
          <a:p>
            <a:r>
              <a:rPr lang="it-IT" sz="1800" dirty="0" err="1">
                <a:solidFill>
                  <a:srgbClr val="4991DB"/>
                </a:solidFill>
                <a:effectLst/>
                <a:latin typeface="Arial" panose="020B0604020202020204" pitchFamily="34" charset="0"/>
              </a:rPr>
              <a:t>Agreed</a:t>
            </a:r>
            <a:r>
              <a:rPr lang="it-IT" sz="1800" dirty="0">
                <a:solidFill>
                  <a:srgbClr val="4991DB"/>
                </a:solidFill>
                <a:effectLst/>
                <a:latin typeface="Arial" panose="020B0604020202020204" pitchFamily="34" charset="0"/>
              </a:rPr>
              <a:t> </a:t>
            </a:r>
            <a:r>
              <a:rPr lang="it-IT" sz="1800" dirty="0" err="1">
                <a:solidFill>
                  <a:srgbClr val="4991DB"/>
                </a:solidFill>
                <a:effectLst/>
                <a:latin typeface="Arial" panose="020B0604020202020204" pitchFamily="34" charset="0"/>
              </a:rPr>
              <a:t>electronic</a:t>
            </a:r>
            <a:r>
              <a:rPr lang="it-IT" sz="1800" dirty="0">
                <a:solidFill>
                  <a:srgbClr val="4991DB"/>
                </a:solidFill>
                <a:effectLst/>
                <a:latin typeface="Arial" panose="020B0604020202020204" pitchFamily="34" charset="0"/>
              </a:rPr>
              <a:t> format (AEF) </a:t>
            </a:r>
            <a:r>
              <a:rPr lang="it-IT" sz="1800" dirty="0">
                <a:effectLst/>
                <a:latin typeface="ArialMT"/>
              </a:rPr>
              <a:t>for the information </a:t>
            </a:r>
            <a:r>
              <a:rPr lang="it-IT" sz="1800" dirty="0" err="1">
                <a:effectLst/>
                <a:latin typeface="ArialMT"/>
              </a:rPr>
              <a:t>required</a:t>
            </a:r>
            <a:r>
              <a:rPr lang="it-IT" sz="1800" dirty="0">
                <a:effectLst/>
                <a:latin typeface="ArialMT"/>
              </a:rPr>
              <a:t> </a:t>
            </a:r>
            <a:r>
              <a:rPr lang="it-IT" sz="1800" dirty="0" err="1">
                <a:effectLst/>
                <a:latin typeface="ArialMT"/>
              </a:rPr>
              <a:t>as</a:t>
            </a:r>
            <a:r>
              <a:rPr lang="it-IT" sz="1800" dirty="0">
                <a:effectLst/>
                <a:latin typeface="ArialMT"/>
              </a:rPr>
              <a:t> per </a:t>
            </a:r>
            <a:r>
              <a:rPr lang="it-IT" sz="1800" dirty="0" err="1">
                <a:effectLst/>
                <a:latin typeface="ArialMT"/>
              </a:rPr>
              <a:t>chapter</a:t>
            </a:r>
            <a:r>
              <a:rPr lang="it-IT" sz="1800" dirty="0">
                <a:effectLst/>
                <a:latin typeface="ArialMT"/>
              </a:rPr>
              <a:t> IV of the </a:t>
            </a:r>
            <a:r>
              <a:rPr lang="it-IT" sz="1800" dirty="0" err="1">
                <a:effectLst/>
                <a:latin typeface="ArialMT"/>
              </a:rPr>
              <a:t>annex</a:t>
            </a:r>
            <a:r>
              <a:rPr lang="it-IT" sz="1800" dirty="0">
                <a:effectLst/>
                <a:latin typeface="ArialMT"/>
              </a:rPr>
              <a:t> to </a:t>
            </a:r>
            <a:r>
              <a:rPr lang="it-IT" sz="1800" dirty="0" err="1">
                <a:effectLst/>
                <a:latin typeface="ArialMT"/>
              </a:rPr>
              <a:t>decision</a:t>
            </a:r>
            <a:r>
              <a:rPr lang="it-IT" sz="1800" dirty="0">
                <a:effectLst/>
                <a:latin typeface="ArialMT"/>
              </a:rPr>
              <a:t> 2/CMA.3. </a:t>
            </a:r>
            <a:endParaRPr lang="it-IT" sz="2400" dirty="0"/>
          </a:p>
          <a:p>
            <a:pPr algn="ctr"/>
            <a:br>
              <a:rPr lang="it-IT" sz="2400" b="1" dirty="0">
                <a:solidFill>
                  <a:srgbClr val="4991DB"/>
                </a:solidFill>
                <a:latin typeface="ArialMT"/>
              </a:rPr>
            </a:br>
            <a:endParaRPr lang="it-IT" sz="2400" b="1" dirty="0">
              <a:solidFill>
                <a:srgbClr val="4991DB"/>
              </a:solidFill>
              <a:latin typeface="ArialMT"/>
            </a:endParaRPr>
          </a:p>
        </p:txBody>
      </p:sp>
      <p:pic>
        <p:nvPicPr>
          <p:cNvPr id="8" name="Immagine 7" descr="Immagine che contiene testo, Carattere, numero, linea&#10;&#10;Descrizione generata automaticamente">
            <a:extLst>
              <a:ext uri="{FF2B5EF4-FFF2-40B4-BE49-F238E27FC236}">
                <a16:creationId xmlns:a16="http://schemas.microsoft.com/office/drawing/2014/main" id="{A681005C-72AA-C861-DB0C-CE966BD1B9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2372226"/>
            <a:ext cx="7772400" cy="2028608"/>
          </a:xfrm>
          <a:prstGeom prst="rect">
            <a:avLst/>
          </a:prstGeom>
        </p:spPr>
      </p:pic>
    </p:spTree>
    <p:extLst>
      <p:ext uri="{BB962C8B-B14F-4D97-AF65-F5344CB8AC3E}">
        <p14:creationId xmlns:p14="http://schemas.microsoft.com/office/powerpoint/2010/main" val="39489603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44</a:t>
            </a:fld>
            <a:endParaRPr lang="it-IT"/>
          </a:p>
        </p:txBody>
      </p:sp>
      <p:sp>
        <p:nvSpPr>
          <p:cNvPr id="4" name="Text Box 228"/>
          <p:cNvSpPr txBox="1">
            <a:spLocks noChangeArrowheads="1"/>
          </p:cNvSpPr>
          <p:nvPr/>
        </p:nvSpPr>
        <p:spPr bwMode="auto">
          <a:xfrm>
            <a:off x="64605" y="734628"/>
            <a:ext cx="8902292" cy="600164"/>
          </a:xfrm>
          <a:prstGeom prst="rect">
            <a:avLst/>
          </a:prstGeom>
          <a:solidFill>
            <a:schemeClr val="bg1"/>
          </a:solidFill>
          <a:ln w="9525">
            <a:noFill/>
            <a:miter lim="800000"/>
            <a:headEnd/>
            <a:tailEnd/>
          </a:ln>
        </p:spPr>
        <p:txBody>
          <a:bodyPr wrap="square">
            <a:spAutoFit/>
          </a:bodyPr>
          <a:lstStyle/>
          <a:p>
            <a:pPr lvl="1"/>
            <a:endParaRPr lang="it-IT" sz="1500" dirty="0">
              <a:effectLst/>
              <a:latin typeface="ArialMT"/>
            </a:endParaRPr>
          </a:p>
          <a:p>
            <a:pPr algn="just"/>
            <a:endParaRPr lang="it-IT" i="1" dirty="0">
              <a:solidFill>
                <a:srgbClr val="0B0C0C"/>
              </a:solidFill>
              <a:latin typeface="Arial" charset="0"/>
              <a:ea typeface="Arial" charset="0"/>
              <a:cs typeface="Arial" charset="0"/>
            </a:endParaRPr>
          </a:p>
        </p:txBody>
      </p:sp>
      <p:sp>
        <p:nvSpPr>
          <p:cNvPr id="5" name="Rettangolo 4"/>
          <p:cNvSpPr/>
          <p:nvPr/>
        </p:nvSpPr>
        <p:spPr>
          <a:xfrm>
            <a:off x="177103" y="836712"/>
            <a:ext cx="8789794" cy="2062103"/>
          </a:xfrm>
          <a:prstGeom prst="rect">
            <a:avLst/>
          </a:prstGeom>
        </p:spPr>
        <p:txBody>
          <a:bodyPr wrap="square">
            <a:spAutoFit/>
          </a:bodyPr>
          <a:lstStyle/>
          <a:p>
            <a:r>
              <a:rPr lang="it-IT" sz="1600" dirty="0">
                <a:effectLst/>
                <a:latin typeface="Verdana" panose="020B0604030504040204" pitchFamily="34" charset="0"/>
                <a:ea typeface="Verdana" panose="020B0604030504040204" pitchFamily="34" charset="0"/>
                <a:cs typeface="Verdana" panose="020B0604030504040204" pitchFamily="34" charset="0"/>
              </a:rPr>
              <a:t>The </a:t>
            </a:r>
            <a:r>
              <a:rPr lang="it-IT" sz="1600" dirty="0" err="1">
                <a:effectLst/>
                <a:latin typeface="Verdana" panose="020B0604030504040204" pitchFamily="34" charset="0"/>
                <a:ea typeface="Verdana" panose="020B0604030504040204" pitchFamily="34" charset="0"/>
                <a:cs typeface="Verdana" panose="020B0604030504040204" pitchFamily="34" charset="0"/>
              </a:rPr>
              <a:t>requirements</a:t>
            </a:r>
            <a:r>
              <a:rPr lang="it-IT" sz="1600" dirty="0">
                <a:effectLst/>
                <a:latin typeface="Verdana" panose="020B0604030504040204" pitchFamily="34" charset="0"/>
                <a:ea typeface="Verdana" panose="020B0604030504040204" pitchFamily="34" charset="0"/>
                <a:cs typeface="Verdana" panose="020B0604030504040204" pitchFamily="34" charset="0"/>
              </a:rPr>
              <a:t> for the </a:t>
            </a:r>
            <a:r>
              <a:rPr lang="it-IT" sz="1600" dirty="0" err="1">
                <a:effectLst/>
                <a:latin typeface="Verdana" panose="020B0604030504040204" pitchFamily="34" charset="0"/>
                <a:ea typeface="Verdana" panose="020B0604030504040204" pitchFamily="34" charset="0"/>
                <a:cs typeface="Verdana" panose="020B0604030504040204" pitchFamily="34" charset="0"/>
              </a:rPr>
              <a:t>initial</a:t>
            </a:r>
            <a:r>
              <a:rPr lang="it-IT" sz="1600" dirty="0">
                <a:effectLst/>
                <a:latin typeface="Verdana" panose="020B0604030504040204" pitchFamily="34" charset="0"/>
                <a:ea typeface="Verdana" panose="020B0604030504040204" pitchFamily="34" charset="0"/>
                <a:cs typeface="Verdana" panose="020B0604030504040204" pitchFamily="34" charset="0"/>
              </a:rPr>
              <a:t> report are </a:t>
            </a:r>
            <a:r>
              <a:rPr lang="it-IT" sz="1600" dirty="0" err="1">
                <a:effectLst/>
                <a:latin typeface="Verdana" panose="020B0604030504040204" pitchFamily="34" charset="0"/>
                <a:ea typeface="Verdana" panose="020B0604030504040204" pitchFamily="34" charset="0"/>
                <a:cs typeface="Verdana" panose="020B0604030504040204" pitchFamily="34" charset="0"/>
              </a:rPr>
              <a:t>contained</a:t>
            </a:r>
            <a:r>
              <a:rPr lang="it-IT" sz="1600" dirty="0">
                <a:effectLst/>
                <a:latin typeface="Verdana" panose="020B0604030504040204" pitchFamily="34" charset="0"/>
                <a:ea typeface="Verdana" panose="020B0604030504040204" pitchFamily="34" charset="0"/>
                <a:cs typeface="Verdana" panose="020B0604030504040204" pitchFamily="34" charset="0"/>
              </a:rPr>
              <a:t> in the </a:t>
            </a:r>
            <a:r>
              <a:rPr lang="it-IT" sz="1600" dirty="0" err="1">
                <a:effectLst/>
                <a:latin typeface="Verdana" panose="020B0604030504040204" pitchFamily="34" charset="0"/>
                <a:ea typeface="Verdana" panose="020B0604030504040204" pitchFamily="34" charset="0"/>
                <a:cs typeface="Verdana" panose="020B0604030504040204" pitchFamily="34" charset="0"/>
              </a:rPr>
              <a:t>Chapter</a:t>
            </a:r>
            <a:r>
              <a:rPr lang="it-IT" sz="1600" dirty="0">
                <a:effectLst/>
                <a:latin typeface="Verdana" panose="020B0604030504040204" pitchFamily="34" charset="0"/>
                <a:ea typeface="Verdana" panose="020B0604030504040204" pitchFamily="34" charset="0"/>
                <a:cs typeface="Verdana" panose="020B0604030504040204" pitchFamily="34" charset="0"/>
              </a:rPr>
              <a:t> IV.A (</a:t>
            </a:r>
            <a:r>
              <a:rPr lang="it-IT" sz="1600" dirty="0" err="1">
                <a:effectLst/>
                <a:latin typeface="Verdana" panose="020B0604030504040204" pitchFamily="34" charset="0"/>
                <a:ea typeface="Verdana" panose="020B0604030504040204" pitchFamily="34" charset="0"/>
                <a:cs typeface="Verdana" panose="020B0604030504040204" pitchFamily="34" charset="0"/>
              </a:rPr>
              <a:t>Initial</a:t>
            </a:r>
            <a:r>
              <a:rPr lang="it-IT" sz="1600" dirty="0">
                <a:effectLst/>
                <a:latin typeface="Verdana" panose="020B0604030504040204" pitchFamily="34" charset="0"/>
                <a:ea typeface="Verdana" panose="020B0604030504040204" pitchFamily="34" charset="0"/>
                <a:cs typeface="Verdana" panose="020B0604030504040204" pitchFamily="34" charset="0"/>
              </a:rPr>
              <a:t> report) of the </a:t>
            </a:r>
            <a:r>
              <a:rPr lang="it-IT" sz="1600" dirty="0" err="1">
                <a:effectLst/>
                <a:latin typeface="Verdana" panose="020B0604030504040204" pitchFamily="34" charset="0"/>
                <a:ea typeface="Verdana" panose="020B0604030504040204" pitchFamily="34" charset="0"/>
                <a:cs typeface="Verdana" panose="020B0604030504040204" pitchFamily="34" charset="0"/>
              </a:rPr>
              <a:t>annex</a:t>
            </a:r>
            <a:r>
              <a:rPr lang="it-IT" sz="1600" dirty="0">
                <a:effectLst/>
                <a:latin typeface="Verdana" panose="020B0604030504040204" pitchFamily="34" charset="0"/>
                <a:ea typeface="Verdana" panose="020B0604030504040204" pitchFamily="34" charset="0"/>
                <a:cs typeface="Verdana" panose="020B0604030504040204" pitchFamily="34" charset="0"/>
              </a:rPr>
              <a:t> to </a:t>
            </a:r>
            <a:r>
              <a:rPr lang="it-IT" sz="1600" dirty="0" err="1">
                <a:effectLst/>
                <a:latin typeface="Verdana" panose="020B0604030504040204" pitchFamily="34" charset="0"/>
                <a:ea typeface="Verdana" panose="020B0604030504040204" pitchFamily="34" charset="0"/>
                <a:cs typeface="Verdana" panose="020B0604030504040204" pitchFamily="34" charset="0"/>
              </a:rPr>
              <a:t>decision</a:t>
            </a:r>
            <a:r>
              <a:rPr lang="it-IT" sz="1600" dirty="0">
                <a:effectLst/>
                <a:latin typeface="Verdana" panose="020B0604030504040204" pitchFamily="34" charset="0"/>
                <a:ea typeface="Verdana" panose="020B0604030504040204" pitchFamily="34" charset="0"/>
                <a:cs typeface="Verdana" panose="020B0604030504040204" pitchFamily="34" charset="0"/>
              </a:rPr>
              <a:t> 2/CMA.3 and </a:t>
            </a:r>
            <a:r>
              <a:rPr lang="it-IT" sz="1600" dirty="0" err="1">
                <a:effectLst/>
                <a:latin typeface="Verdana" panose="020B0604030504040204" pitchFamily="34" charset="0"/>
                <a:ea typeface="Verdana" panose="020B0604030504040204" pitchFamily="34" charset="0"/>
                <a:cs typeface="Verdana" panose="020B0604030504040204" pitchFamily="34" charset="0"/>
              </a:rPr>
              <a:t>indicates</a:t>
            </a:r>
            <a:r>
              <a:rPr lang="it-IT" sz="1600" dirty="0">
                <a:effectLst/>
                <a:latin typeface="Verdana" panose="020B0604030504040204" pitchFamily="34" charset="0"/>
                <a:ea typeface="Verdana" panose="020B0604030504040204" pitchFamily="34" charset="0"/>
                <a:cs typeface="Verdana" panose="020B0604030504040204" pitchFamily="34" charset="0"/>
              </a:rPr>
              <a:t> </a:t>
            </a:r>
            <a:r>
              <a:rPr lang="it-IT" sz="1600" dirty="0" err="1">
                <a:effectLst/>
                <a:latin typeface="Verdana" panose="020B0604030504040204" pitchFamily="34" charset="0"/>
                <a:ea typeface="Verdana" panose="020B0604030504040204" pitchFamily="34" charset="0"/>
                <a:cs typeface="Verdana" panose="020B0604030504040204" pitchFamily="34" charset="0"/>
              </a:rPr>
              <a:t>whether</a:t>
            </a:r>
            <a:r>
              <a:rPr lang="it-IT" sz="1600" dirty="0">
                <a:effectLst/>
                <a:latin typeface="Verdana" panose="020B0604030504040204" pitchFamily="34" charset="0"/>
                <a:ea typeface="Verdana" panose="020B0604030504040204" pitchFamily="34" charset="0"/>
                <a:cs typeface="Verdana" panose="020B0604030504040204" pitchFamily="34" charset="0"/>
              </a:rPr>
              <a:t> cross-checks </a:t>
            </a:r>
            <a:r>
              <a:rPr lang="it-IT" sz="1600" dirty="0" err="1">
                <a:effectLst/>
                <a:latin typeface="Verdana" panose="020B0604030504040204" pitchFamily="34" charset="0"/>
                <a:ea typeface="Verdana" panose="020B0604030504040204" pitchFamily="34" charset="0"/>
                <a:cs typeface="Verdana" panose="020B0604030504040204" pitchFamily="34" charset="0"/>
              </a:rPr>
              <a:t>may</a:t>
            </a:r>
            <a:r>
              <a:rPr lang="it-IT" sz="1600" dirty="0">
                <a:effectLst/>
                <a:latin typeface="Verdana" panose="020B0604030504040204" pitchFamily="34" charset="0"/>
                <a:ea typeface="Verdana" panose="020B0604030504040204" pitchFamily="34" charset="0"/>
                <a:cs typeface="Verdana" panose="020B0604030504040204" pitchFamily="34" charset="0"/>
              </a:rPr>
              <a:t> be </a:t>
            </a:r>
            <a:r>
              <a:rPr lang="it-IT" sz="1600" dirty="0" err="1">
                <a:effectLst/>
                <a:latin typeface="Verdana" panose="020B0604030504040204" pitchFamily="34" charset="0"/>
                <a:ea typeface="Verdana" panose="020B0604030504040204" pitchFamily="34" charset="0"/>
                <a:cs typeface="Verdana" panose="020B0604030504040204" pitchFamily="34" charset="0"/>
              </a:rPr>
              <a:t>relevant</a:t>
            </a:r>
            <a:r>
              <a:rPr lang="it-IT" sz="1600" dirty="0">
                <a:effectLst/>
                <a:latin typeface="Verdana" panose="020B0604030504040204" pitchFamily="34" charset="0"/>
                <a:ea typeface="Verdana" panose="020B0604030504040204" pitchFamily="34" charset="0"/>
                <a:cs typeface="Verdana" panose="020B0604030504040204" pitchFamily="34" charset="0"/>
              </a:rPr>
              <a:t>. </a:t>
            </a:r>
          </a:p>
          <a:p>
            <a:endParaRPr lang="it-IT" sz="1600" dirty="0">
              <a:latin typeface="Verdana" panose="020B0604030504040204" pitchFamily="34" charset="0"/>
              <a:ea typeface="Verdana" panose="020B0604030504040204" pitchFamily="34" charset="0"/>
              <a:cs typeface="Verdana" panose="020B0604030504040204" pitchFamily="34" charset="0"/>
            </a:endParaRPr>
          </a:p>
          <a:p>
            <a:r>
              <a:rPr lang="it-IT" sz="1600" dirty="0">
                <a:effectLst/>
                <a:latin typeface="Verdana" panose="020B0604030504040204" pitchFamily="34" charset="0"/>
                <a:ea typeface="Verdana" panose="020B0604030504040204" pitchFamily="34" charset="0"/>
                <a:cs typeface="Verdana" panose="020B0604030504040204" pitchFamily="34" charset="0"/>
              </a:rPr>
              <a:t>Cross-checks </a:t>
            </a:r>
            <a:r>
              <a:rPr lang="it-IT" sz="1600" dirty="0" err="1">
                <a:effectLst/>
                <a:latin typeface="Verdana" panose="020B0604030504040204" pitchFamily="34" charset="0"/>
                <a:ea typeface="Verdana" panose="020B0604030504040204" pitchFamily="34" charset="0"/>
                <a:cs typeface="Verdana" panose="020B0604030504040204" pitchFamily="34" charset="0"/>
              </a:rPr>
              <a:t>may</a:t>
            </a:r>
            <a:r>
              <a:rPr lang="it-IT" sz="1600" dirty="0">
                <a:effectLst/>
                <a:latin typeface="Verdana" panose="020B0604030504040204" pitchFamily="34" charset="0"/>
                <a:ea typeface="Verdana" panose="020B0604030504040204" pitchFamily="34" charset="0"/>
                <a:cs typeface="Verdana" panose="020B0604030504040204" pitchFamily="34" charset="0"/>
              </a:rPr>
              <a:t> be </a:t>
            </a:r>
            <a:r>
              <a:rPr lang="it-IT" sz="1600" dirty="0" err="1">
                <a:effectLst/>
                <a:latin typeface="Verdana" panose="020B0604030504040204" pitchFamily="34" charset="0"/>
                <a:ea typeface="Verdana" panose="020B0604030504040204" pitchFamily="34" charset="0"/>
                <a:cs typeface="Verdana" panose="020B0604030504040204" pitchFamily="34" charset="0"/>
              </a:rPr>
              <a:t>applied</a:t>
            </a:r>
            <a:r>
              <a:rPr lang="it-IT" sz="1600" dirty="0">
                <a:effectLst/>
                <a:latin typeface="Verdana" panose="020B0604030504040204" pitchFamily="34" charset="0"/>
                <a:ea typeface="Verdana" panose="020B0604030504040204" pitchFamily="34" charset="0"/>
                <a:cs typeface="Verdana" panose="020B0604030504040204" pitchFamily="34" charset="0"/>
              </a:rPr>
              <a:t> to </a:t>
            </a:r>
            <a:r>
              <a:rPr lang="it-IT" sz="1600" dirty="0" err="1">
                <a:effectLst/>
                <a:latin typeface="Verdana" panose="020B0604030504040204" pitchFamily="34" charset="0"/>
                <a:ea typeface="Verdana" panose="020B0604030504040204" pitchFamily="34" charset="0"/>
                <a:cs typeface="Verdana" panose="020B0604030504040204" pitchFamily="34" charset="0"/>
              </a:rPr>
              <a:t>related</a:t>
            </a:r>
            <a:r>
              <a:rPr lang="it-IT" sz="1600" dirty="0">
                <a:effectLst/>
                <a:latin typeface="Verdana" panose="020B0604030504040204" pitchFamily="34" charset="0"/>
                <a:ea typeface="Verdana" panose="020B0604030504040204" pitchFamily="34" charset="0"/>
                <a:cs typeface="Verdana" panose="020B0604030504040204" pitchFamily="34" charset="0"/>
              </a:rPr>
              <a:t> information </a:t>
            </a:r>
            <a:r>
              <a:rPr lang="it-IT" sz="1600" dirty="0" err="1">
                <a:effectLst/>
                <a:latin typeface="Verdana" panose="020B0604030504040204" pitchFamily="34" charset="0"/>
                <a:ea typeface="Verdana" panose="020B0604030504040204" pitchFamily="34" charset="0"/>
                <a:cs typeface="Verdana" panose="020B0604030504040204" pitchFamily="34" charset="0"/>
              </a:rPr>
              <a:t>reported</a:t>
            </a:r>
            <a:r>
              <a:rPr lang="it-IT" sz="1600" dirty="0">
                <a:effectLst/>
                <a:latin typeface="Verdana" panose="020B0604030504040204" pitchFamily="34" charset="0"/>
                <a:ea typeface="Verdana" panose="020B0604030504040204" pitchFamily="34" charset="0"/>
                <a:cs typeface="Verdana" panose="020B0604030504040204" pitchFamily="34" charset="0"/>
              </a:rPr>
              <a:t> in more </a:t>
            </a:r>
            <a:r>
              <a:rPr lang="it-IT" sz="1600" dirty="0" err="1">
                <a:effectLst/>
                <a:latin typeface="Verdana" panose="020B0604030504040204" pitchFamily="34" charset="0"/>
                <a:ea typeface="Verdana" panose="020B0604030504040204" pitchFamily="34" charset="0"/>
                <a:cs typeface="Verdana" panose="020B0604030504040204" pitchFamily="34" charset="0"/>
              </a:rPr>
              <a:t>than</a:t>
            </a:r>
            <a:r>
              <a:rPr lang="it-IT" sz="1600" dirty="0">
                <a:effectLst/>
                <a:latin typeface="Verdana" panose="020B0604030504040204" pitchFamily="34" charset="0"/>
                <a:ea typeface="Verdana" panose="020B0604030504040204" pitchFamily="34" charset="0"/>
                <a:cs typeface="Verdana" panose="020B0604030504040204" pitchFamily="34" charset="0"/>
              </a:rPr>
              <a:t> one set</a:t>
            </a:r>
            <a:br>
              <a:rPr lang="it-IT" sz="1600" dirty="0">
                <a:effectLst/>
                <a:latin typeface="Verdana" panose="020B0604030504040204" pitchFamily="34" charset="0"/>
                <a:ea typeface="Verdana" panose="020B0604030504040204" pitchFamily="34" charset="0"/>
                <a:cs typeface="Verdana" panose="020B0604030504040204" pitchFamily="34" charset="0"/>
              </a:rPr>
            </a:br>
            <a:r>
              <a:rPr lang="it-IT" sz="1600" dirty="0">
                <a:effectLst/>
                <a:latin typeface="Verdana" panose="020B0604030504040204" pitchFamily="34" charset="0"/>
                <a:ea typeface="Verdana" panose="020B0604030504040204" pitchFamily="34" charset="0"/>
                <a:cs typeface="Verdana" panose="020B0604030504040204" pitchFamily="34" charset="0"/>
              </a:rPr>
              <a:t>of information by a </a:t>
            </a:r>
            <a:r>
              <a:rPr lang="it-IT" sz="1600" dirty="0" err="1">
                <a:effectLst/>
                <a:latin typeface="Verdana" panose="020B0604030504040204" pitchFamily="34" charset="0"/>
                <a:ea typeface="Verdana" panose="020B0604030504040204" pitchFamily="34" charset="0"/>
                <a:cs typeface="Verdana" panose="020B0604030504040204" pitchFamily="34" charset="0"/>
              </a:rPr>
              <a:t>participating</a:t>
            </a:r>
            <a:r>
              <a:rPr lang="it-IT" sz="1600" dirty="0">
                <a:effectLst/>
                <a:latin typeface="Verdana" panose="020B0604030504040204" pitchFamily="34" charset="0"/>
                <a:ea typeface="Verdana" panose="020B0604030504040204" pitchFamily="34" charset="0"/>
                <a:cs typeface="Verdana" panose="020B0604030504040204" pitchFamily="34" charset="0"/>
              </a:rPr>
              <a:t> Party, for </a:t>
            </a:r>
            <a:r>
              <a:rPr lang="it-IT" sz="1600" dirty="0" err="1">
                <a:effectLst/>
                <a:latin typeface="Verdana" panose="020B0604030504040204" pitchFamily="34" charset="0"/>
                <a:ea typeface="Verdana" panose="020B0604030504040204" pitchFamily="34" charset="0"/>
                <a:cs typeface="Verdana" panose="020B0604030504040204" pitchFamily="34" charset="0"/>
              </a:rPr>
              <a:t>example</a:t>
            </a:r>
            <a:r>
              <a:rPr lang="it-IT" sz="1600" dirty="0">
                <a:effectLst/>
                <a:latin typeface="Verdana" panose="020B0604030504040204" pitchFamily="34" charset="0"/>
                <a:ea typeface="Verdana" panose="020B0604030504040204" pitchFamily="34" charset="0"/>
                <a:cs typeface="Verdana" panose="020B0604030504040204" pitchFamily="34" charset="0"/>
              </a:rPr>
              <a:t> the information </a:t>
            </a:r>
            <a:r>
              <a:rPr lang="it-IT" sz="1600" dirty="0" err="1">
                <a:effectLst/>
                <a:latin typeface="Verdana" panose="020B0604030504040204" pitchFamily="34" charset="0"/>
                <a:ea typeface="Verdana" panose="020B0604030504040204" pitchFamily="34" charset="0"/>
                <a:cs typeface="Verdana" panose="020B0604030504040204" pitchFamily="34" charset="0"/>
              </a:rPr>
              <a:t>provided</a:t>
            </a:r>
            <a:r>
              <a:rPr lang="it-IT" sz="1600" dirty="0">
                <a:effectLst/>
                <a:latin typeface="Verdana" panose="020B0604030504040204" pitchFamily="34" charset="0"/>
                <a:ea typeface="Verdana" panose="020B0604030504040204" pitchFamily="34" charset="0"/>
                <a:cs typeface="Verdana" panose="020B0604030504040204" pitchFamily="34" charset="0"/>
              </a:rPr>
              <a:t> on </a:t>
            </a:r>
            <a:r>
              <a:rPr lang="it-IT" sz="1600" dirty="0" err="1">
                <a:effectLst/>
                <a:latin typeface="Verdana" panose="020B0604030504040204" pitchFamily="34" charset="0"/>
                <a:ea typeface="Verdana" panose="020B0604030504040204" pitchFamily="34" charset="0"/>
                <a:cs typeface="Verdana" panose="020B0604030504040204" pitchFamily="34" charset="0"/>
              </a:rPr>
              <a:t>which</a:t>
            </a:r>
            <a:r>
              <a:rPr lang="it-IT" sz="1600" dirty="0">
                <a:effectLst/>
                <a:latin typeface="Verdana" panose="020B0604030504040204" pitchFamily="34" charset="0"/>
                <a:ea typeface="Verdana" panose="020B0604030504040204" pitchFamily="34" charset="0"/>
                <a:cs typeface="Verdana" panose="020B0604030504040204" pitchFamily="34" charset="0"/>
              </a:rPr>
              <a:t> Parties </a:t>
            </a:r>
            <a:r>
              <a:rPr lang="it-IT" sz="1600" dirty="0" err="1">
                <a:effectLst/>
                <a:latin typeface="Verdana" panose="020B0604030504040204" pitchFamily="34" charset="0"/>
                <a:ea typeface="Verdana" panose="020B0604030504040204" pitchFamily="34" charset="0"/>
                <a:cs typeface="Verdana" panose="020B0604030504040204" pitchFamily="34" charset="0"/>
              </a:rPr>
              <a:t>participate</a:t>
            </a:r>
            <a:r>
              <a:rPr lang="it-IT" sz="1600" dirty="0">
                <a:effectLst/>
                <a:latin typeface="Verdana" panose="020B0604030504040204" pitchFamily="34" charset="0"/>
                <a:ea typeface="Verdana" panose="020B0604030504040204" pitchFamily="34" charset="0"/>
                <a:cs typeface="Verdana" panose="020B0604030504040204" pitchFamily="34" charset="0"/>
              </a:rPr>
              <a:t> in the cooperative </a:t>
            </a:r>
            <a:r>
              <a:rPr lang="it-IT" sz="1600" dirty="0" err="1">
                <a:effectLst/>
                <a:latin typeface="Verdana" panose="020B0604030504040204" pitchFamily="34" charset="0"/>
                <a:ea typeface="Verdana" panose="020B0604030504040204" pitchFamily="34" charset="0"/>
                <a:cs typeface="Verdana" panose="020B0604030504040204" pitchFamily="34" charset="0"/>
              </a:rPr>
              <a:t>approach</a:t>
            </a:r>
            <a:r>
              <a:rPr lang="it-IT" sz="1600" dirty="0">
                <a:effectLst/>
                <a:latin typeface="Verdana" panose="020B0604030504040204" pitchFamily="34" charset="0"/>
                <a:ea typeface="Verdana" panose="020B0604030504040204" pitchFamily="34" charset="0"/>
                <a:cs typeface="Verdana" panose="020B0604030504040204" pitchFamily="34" charset="0"/>
              </a:rPr>
              <a:t> </a:t>
            </a:r>
            <a:r>
              <a:rPr lang="it-IT" sz="1600" dirty="0" err="1">
                <a:effectLst/>
                <a:latin typeface="Verdana" panose="020B0604030504040204" pitchFamily="34" charset="0"/>
                <a:ea typeface="Verdana" panose="020B0604030504040204" pitchFamily="34" charset="0"/>
                <a:cs typeface="Verdana" panose="020B0604030504040204" pitchFamily="34" charset="0"/>
              </a:rPr>
              <a:t>being</a:t>
            </a:r>
            <a:r>
              <a:rPr lang="it-IT" sz="1600" dirty="0">
                <a:effectLst/>
                <a:latin typeface="Verdana" panose="020B0604030504040204" pitchFamily="34" charset="0"/>
                <a:ea typeface="Verdana" panose="020B0604030504040204" pitchFamily="34" charset="0"/>
                <a:cs typeface="Verdana" panose="020B0604030504040204" pitchFamily="34" charset="0"/>
              </a:rPr>
              <a:t> </a:t>
            </a:r>
            <a:r>
              <a:rPr lang="it-IT" sz="1600" dirty="0" err="1">
                <a:effectLst/>
                <a:latin typeface="Verdana" panose="020B0604030504040204" pitchFamily="34" charset="0"/>
                <a:ea typeface="Verdana" panose="020B0604030504040204" pitchFamily="34" charset="0"/>
                <a:cs typeface="Verdana" panose="020B0604030504040204" pitchFamily="34" charset="0"/>
              </a:rPr>
              <a:t>contained</a:t>
            </a:r>
            <a:r>
              <a:rPr lang="it-IT" sz="1600" dirty="0">
                <a:effectLst/>
                <a:latin typeface="Verdana" panose="020B0604030504040204" pitchFamily="34" charset="0"/>
                <a:ea typeface="Verdana" panose="020B0604030504040204" pitchFamily="34" charset="0"/>
                <a:cs typeface="Verdana" panose="020B0604030504040204" pitchFamily="34" charset="0"/>
              </a:rPr>
              <a:t> in the </a:t>
            </a:r>
            <a:r>
              <a:rPr lang="it-IT" sz="1600" dirty="0" err="1">
                <a:effectLst/>
                <a:latin typeface="Verdana" panose="020B0604030504040204" pitchFamily="34" charset="0"/>
                <a:ea typeface="Verdana" panose="020B0604030504040204" pitchFamily="34" charset="0"/>
                <a:cs typeface="Verdana" panose="020B0604030504040204" pitchFamily="34" charset="0"/>
              </a:rPr>
              <a:t>initial</a:t>
            </a:r>
            <a:r>
              <a:rPr lang="it-IT" sz="1600" dirty="0">
                <a:effectLst/>
                <a:latin typeface="Verdana" panose="020B0604030504040204" pitchFamily="34" charset="0"/>
                <a:ea typeface="Verdana" panose="020B0604030504040204" pitchFamily="34" charset="0"/>
                <a:cs typeface="Verdana" panose="020B0604030504040204" pitchFamily="34" charset="0"/>
              </a:rPr>
              <a:t> report, the </a:t>
            </a:r>
            <a:r>
              <a:rPr lang="it-IT" sz="1600" dirty="0" err="1">
                <a:effectLst/>
                <a:latin typeface="Verdana" panose="020B0604030504040204" pitchFamily="34" charset="0"/>
                <a:ea typeface="Verdana" panose="020B0604030504040204" pitchFamily="34" charset="0"/>
                <a:cs typeface="Verdana" panose="020B0604030504040204" pitchFamily="34" charset="0"/>
              </a:rPr>
              <a:t>annual</a:t>
            </a:r>
            <a:r>
              <a:rPr lang="it-IT" sz="1600" dirty="0">
                <a:effectLst/>
                <a:latin typeface="Verdana" panose="020B0604030504040204" pitchFamily="34" charset="0"/>
                <a:ea typeface="Verdana" panose="020B0604030504040204" pitchFamily="34" charset="0"/>
                <a:cs typeface="Verdana" panose="020B0604030504040204" pitchFamily="34" charset="0"/>
              </a:rPr>
              <a:t> information and the regular information. </a:t>
            </a:r>
            <a:endParaRPr lang="it-IT" sz="16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Box 228"/>
          <p:cNvSpPr txBox="1">
            <a:spLocks noChangeArrowheads="1"/>
          </p:cNvSpPr>
          <p:nvPr/>
        </p:nvSpPr>
        <p:spPr bwMode="auto">
          <a:xfrm>
            <a:off x="-9933" y="188640"/>
            <a:ext cx="9110110" cy="584775"/>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ea typeface="Arial" charset="0"/>
                <a:cs typeface="Arial" charset="0"/>
              </a:rPr>
              <a:t>INITIAL</a:t>
            </a:r>
            <a:r>
              <a:rPr lang="it-IT" sz="3200" b="1" dirty="0">
                <a:solidFill>
                  <a:srgbClr val="002060"/>
                </a:solidFill>
                <a:latin typeface="Verdana" pitchFamily="34" charset="0"/>
                <a:ea typeface="Arial" charset="0"/>
                <a:cs typeface="Arial" charset="0"/>
              </a:rPr>
              <a:t> REPORT</a:t>
            </a:r>
            <a:endParaRPr lang="it-IT" sz="32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6545758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45</a:t>
            </a:fld>
            <a:endParaRPr lang="it-IT"/>
          </a:p>
        </p:txBody>
      </p:sp>
      <p:sp>
        <p:nvSpPr>
          <p:cNvPr id="4" name="Text Box 228"/>
          <p:cNvSpPr txBox="1">
            <a:spLocks noChangeArrowheads="1"/>
          </p:cNvSpPr>
          <p:nvPr/>
        </p:nvSpPr>
        <p:spPr bwMode="auto">
          <a:xfrm>
            <a:off x="64605" y="734628"/>
            <a:ext cx="8902292" cy="600164"/>
          </a:xfrm>
          <a:prstGeom prst="rect">
            <a:avLst/>
          </a:prstGeom>
          <a:solidFill>
            <a:schemeClr val="bg1"/>
          </a:solidFill>
          <a:ln w="9525">
            <a:noFill/>
            <a:miter lim="800000"/>
            <a:headEnd/>
            <a:tailEnd/>
          </a:ln>
        </p:spPr>
        <p:txBody>
          <a:bodyPr wrap="square">
            <a:spAutoFit/>
          </a:bodyPr>
          <a:lstStyle/>
          <a:p>
            <a:pPr lvl="1"/>
            <a:endParaRPr lang="it-IT" sz="1500" dirty="0">
              <a:effectLst/>
              <a:latin typeface="ArialMT"/>
            </a:endParaRPr>
          </a:p>
          <a:p>
            <a:pPr algn="just"/>
            <a:endParaRPr lang="it-IT" i="1" dirty="0">
              <a:solidFill>
                <a:srgbClr val="0B0C0C"/>
              </a:solidFill>
              <a:latin typeface="Arial" charset="0"/>
              <a:ea typeface="Arial" charset="0"/>
              <a:cs typeface="Arial" charset="0"/>
            </a:endParaRPr>
          </a:p>
        </p:txBody>
      </p:sp>
      <p:sp>
        <p:nvSpPr>
          <p:cNvPr id="6" name="Text Box 228"/>
          <p:cNvSpPr txBox="1">
            <a:spLocks noChangeArrowheads="1"/>
          </p:cNvSpPr>
          <p:nvPr/>
        </p:nvSpPr>
        <p:spPr bwMode="auto">
          <a:xfrm>
            <a:off x="33890" y="252008"/>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ea typeface="Arial" charset="0"/>
                <a:cs typeface="Arial" charset="0"/>
              </a:rPr>
              <a:t>INITIAL REPORT</a:t>
            </a:r>
            <a:endParaRPr lang="it-IT" sz="28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8" name="Immagine 7" descr="Immagine che contiene testo, schermata, Carattere, numero&#10;&#10;Descrizione generata automaticamente">
            <a:extLst>
              <a:ext uri="{FF2B5EF4-FFF2-40B4-BE49-F238E27FC236}">
                <a16:creationId xmlns:a16="http://schemas.microsoft.com/office/drawing/2014/main" id="{DCE6D8B8-CFF1-B764-F10E-A89373E7C69F}"/>
              </a:ext>
            </a:extLst>
          </p:cNvPr>
          <p:cNvPicPr>
            <a:picLocks noChangeAspect="1"/>
          </p:cNvPicPr>
          <p:nvPr/>
        </p:nvPicPr>
        <p:blipFill rotWithShape="1">
          <a:blip r:embed="rId5">
            <a:extLst>
              <a:ext uri="{28A0092B-C50C-407E-A947-70E740481C1C}">
                <a14:useLocalDpi xmlns:a14="http://schemas.microsoft.com/office/drawing/2010/main" val="0"/>
              </a:ext>
            </a:extLst>
          </a:blip>
          <a:srcRect t="13062"/>
          <a:stretch/>
        </p:blipFill>
        <p:spPr>
          <a:xfrm>
            <a:off x="457200" y="1124744"/>
            <a:ext cx="8435280" cy="5018558"/>
          </a:xfrm>
          <a:prstGeom prst="rect">
            <a:avLst/>
          </a:prstGeom>
        </p:spPr>
      </p:pic>
      <p:sp>
        <p:nvSpPr>
          <p:cNvPr id="10" name="CasellaDiTesto 9">
            <a:extLst>
              <a:ext uri="{FF2B5EF4-FFF2-40B4-BE49-F238E27FC236}">
                <a16:creationId xmlns:a16="http://schemas.microsoft.com/office/drawing/2014/main" id="{80ED4063-C4D4-843F-A949-28C4EB8A5BC1}"/>
              </a:ext>
            </a:extLst>
          </p:cNvPr>
          <p:cNvSpPr txBox="1"/>
          <p:nvPr/>
        </p:nvSpPr>
        <p:spPr>
          <a:xfrm>
            <a:off x="37567" y="459688"/>
            <a:ext cx="9106432" cy="1107996"/>
          </a:xfrm>
          <a:prstGeom prst="rect">
            <a:avLst/>
          </a:prstGeom>
          <a:noFill/>
        </p:spPr>
        <p:txBody>
          <a:bodyPr wrap="square">
            <a:spAutoFit/>
          </a:bodyPr>
          <a:lstStyle/>
          <a:p>
            <a:pPr algn="ctr"/>
            <a:endParaRPr lang="it-IT" sz="1800" b="1" dirty="0">
              <a:solidFill>
                <a:srgbClr val="4991DB"/>
              </a:solidFill>
              <a:effectLst/>
              <a:latin typeface="ArialMT"/>
            </a:endParaRPr>
          </a:p>
          <a:p>
            <a:pPr algn="ctr"/>
            <a:r>
              <a:rPr lang="it-IT" sz="2400" b="1" dirty="0">
                <a:solidFill>
                  <a:srgbClr val="4991DB"/>
                </a:solidFill>
                <a:latin typeface="ArialMT"/>
              </a:rPr>
              <a:t>Non </a:t>
            </a:r>
            <a:r>
              <a:rPr lang="it-IT" sz="2400" b="1" dirty="0" err="1">
                <a:solidFill>
                  <a:srgbClr val="4991DB"/>
                </a:solidFill>
                <a:latin typeface="ArialMT"/>
              </a:rPr>
              <a:t>quantified</a:t>
            </a:r>
            <a:r>
              <a:rPr lang="it-IT" sz="2400" b="1" dirty="0">
                <a:solidFill>
                  <a:srgbClr val="4991DB"/>
                </a:solidFill>
                <a:latin typeface="ArialMT"/>
              </a:rPr>
              <a:t> </a:t>
            </a:r>
            <a:r>
              <a:rPr lang="it-IT" sz="2400" b="1" dirty="0" err="1">
                <a:solidFill>
                  <a:srgbClr val="4991DB"/>
                </a:solidFill>
                <a:latin typeface="ArialMT"/>
              </a:rPr>
              <a:t>informnation</a:t>
            </a:r>
            <a:br>
              <a:rPr lang="it-IT" sz="2400" b="1" dirty="0">
                <a:solidFill>
                  <a:srgbClr val="4991DB"/>
                </a:solidFill>
                <a:latin typeface="ArialMT"/>
              </a:rPr>
            </a:br>
            <a:endParaRPr lang="it-IT" sz="2400" b="1" dirty="0">
              <a:solidFill>
                <a:srgbClr val="4991DB"/>
              </a:solidFill>
              <a:latin typeface="ArialMT"/>
            </a:endParaRPr>
          </a:p>
        </p:txBody>
      </p:sp>
    </p:spTree>
    <p:extLst>
      <p:ext uri="{BB962C8B-B14F-4D97-AF65-F5344CB8AC3E}">
        <p14:creationId xmlns:p14="http://schemas.microsoft.com/office/powerpoint/2010/main" val="40272633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46</a:t>
            </a:fld>
            <a:endParaRPr lang="it-IT"/>
          </a:p>
        </p:txBody>
      </p:sp>
      <p:sp>
        <p:nvSpPr>
          <p:cNvPr id="4" name="Text Box 228"/>
          <p:cNvSpPr txBox="1">
            <a:spLocks noChangeArrowheads="1"/>
          </p:cNvSpPr>
          <p:nvPr/>
        </p:nvSpPr>
        <p:spPr bwMode="auto">
          <a:xfrm>
            <a:off x="64605" y="734628"/>
            <a:ext cx="8902292" cy="600164"/>
          </a:xfrm>
          <a:prstGeom prst="rect">
            <a:avLst/>
          </a:prstGeom>
          <a:solidFill>
            <a:schemeClr val="bg1"/>
          </a:solidFill>
          <a:ln w="9525">
            <a:noFill/>
            <a:miter lim="800000"/>
            <a:headEnd/>
            <a:tailEnd/>
          </a:ln>
        </p:spPr>
        <p:txBody>
          <a:bodyPr wrap="square">
            <a:spAutoFit/>
          </a:bodyPr>
          <a:lstStyle/>
          <a:p>
            <a:pPr lvl="1"/>
            <a:endParaRPr lang="it-IT" sz="1500" dirty="0">
              <a:effectLst/>
              <a:latin typeface="ArialMT"/>
            </a:endParaRPr>
          </a:p>
          <a:p>
            <a:pPr algn="just"/>
            <a:endParaRPr lang="it-IT" i="1" dirty="0">
              <a:solidFill>
                <a:srgbClr val="0B0C0C"/>
              </a:solidFill>
              <a:latin typeface="Arial" charset="0"/>
              <a:ea typeface="Arial" charset="0"/>
              <a:cs typeface="Arial" charset="0"/>
            </a:endParaRPr>
          </a:p>
        </p:txBody>
      </p:sp>
      <p:sp>
        <p:nvSpPr>
          <p:cNvPr id="6" name="Text Box 228"/>
          <p:cNvSpPr txBox="1">
            <a:spLocks noChangeArrowheads="1"/>
          </p:cNvSpPr>
          <p:nvPr/>
        </p:nvSpPr>
        <p:spPr bwMode="auto">
          <a:xfrm>
            <a:off x="33890" y="252008"/>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ea typeface="Arial" charset="0"/>
                <a:cs typeface="Arial" charset="0"/>
              </a:rPr>
              <a:t>INITIAL REPORT</a:t>
            </a:r>
            <a:endParaRPr lang="it-IT" sz="28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8" name="Immagine 7" descr="Immagine che contiene testo, schermata, Carattere, numero&#10;&#10;Descrizione generata automaticamente">
            <a:extLst>
              <a:ext uri="{FF2B5EF4-FFF2-40B4-BE49-F238E27FC236}">
                <a16:creationId xmlns:a16="http://schemas.microsoft.com/office/drawing/2014/main" id="{5D98DE80-7CA5-C8BB-6159-96A572E4EED0}"/>
              </a:ext>
            </a:extLst>
          </p:cNvPr>
          <p:cNvPicPr>
            <a:picLocks noChangeAspect="1"/>
          </p:cNvPicPr>
          <p:nvPr/>
        </p:nvPicPr>
        <p:blipFill rotWithShape="1">
          <a:blip r:embed="rId5">
            <a:extLst>
              <a:ext uri="{28A0092B-C50C-407E-A947-70E740481C1C}">
                <a14:useLocalDpi xmlns:a14="http://schemas.microsoft.com/office/drawing/2010/main" val="0"/>
              </a:ext>
            </a:extLst>
          </a:blip>
          <a:srcRect t="13093"/>
          <a:stretch/>
        </p:blipFill>
        <p:spPr>
          <a:xfrm>
            <a:off x="166988" y="1124744"/>
            <a:ext cx="8947267" cy="4799951"/>
          </a:xfrm>
          <a:prstGeom prst="rect">
            <a:avLst/>
          </a:prstGeom>
        </p:spPr>
      </p:pic>
      <p:sp>
        <p:nvSpPr>
          <p:cNvPr id="10" name="CasellaDiTesto 9">
            <a:extLst>
              <a:ext uri="{FF2B5EF4-FFF2-40B4-BE49-F238E27FC236}">
                <a16:creationId xmlns:a16="http://schemas.microsoft.com/office/drawing/2014/main" id="{430F2C12-F3CC-D23D-2BEE-5558C89528E6}"/>
              </a:ext>
            </a:extLst>
          </p:cNvPr>
          <p:cNvSpPr txBox="1"/>
          <p:nvPr/>
        </p:nvSpPr>
        <p:spPr>
          <a:xfrm>
            <a:off x="-156364" y="612101"/>
            <a:ext cx="9106432" cy="1107996"/>
          </a:xfrm>
          <a:prstGeom prst="rect">
            <a:avLst/>
          </a:prstGeom>
          <a:noFill/>
        </p:spPr>
        <p:txBody>
          <a:bodyPr wrap="square">
            <a:spAutoFit/>
          </a:bodyPr>
          <a:lstStyle/>
          <a:p>
            <a:pPr algn="ctr"/>
            <a:endParaRPr lang="it-IT" sz="1800" b="1" dirty="0">
              <a:solidFill>
                <a:srgbClr val="4991DB"/>
              </a:solidFill>
              <a:effectLst/>
              <a:latin typeface="ArialMT"/>
            </a:endParaRPr>
          </a:p>
          <a:p>
            <a:pPr algn="ctr"/>
            <a:r>
              <a:rPr lang="it-IT" sz="2400" b="1" dirty="0" err="1">
                <a:solidFill>
                  <a:srgbClr val="4991DB"/>
                </a:solidFill>
                <a:latin typeface="ArialMT"/>
              </a:rPr>
              <a:t>Quantified</a:t>
            </a:r>
            <a:r>
              <a:rPr lang="it-IT" sz="2400" b="1" dirty="0">
                <a:solidFill>
                  <a:srgbClr val="4991DB"/>
                </a:solidFill>
                <a:latin typeface="ArialMT"/>
              </a:rPr>
              <a:t> information</a:t>
            </a:r>
            <a:br>
              <a:rPr lang="it-IT" sz="2400" b="1" dirty="0">
                <a:solidFill>
                  <a:srgbClr val="4991DB"/>
                </a:solidFill>
                <a:latin typeface="ArialMT"/>
              </a:rPr>
            </a:br>
            <a:endParaRPr lang="it-IT" sz="2400" b="1" dirty="0">
              <a:solidFill>
                <a:srgbClr val="4991DB"/>
              </a:solidFill>
              <a:latin typeface="ArialMT"/>
            </a:endParaRPr>
          </a:p>
        </p:txBody>
      </p:sp>
    </p:spTree>
    <p:extLst>
      <p:ext uri="{BB962C8B-B14F-4D97-AF65-F5344CB8AC3E}">
        <p14:creationId xmlns:p14="http://schemas.microsoft.com/office/powerpoint/2010/main" val="23800539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47</a:t>
            </a:fld>
            <a:endParaRPr lang="it-IT"/>
          </a:p>
        </p:txBody>
      </p:sp>
      <p:sp>
        <p:nvSpPr>
          <p:cNvPr id="4" name="Text Box 228"/>
          <p:cNvSpPr txBox="1">
            <a:spLocks noChangeArrowheads="1"/>
          </p:cNvSpPr>
          <p:nvPr/>
        </p:nvSpPr>
        <p:spPr bwMode="auto">
          <a:xfrm>
            <a:off x="64605" y="734628"/>
            <a:ext cx="8902292" cy="600164"/>
          </a:xfrm>
          <a:prstGeom prst="rect">
            <a:avLst/>
          </a:prstGeom>
          <a:solidFill>
            <a:schemeClr val="bg1"/>
          </a:solidFill>
          <a:ln w="9525">
            <a:noFill/>
            <a:miter lim="800000"/>
            <a:headEnd/>
            <a:tailEnd/>
          </a:ln>
        </p:spPr>
        <p:txBody>
          <a:bodyPr wrap="square">
            <a:spAutoFit/>
          </a:bodyPr>
          <a:lstStyle/>
          <a:p>
            <a:pPr lvl="1"/>
            <a:endParaRPr lang="it-IT" sz="1500" dirty="0">
              <a:effectLst/>
              <a:latin typeface="ArialMT"/>
            </a:endParaRPr>
          </a:p>
          <a:p>
            <a:pPr algn="just"/>
            <a:endParaRPr lang="it-IT" i="1" dirty="0">
              <a:solidFill>
                <a:srgbClr val="0B0C0C"/>
              </a:solidFill>
              <a:latin typeface="Arial" charset="0"/>
              <a:ea typeface="Arial" charset="0"/>
              <a:cs typeface="Arial" charset="0"/>
            </a:endParaRPr>
          </a:p>
        </p:txBody>
      </p:sp>
      <p:sp>
        <p:nvSpPr>
          <p:cNvPr id="6" name="Text Box 228"/>
          <p:cNvSpPr txBox="1">
            <a:spLocks noChangeArrowheads="1"/>
          </p:cNvSpPr>
          <p:nvPr/>
        </p:nvSpPr>
        <p:spPr bwMode="auto">
          <a:xfrm>
            <a:off x="33890" y="252008"/>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ea typeface="Arial" charset="0"/>
                <a:cs typeface="Arial" charset="0"/>
              </a:rPr>
              <a:t>INITIAL REPORT</a:t>
            </a:r>
            <a:endParaRPr lang="it-IT" sz="28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8" name="Immagine 7" descr="Immagine che contiene testo, schermata, numero, Carattere&#10;&#10;Descrizione generata automaticamente">
            <a:extLst>
              <a:ext uri="{FF2B5EF4-FFF2-40B4-BE49-F238E27FC236}">
                <a16:creationId xmlns:a16="http://schemas.microsoft.com/office/drawing/2014/main" id="{7562A660-71C2-7AEC-5BC8-12C55C7F981E}"/>
              </a:ext>
            </a:extLst>
          </p:cNvPr>
          <p:cNvPicPr>
            <a:picLocks noChangeAspect="1"/>
          </p:cNvPicPr>
          <p:nvPr/>
        </p:nvPicPr>
        <p:blipFill rotWithShape="1">
          <a:blip r:embed="rId5">
            <a:extLst>
              <a:ext uri="{28A0092B-C50C-407E-A947-70E740481C1C}">
                <a14:useLocalDpi xmlns:a14="http://schemas.microsoft.com/office/drawing/2010/main" val="0"/>
              </a:ext>
            </a:extLst>
          </a:blip>
          <a:srcRect t="13407"/>
          <a:stretch/>
        </p:blipFill>
        <p:spPr>
          <a:xfrm>
            <a:off x="676290" y="1340768"/>
            <a:ext cx="8144182" cy="4863085"/>
          </a:xfrm>
          <a:prstGeom prst="rect">
            <a:avLst/>
          </a:prstGeom>
        </p:spPr>
      </p:pic>
      <p:sp>
        <p:nvSpPr>
          <p:cNvPr id="10" name="CasellaDiTesto 9">
            <a:extLst>
              <a:ext uri="{FF2B5EF4-FFF2-40B4-BE49-F238E27FC236}">
                <a16:creationId xmlns:a16="http://schemas.microsoft.com/office/drawing/2014/main" id="{4A7ACC42-AF04-9CF8-D337-E41C6801D05E}"/>
              </a:ext>
            </a:extLst>
          </p:cNvPr>
          <p:cNvSpPr txBox="1"/>
          <p:nvPr/>
        </p:nvSpPr>
        <p:spPr>
          <a:xfrm>
            <a:off x="64605" y="448796"/>
            <a:ext cx="9106432" cy="1107996"/>
          </a:xfrm>
          <a:prstGeom prst="rect">
            <a:avLst/>
          </a:prstGeom>
          <a:noFill/>
        </p:spPr>
        <p:txBody>
          <a:bodyPr wrap="square">
            <a:spAutoFit/>
          </a:bodyPr>
          <a:lstStyle/>
          <a:p>
            <a:pPr algn="ctr"/>
            <a:endParaRPr lang="it-IT" sz="1800" b="1" dirty="0">
              <a:solidFill>
                <a:srgbClr val="4991DB"/>
              </a:solidFill>
              <a:effectLst/>
              <a:latin typeface="ArialMT"/>
            </a:endParaRPr>
          </a:p>
          <a:p>
            <a:pPr algn="ctr"/>
            <a:r>
              <a:rPr lang="it-IT" sz="2400" b="1" dirty="0">
                <a:solidFill>
                  <a:srgbClr val="4991DB"/>
                </a:solidFill>
                <a:latin typeface="ArialMT"/>
              </a:rPr>
              <a:t>Information for </a:t>
            </a:r>
            <a:r>
              <a:rPr lang="it-IT" sz="2400" b="1" dirty="0" err="1">
                <a:solidFill>
                  <a:srgbClr val="4991DB"/>
                </a:solidFill>
                <a:latin typeface="ArialMT"/>
              </a:rPr>
              <a:t>each</a:t>
            </a:r>
            <a:r>
              <a:rPr lang="it-IT" sz="2400" b="1" dirty="0">
                <a:solidFill>
                  <a:srgbClr val="4991DB"/>
                </a:solidFill>
                <a:latin typeface="ArialMT"/>
              </a:rPr>
              <a:t> cooperative </a:t>
            </a:r>
            <a:r>
              <a:rPr lang="it-IT" sz="2400" b="1" dirty="0" err="1">
                <a:solidFill>
                  <a:srgbClr val="4991DB"/>
                </a:solidFill>
                <a:latin typeface="ArialMT"/>
              </a:rPr>
              <a:t>approach</a:t>
            </a:r>
            <a:br>
              <a:rPr lang="it-IT" sz="2400" b="1" dirty="0">
                <a:solidFill>
                  <a:srgbClr val="4991DB"/>
                </a:solidFill>
                <a:latin typeface="ArialMT"/>
              </a:rPr>
            </a:br>
            <a:endParaRPr lang="it-IT" sz="2400" b="1" dirty="0">
              <a:solidFill>
                <a:srgbClr val="4991DB"/>
              </a:solidFill>
              <a:latin typeface="ArialMT"/>
            </a:endParaRPr>
          </a:p>
        </p:txBody>
      </p:sp>
    </p:spTree>
    <p:extLst>
      <p:ext uri="{BB962C8B-B14F-4D97-AF65-F5344CB8AC3E}">
        <p14:creationId xmlns:p14="http://schemas.microsoft.com/office/powerpoint/2010/main" val="25545890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48</a:t>
            </a:fld>
            <a:endParaRPr lang="it-IT"/>
          </a:p>
        </p:txBody>
      </p:sp>
      <p:sp>
        <p:nvSpPr>
          <p:cNvPr id="4" name="Text Box 228"/>
          <p:cNvSpPr txBox="1">
            <a:spLocks noChangeArrowheads="1"/>
          </p:cNvSpPr>
          <p:nvPr/>
        </p:nvSpPr>
        <p:spPr bwMode="auto">
          <a:xfrm>
            <a:off x="64605" y="734628"/>
            <a:ext cx="8902292" cy="2062103"/>
          </a:xfrm>
          <a:prstGeom prst="rect">
            <a:avLst/>
          </a:prstGeom>
          <a:solidFill>
            <a:schemeClr val="bg1"/>
          </a:solidFill>
          <a:ln w="9525">
            <a:noFill/>
            <a:miter lim="800000"/>
            <a:headEnd/>
            <a:tailEnd/>
          </a:ln>
        </p:spPr>
        <p:txBody>
          <a:bodyPr wrap="square">
            <a:spAutoFit/>
          </a:bodyPr>
          <a:lstStyle/>
          <a:p>
            <a:endParaRPr lang="it-IT" sz="1600" dirty="0">
              <a:solidFill>
                <a:srgbClr val="4991DB"/>
              </a:solidFill>
              <a:latin typeface="Verdana" panose="020B0604030504040204" pitchFamily="34" charset="0"/>
              <a:ea typeface="Verdana" panose="020B0604030504040204" pitchFamily="34" charset="0"/>
              <a:cs typeface="Verdana" panose="020B0604030504040204" pitchFamily="34" charset="0"/>
            </a:endParaRPr>
          </a:p>
          <a:p>
            <a:r>
              <a:rPr lang="en-US" sz="16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The first initial report was </a:t>
            </a:r>
            <a:r>
              <a:rPr lang="en-US" sz="1600" dirty="0">
                <a:solidFill>
                  <a:srgbClr val="000000"/>
                </a:solidFill>
                <a:latin typeface="Verdana" panose="020B0604030504040204" pitchFamily="34" charset="0"/>
                <a:ea typeface="Verdana" panose="020B0604030504040204" pitchFamily="34" charset="0"/>
                <a:cs typeface="Verdana" panose="020B0604030504040204" pitchFamily="34" charset="0"/>
              </a:rPr>
              <a:t>submitted to UNFCCC by </a:t>
            </a:r>
            <a:r>
              <a:rPr lang="en-US" sz="16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Switzerland on May 2023 under decision 2/CMA.3 </a:t>
            </a:r>
            <a:r>
              <a:rPr lang="en-US" sz="1600" i="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Guidance on cooperative approaches referred to in Article 6, paragraph 2, of the Paris Agreement </a:t>
            </a:r>
          </a:p>
          <a:p>
            <a:r>
              <a:rPr lang="it-IT" sz="1600" dirty="0">
                <a:effectLst/>
                <a:latin typeface="Verdana" panose="020B0604030504040204" pitchFamily="34" charset="0"/>
                <a:ea typeface="Verdana" panose="020B0604030504040204" pitchFamily="34" charset="0"/>
                <a:cs typeface="Verdana" panose="020B0604030504040204" pitchFamily="34" charset="0"/>
                <a:hlinkClick r:id="rId3"/>
              </a:rPr>
              <a:t>https://unfccc.int/sites/default/files/resource/230517_InitialReport_Switzerland.pdf</a:t>
            </a:r>
            <a:endParaRPr lang="it-IT" sz="1600" dirty="0">
              <a:effectLst/>
              <a:latin typeface="Verdana" panose="020B0604030504040204" pitchFamily="34" charset="0"/>
              <a:ea typeface="Verdana" panose="020B0604030504040204" pitchFamily="34" charset="0"/>
              <a:cs typeface="Verdana" panose="020B0604030504040204" pitchFamily="34" charset="0"/>
            </a:endParaRPr>
          </a:p>
          <a:p>
            <a:endParaRPr lang="it-IT" sz="1600" dirty="0">
              <a:latin typeface="Verdana" panose="020B0604030504040204" pitchFamily="34" charset="0"/>
              <a:ea typeface="Verdana" panose="020B0604030504040204" pitchFamily="34" charset="0"/>
              <a:cs typeface="Verdana" panose="020B0604030504040204" pitchFamily="34" charset="0"/>
            </a:endParaRPr>
          </a:p>
          <a:p>
            <a:pPr lvl="1"/>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algn="just"/>
            <a:endParaRPr lang="it-IT" sz="1600" i="1" dirty="0">
              <a:solidFill>
                <a:srgbClr val="0B0C0C"/>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0" y="287498"/>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cs typeface="Arial" charset="0"/>
              </a:rPr>
              <a:t>CASE STUDY</a:t>
            </a: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528" y="6264696"/>
            <a:ext cx="9069816" cy="620688"/>
          </a:xfrm>
          <a:prstGeom prst="rect">
            <a:avLst/>
          </a:prstGeom>
        </p:spPr>
      </p:pic>
      <p:pic>
        <p:nvPicPr>
          <p:cNvPr id="10" name="Immagine 9" descr="Immagine che contiene testo, schermata, ricevuta, Carattere&#10;&#10;Descrizione generata automaticamente">
            <a:extLst>
              <a:ext uri="{FF2B5EF4-FFF2-40B4-BE49-F238E27FC236}">
                <a16:creationId xmlns:a16="http://schemas.microsoft.com/office/drawing/2014/main" id="{E2E59BD4-AB5F-1A05-0189-4DDB54D852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576" y="2132856"/>
            <a:ext cx="7772400" cy="4080175"/>
          </a:xfrm>
          <a:prstGeom prst="rect">
            <a:avLst/>
          </a:prstGeom>
        </p:spPr>
      </p:pic>
    </p:spTree>
    <p:extLst>
      <p:ext uri="{BB962C8B-B14F-4D97-AF65-F5344CB8AC3E}">
        <p14:creationId xmlns:p14="http://schemas.microsoft.com/office/powerpoint/2010/main" val="19616140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49</a:t>
            </a:fld>
            <a:endParaRPr lang="it-IT"/>
          </a:p>
        </p:txBody>
      </p:sp>
      <p:sp>
        <p:nvSpPr>
          <p:cNvPr id="4" name="Text Box 228"/>
          <p:cNvSpPr txBox="1">
            <a:spLocks noChangeArrowheads="1"/>
          </p:cNvSpPr>
          <p:nvPr/>
        </p:nvSpPr>
        <p:spPr bwMode="auto">
          <a:xfrm>
            <a:off x="64605" y="734628"/>
            <a:ext cx="8902292" cy="830997"/>
          </a:xfrm>
          <a:prstGeom prst="rect">
            <a:avLst/>
          </a:prstGeom>
          <a:solidFill>
            <a:schemeClr val="bg1"/>
          </a:solidFill>
          <a:ln w="9525">
            <a:noFill/>
            <a:miter lim="800000"/>
            <a:headEnd/>
            <a:tailEnd/>
          </a:ln>
        </p:spPr>
        <p:txBody>
          <a:bodyPr wrap="square">
            <a:spAutoFit/>
          </a:bodyPr>
          <a:lstStyle/>
          <a:p>
            <a:endParaRPr lang="it-IT" sz="1600" dirty="0">
              <a:latin typeface="Verdana" panose="020B0604030504040204" pitchFamily="34" charset="0"/>
              <a:ea typeface="Verdana" panose="020B0604030504040204" pitchFamily="34" charset="0"/>
              <a:cs typeface="Verdana" panose="020B0604030504040204" pitchFamily="34" charset="0"/>
            </a:endParaRPr>
          </a:p>
          <a:p>
            <a:pPr lvl="1"/>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algn="just"/>
            <a:endParaRPr lang="it-IT" sz="1600" i="1" dirty="0">
              <a:solidFill>
                <a:srgbClr val="0B0C0C"/>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0" y="116632"/>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cs typeface="Arial" charset="0"/>
              </a:rPr>
              <a:t>CASE STUDY</a:t>
            </a: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12" name="Immagine 11" descr="Immagine che contiene testo, Carattere, schermata, bianco e nero&#10;&#10;Descrizione generata automaticamente">
            <a:extLst>
              <a:ext uri="{FF2B5EF4-FFF2-40B4-BE49-F238E27FC236}">
                <a16:creationId xmlns:a16="http://schemas.microsoft.com/office/drawing/2014/main" id="{D77F2B8F-A805-1C4B-3C49-3847E5E735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600" y="611991"/>
            <a:ext cx="7416824" cy="5569184"/>
          </a:xfrm>
          <a:prstGeom prst="rect">
            <a:avLst/>
          </a:prstGeom>
        </p:spPr>
      </p:pic>
    </p:spTree>
    <p:extLst>
      <p:ext uri="{BB962C8B-B14F-4D97-AF65-F5344CB8AC3E}">
        <p14:creationId xmlns:p14="http://schemas.microsoft.com/office/powerpoint/2010/main" val="1872286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3"/>
          <p:cNvPicPr>
            <a:picLocks noGrp="1" noChangeAspect="1" noChangeArrowheads="1"/>
          </p:cNvPicPr>
          <p:nvPr>
            <p:ph idx="1"/>
          </p:nvPr>
        </p:nvPicPr>
        <p:blipFill rotWithShape="1">
          <a:blip r:embed="rId3" cstate="print">
            <a:extLst>
              <a:ext uri="{28A0092B-C50C-407E-A947-70E740481C1C}">
                <a14:useLocalDpi xmlns:a14="http://schemas.microsoft.com/office/drawing/2010/main"/>
              </a:ext>
            </a:extLst>
          </a:blip>
          <a:srcRect t="7513" b="3300"/>
          <a:stretch/>
        </p:blipFill>
        <p:spPr>
          <a:xfrm>
            <a:off x="124906" y="2276872"/>
            <a:ext cx="3727014" cy="3166558"/>
          </a:xfrm>
          <a:noFill/>
        </p:spPr>
      </p:pic>
      <p:sp>
        <p:nvSpPr>
          <p:cNvPr id="66562" name="Text Box 9"/>
          <p:cNvSpPr txBox="1">
            <a:spLocks noChangeArrowheads="1"/>
          </p:cNvSpPr>
          <p:nvPr/>
        </p:nvSpPr>
        <p:spPr bwMode="auto">
          <a:xfrm>
            <a:off x="0" y="179323"/>
            <a:ext cx="9037983" cy="674031"/>
          </a:xfrm>
          <a:prstGeom prst="rect">
            <a:avLst/>
          </a:prstGeom>
          <a:solidFill>
            <a:schemeClr val="bg1"/>
          </a:solidFill>
          <a:ln w="9525">
            <a:noFill/>
            <a:miter lim="800000"/>
            <a:headEnd/>
            <a:tailEnd/>
          </a:ln>
        </p:spPr>
        <p:txBody>
          <a:bodyPr wrap="square">
            <a:spAutoFit/>
          </a:bodyPr>
          <a:lstStyle/>
          <a:p>
            <a:pPr algn="ctr">
              <a:lnSpc>
                <a:spcPct val="90000"/>
              </a:lnSpc>
            </a:pPr>
            <a:r>
              <a:rPr lang="it-IT" sz="2100" b="1" dirty="0">
                <a:solidFill>
                  <a:srgbClr val="002060"/>
                </a:solidFill>
                <a:latin typeface="Verdana" pitchFamily="34" charset="0"/>
                <a:cs typeface="Times New Roman" pitchFamily="18" charset="0"/>
              </a:rPr>
              <a:t>	</a:t>
            </a:r>
            <a:r>
              <a:rPr lang="it-IT" sz="2100" b="1" dirty="0" err="1">
                <a:solidFill>
                  <a:srgbClr val="002060"/>
                </a:solidFill>
                <a:latin typeface="Verdana" pitchFamily="34" charset="0"/>
                <a:cs typeface="Times New Roman" pitchFamily="18" charset="0"/>
              </a:rPr>
              <a:t>Mechanisms</a:t>
            </a:r>
            <a:r>
              <a:rPr lang="it-IT" sz="2100" b="1" dirty="0">
                <a:solidFill>
                  <a:srgbClr val="002060"/>
                </a:solidFill>
                <a:latin typeface="Verdana" pitchFamily="34" charset="0"/>
                <a:cs typeface="Times New Roman" pitchFamily="18" charset="0"/>
              </a:rPr>
              <a:t> under the Kyoto </a:t>
            </a:r>
            <a:r>
              <a:rPr lang="it-IT" sz="2100" b="1" dirty="0" err="1">
                <a:solidFill>
                  <a:srgbClr val="002060"/>
                </a:solidFill>
                <a:latin typeface="Verdana" pitchFamily="34" charset="0"/>
                <a:cs typeface="Times New Roman" pitchFamily="18" charset="0"/>
              </a:rPr>
              <a:t>Protocol</a:t>
            </a:r>
            <a:endParaRPr lang="it-IT" sz="2800" b="1" dirty="0">
              <a:solidFill>
                <a:srgbClr val="1A60A6"/>
              </a:solidFill>
              <a:latin typeface="Helvetica Neue"/>
              <a:ea typeface="Helvetica Neue"/>
              <a:cs typeface="Helvetica Neue"/>
            </a:endParaRPr>
          </a:p>
          <a:p>
            <a:pPr>
              <a:lnSpc>
                <a:spcPct val="90000"/>
              </a:lnSpc>
            </a:pPr>
            <a:endParaRPr lang="it-IT" sz="2100" b="1" dirty="0">
              <a:solidFill>
                <a:srgbClr val="002060"/>
              </a:solidFill>
              <a:latin typeface="Verdana" pitchFamily="34" charset="0"/>
              <a:cs typeface="Times New Roman" pitchFamily="18" charset="0"/>
            </a:endParaRPr>
          </a:p>
        </p:txBody>
      </p:sp>
      <p:sp>
        <p:nvSpPr>
          <p:cNvPr id="4" name="Text Box 34"/>
          <p:cNvSpPr txBox="1">
            <a:spLocks noChangeArrowheads="1"/>
          </p:cNvSpPr>
          <p:nvPr/>
        </p:nvSpPr>
        <p:spPr bwMode="auto">
          <a:xfrm>
            <a:off x="3538331" y="988983"/>
            <a:ext cx="5343435" cy="2741233"/>
          </a:xfrm>
          <a:prstGeom prst="rect">
            <a:avLst/>
          </a:prstGeom>
          <a:solidFill>
            <a:schemeClr val="bg1"/>
          </a:solid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lr>
                <a:schemeClr val="tx1"/>
              </a:buClr>
              <a:buSzPct val="70000"/>
              <a:buFont typeface="Wingdings" pitchFamily="2" charset="2"/>
              <a:buChar char="¢"/>
              <a:defRPr sz="3000">
                <a:solidFill>
                  <a:schemeClr val="tx2"/>
                </a:solidFill>
                <a:latin typeface="+mn-lt"/>
                <a:ea typeface="ＭＳ Ｐゴシック" charset="0"/>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l"/>
              <a:defRPr sz="2800">
                <a:solidFill>
                  <a:schemeClr val="tx2"/>
                </a:solidFill>
                <a:latin typeface="+mn-lt"/>
                <a:ea typeface="Arial" charset="0"/>
                <a:cs typeface="+mn-cs"/>
              </a:defRPr>
            </a:lvl2pPr>
            <a:lvl3pPr marL="1143000" indent="-228600" algn="l" rtl="0" eaLnBrk="0" fontAlgn="base" hangingPunct="0">
              <a:spcBef>
                <a:spcPct val="20000"/>
              </a:spcBef>
              <a:spcAft>
                <a:spcPct val="0"/>
              </a:spcAft>
              <a:buClr>
                <a:schemeClr val="accent2"/>
              </a:buClr>
              <a:buChar char="•"/>
              <a:defRPr sz="2400">
                <a:solidFill>
                  <a:schemeClr val="tx2"/>
                </a:solidFill>
                <a:latin typeface="+mn-lt"/>
                <a:ea typeface="Arial" charset="0"/>
                <a:cs typeface="+mn-cs"/>
              </a:defRPr>
            </a:lvl3pPr>
            <a:lvl4pPr marL="1600200" indent="-228600" algn="l" rtl="0" eaLnBrk="0" fontAlgn="base" hangingPunct="0">
              <a:spcBef>
                <a:spcPct val="20000"/>
              </a:spcBef>
              <a:spcAft>
                <a:spcPct val="0"/>
              </a:spcAft>
              <a:buClr>
                <a:schemeClr val="tx1"/>
              </a:buClr>
              <a:buChar char="•"/>
              <a:defRPr sz="2000">
                <a:solidFill>
                  <a:schemeClr val="tx2"/>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2"/>
                </a:solidFill>
                <a:latin typeface="+mn-lt"/>
                <a:ea typeface="Arial" charset="0"/>
                <a:cs typeface="+mn-cs"/>
              </a:defRPr>
            </a:lvl5pPr>
            <a:lvl6pPr marL="2514600" indent="-228600" algn="l" rtl="0" eaLnBrk="1" fontAlgn="base" hangingPunct="1">
              <a:spcBef>
                <a:spcPct val="20000"/>
              </a:spcBef>
              <a:spcAft>
                <a:spcPct val="0"/>
              </a:spcAft>
              <a:buChar char="•"/>
              <a:defRPr sz="2000">
                <a:solidFill>
                  <a:schemeClr val="tx2"/>
                </a:solidFill>
                <a:latin typeface="+mn-lt"/>
                <a:cs typeface="+mn-cs"/>
              </a:defRPr>
            </a:lvl6pPr>
            <a:lvl7pPr marL="2971800" indent="-228600" algn="l" rtl="0" eaLnBrk="1" fontAlgn="base" hangingPunct="1">
              <a:spcBef>
                <a:spcPct val="20000"/>
              </a:spcBef>
              <a:spcAft>
                <a:spcPct val="0"/>
              </a:spcAft>
              <a:buChar char="•"/>
              <a:defRPr sz="2000">
                <a:solidFill>
                  <a:schemeClr val="tx2"/>
                </a:solidFill>
                <a:latin typeface="+mn-lt"/>
                <a:cs typeface="+mn-cs"/>
              </a:defRPr>
            </a:lvl7pPr>
            <a:lvl8pPr marL="3429000" indent="-228600" algn="l" rtl="0" eaLnBrk="1" fontAlgn="base" hangingPunct="1">
              <a:spcBef>
                <a:spcPct val="20000"/>
              </a:spcBef>
              <a:spcAft>
                <a:spcPct val="0"/>
              </a:spcAft>
              <a:buChar char="•"/>
              <a:defRPr sz="2000">
                <a:solidFill>
                  <a:schemeClr val="tx2"/>
                </a:solidFill>
                <a:latin typeface="+mn-lt"/>
                <a:cs typeface="+mn-cs"/>
              </a:defRPr>
            </a:lvl8pPr>
            <a:lvl9pPr marL="3886200" indent="-228600" algn="l" rtl="0" eaLnBrk="1" fontAlgn="base" hangingPunct="1">
              <a:spcBef>
                <a:spcPct val="20000"/>
              </a:spcBef>
              <a:spcAft>
                <a:spcPct val="0"/>
              </a:spcAft>
              <a:buChar char="•"/>
              <a:defRPr sz="2000">
                <a:solidFill>
                  <a:schemeClr val="tx2"/>
                </a:solidFill>
                <a:latin typeface="+mn-lt"/>
                <a:cs typeface="+mn-cs"/>
              </a:defRPr>
            </a:lvl9pPr>
          </a:lstStyle>
          <a:p>
            <a:pPr algn="just">
              <a:lnSpc>
                <a:spcPct val="80000"/>
              </a:lnSpc>
            </a:pPr>
            <a:r>
              <a:rPr lang="en-GB" sz="1400" b="1" i="1" u="sng" dirty="0">
                <a:solidFill>
                  <a:srgbClr val="0070C0"/>
                </a:solidFill>
                <a:latin typeface="Calibri" pitchFamily="34" charset="0"/>
                <a:ea typeface="ＭＳ Ｐゴシック" pitchFamily="34" charset="-128"/>
              </a:rPr>
              <a:t>International Emissions Trading (ET)</a:t>
            </a:r>
            <a:r>
              <a:rPr lang="en-GB" sz="1400" b="1" i="1" dirty="0">
                <a:solidFill>
                  <a:srgbClr val="0070C0"/>
                </a:solidFill>
                <a:latin typeface="Calibri" pitchFamily="34" charset="0"/>
                <a:ea typeface="ＭＳ Ｐゴシック" pitchFamily="34" charset="-128"/>
              </a:rPr>
              <a:t>	</a:t>
            </a:r>
            <a:r>
              <a:rPr lang="en-GB" sz="1400" b="1" dirty="0">
                <a:solidFill>
                  <a:srgbClr val="0070C0"/>
                </a:solidFill>
                <a:latin typeface="Calibri" pitchFamily="34" charset="0"/>
                <a:ea typeface="ＭＳ Ｐゴシック" pitchFamily="34" charset="-128"/>
              </a:rPr>
              <a:t>UNIT = AAU</a:t>
            </a:r>
          </a:p>
          <a:p>
            <a:pPr marL="0" indent="0" algn="just">
              <a:lnSpc>
                <a:spcPct val="80000"/>
              </a:lnSpc>
              <a:buNone/>
            </a:pPr>
            <a:r>
              <a:rPr lang="it-IT" sz="1400" dirty="0">
                <a:solidFill>
                  <a:srgbClr val="002060"/>
                </a:solidFill>
                <a:latin typeface="Calibri" pitchFamily="34" charset="0"/>
                <a:ea typeface="ＭＳ Ｐゴシック" pitchFamily="34" charset="-128"/>
              </a:rPr>
              <a:t>Cap &amp; </a:t>
            </a:r>
            <a:r>
              <a:rPr lang="it-IT" sz="1400" dirty="0" err="1">
                <a:solidFill>
                  <a:srgbClr val="002060"/>
                </a:solidFill>
                <a:latin typeface="Calibri" pitchFamily="34" charset="0"/>
                <a:ea typeface="ＭＳ Ｐゴシック" pitchFamily="34" charset="-128"/>
              </a:rPr>
              <a:t>Trade</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system</a:t>
            </a:r>
            <a:r>
              <a:rPr lang="it-IT" sz="1400" dirty="0">
                <a:solidFill>
                  <a:srgbClr val="002060"/>
                </a:solidFill>
                <a:latin typeface="Calibri" pitchFamily="34" charset="0"/>
                <a:ea typeface="ＭＳ Ｐゴシック" pitchFamily="34" charset="-128"/>
              </a:rPr>
              <a:t>  The  </a:t>
            </a:r>
            <a:r>
              <a:rPr lang="it-IT" sz="1400" dirty="0" err="1">
                <a:solidFill>
                  <a:srgbClr val="002060"/>
                </a:solidFill>
                <a:latin typeface="Calibri" pitchFamily="34" charset="0"/>
                <a:ea typeface="ＭＳ Ｐゴシック" pitchFamily="34" charset="-128"/>
              </a:rPr>
              <a:t>total</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amount</a:t>
            </a:r>
            <a:r>
              <a:rPr lang="it-IT" sz="1400" dirty="0">
                <a:solidFill>
                  <a:srgbClr val="002060"/>
                </a:solidFill>
                <a:latin typeface="Calibri" pitchFamily="34" charset="0"/>
                <a:ea typeface="ＭＳ Ｐゴシック" pitchFamily="34" charset="-128"/>
              </a:rPr>
              <a:t> of </a:t>
            </a:r>
            <a:r>
              <a:rPr lang="it-IT" sz="1400" dirty="0" err="1">
                <a:solidFill>
                  <a:srgbClr val="002060"/>
                </a:solidFill>
                <a:latin typeface="Calibri" pitchFamily="34" charset="0"/>
                <a:ea typeface="ＭＳ Ｐゴシック" pitchFamily="34" charset="-128"/>
              </a:rPr>
              <a:t>allowances</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AAUs</a:t>
            </a:r>
            <a:r>
              <a:rPr lang="it-IT" sz="1400" dirty="0">
                <a:solidFill>
                  <a:srgbClr val="002060"/>
                </a:solidFill>
                <a:latin typeface="Calibri" pitchFamily="34" charset="0"/>
                <a:ea typeface="ＭＳ Ｐゴシック" pitchFamily="34" charset="-128"/>
              </a:rPr>
              <a:t>) to be </a:t>
            </a:r>
            <a:r>
              <a:rPr lang="it-IT" sz="1400" dirty="0" err="1">
                <a:solidFill>
                  <a:srgbClr val="002060"/>
                </a:solidFill>
                <a:latin typeface="Calibri" pitchFamily="34" charset="0"/>
                <a:ea typeface="ＭＳ Ｐゴシック" pitchFamily="34" charset="-128"/>
              </a:rPr>
              <a:t>allocated</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is</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lower</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than</a:t>
            </a:r>
            <a:r>
              <a:rPr lang="it-IT" sz="1400" dirty="0">
                <a:solidFill>
                  <a:srgbClr val="002060"/>
                </a:solidFill>
                <a:latin typeface="Calibri" pitchFamily="34" charset="0"/>
                <a:ea typeface="ＭＳ Ｐゴシック" pitchFamily="34" charset="-128"/>
              </a:rPr>
              <a:t> the </a:t>
            </a:r>
            <a:r>
              <a:rPr lang="it-IT" sz="1400" dirty="0" err="1">
                <a:solidFill>
                  <a:srgbClr val="002060"/>
                </a:solidFill>
                <a:latin typeface="Calibri" pitchFamily="34" charset="0"/>
                <a:ea typeface="ＭＳ Ｐゴシック" pitchFamily="34" charset="-128"/>
              </a:rPr>
              <a:t>amount</a:t>
            </a:r>
            <a:r>
              <a:rPr lang="it-IT" sz="1400" dirty="0">
                <a:solidFill>
                  <a:srgbClr val="002060"/>
                </a:solidFill>
                <a:latin typeface="Calibri" pitchFamily="34" charset="0"/>
                <a:ea typeface="ＭＳ Ｐゴシック" pitchFamily="34" charset="-128"/>
              </a:rPr>
              <a:t> the </a:t>
            </a:r>
            <a:r>
              <a:rPr lang="it-IT" sz="1400" dirty="0" err="1">
                <a:solidFill>
                  <a:srgbClr val="002060"/>
                </a:solidFill>
                <a:latin typeface="Calibri" pitchFamily="34" charset="0"/>
                <a:ea typeface="ＭＳ Ｐゴシック" pitchFamily="34" charset="-128"/>
              </a:rPr>
              <a:t>relevant</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sectors</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would</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emit</a:t>
            </a:r>
            <a:r>
              <a:rPr lang="it-IT" sz="1400" dirty="0">
                <a:solidFill>
                  <a:srgbClr val="002060"/>
                </a:solidFill>
                <a:latin typeface="Calibri" pitchFamily="34" charset="0"/>
                <a:ea typeface="ＭＳ Ｐゴシック" pitchFamily="34" charset="-128"/>
              </a:rPr>
              <a:t> in the </a:t>
            </a:r>
            <a:r>
              <a:rPr lang="it-IT" sz="1400" dirty="0" err="1">
                <a:solidFill>
                  <a:srgbClr val="002060"/>
                </a:solidFill>
                <a:latin typeface="Calibri" pitchFamily="34" charset="0"/>
                <a:ea typeface="ＭＳ Ｐゴシック" pitchFamily="34" charset="-128"/>
              </a:rPr>
              <a:t>absence</a:t>
            </a:r>
            <a:r>
              <a:rPr lang="it-IT" sz="1400" dirty="0">
                <a:solidFill>
                  <a:srgbClr val="002060"/>
                </a:solidFill>
                <a:latin typeface="Calibri" pitchFamily="34" charset="0"/>
                <a:ea typeface="ＭＳ Ｐゴシック" pitchFamily="34" charset="-128"/>
              </a:rPr>
              <a:t> of </a:t>
            </a:r>
            <a:r>
              <a:rPr lang="it-IT" sz="1400" dirty="0" err="1">
                <a:solidFill>
                  <a:srgbClr val="002060"/>
                </a:solidFill>
                <a:latin typeface="Calibri" pitchFamily="34" charset="0"/>
                <a:ea typeface="ＭＳ Ｐゴシック" pitchFamily="34" charset="-128"/>
              </a:rPr>
              <a:t>emission</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tranding</a:t>
            </a:r>
            <a:r>
              <a:rPr lang="it-IT" sz="1400" dirty="0">
                <a:solidFill>
                  <a:srgbClr val="002060"/>
                </a:solidFill>
                <a:latin typeface="Calibri" pitchFamily="34" charset="0"/>
                <a:ea typeface="ＭＳ Ｐゴシック" pitchFamily="34" charset="-128"/>
              </a:rPr>
              <a:t> </a:t>
            </a:r>
          </a:p>
          <a:p>
            <a:pPr algn="just">
              <a:lnSpc>
                <a:spcPct val="80000"/>
              </a:lnSpc>
              <a:buFont typeface="Wingdings" pitchFamily="2" charset="2"/>
              <a:buNone/>
            </a:pPr>
            <a:endParaRPr lang="it-IT" sz="1000" dirty="0">
              <a:solidFill>
                <a:srgbClr val="002060"/>
              </a:solidFill>
              <a:latin typeface="Calibri" pitchFamily="34" charset="0"/>
              <a:ea typeface="ＭＳ Ｐゴシック" pitchFamily="34" charset="-128"/>
            </a:endParaRPr>
          </a:p>
          <a:p>
            <a:pPr algn="just">
              <a:lnSpc>
                <a:spcPct val="80000"/>
              </a:lnSpc>
            </a:pPr>
            <a:r>
              <a:rPr lang="it-IT" sz="1400" b="1" i="1" u="sng" dirty="0" err="1">
                <a:solidFill>
                  <a:srgbClr val="0070C0"/>
                </a:solidFill>
                <a:latin typeface="Calibri" pitchFamily="34" charset="0"/>
                <a:ea typeface="ＭＳ Ｐゴシック" pitchFamily="34" charset="-128"/>
              </a:rPr>
              <a:t>Clean</a:t>
            </a:r>
            <a:r>
              <a:rPr lang="it-IT" sz="1400" b="1" i="1" u="sng" dirty="0">
                <a:solidFill>
                  <a:srgbClr val="0070C0"/>
                </a:solidFill>
                <a:latin typeface="Calibri" pitchFamily="34" charset="0"/>
                <a:ea typeface="ＭＳ Ｐゴシック" pitchFamily="34" charset="-128"/>
              </a:rPr>
              <a:t> Development </a:t>
            </a:r>
            <a:r>
              <a:rPr lang="it-IT" sz="1400" b="1" i="1" u="sng" dirty="0" err="1">
                <a:solidFill>
                  <a:srgbClr val="0070C0"/>
                </a:solidFill>
                <a:latin typeface="Calibri" pitchFamily="34" charset="0"/>
                <a:ea typeface="ＭＳ Ｐゴシック" pitchFamily="34" charset="-128"/>
              </a:rPr>
              <a:t>Mechanism</a:t>
            </a:r>
            <a:r>
              <a:rPr lang="it-IT" sz="1400" b="1" i="1" u="sng" dirty="0">
                <a:solidFill>
                  <a:srgbClr val="0070C0"/>
                </a:solidFill>
                <a:latin typeface="Calibri" pitchFamily="34" charset="0"/>
                <a:ea typeface="ＭＳ Ｐゴシック" pitchFamily="34" charset="-128"/>
              </a:rPr>
              <a:t> (CDM)</a:t>
            </a:r>
            <a:r>
              <a:rPr lang="it-IT" sz="1400" b="1" dirty="0">
                <a:solidFill>
                  <a:srgbClr val="0070C0"/>
                </a:solidFill>
                <a:latin typeface="Calibri" pitchFamily="34" charset="0"/>
                <a:ea typeface="ＭＳ Ｐゴシック" pitchFamily="34" charset="-128"/>
              </a:rPr>
              <a:t> 	UNIT=CER</a:t>
            </a:r>
          </a:p>
          <a:p>
            <a:pPr marL="11113" indent="-11113" algn="just">
              <a:lnSpc>
                <a:spcPct val="80000"/>
              </a:lnSpc>
              <a:buNone/>
            </a:pPr>
            <a:r>
              <a:rPr lang="it-IT" sz="1400" dirty="0">
                <a:solidFill>
                  <a:srgbClr val="002060"/>
                </a:solidFill>
                <a:latin typeface="Calibri" pitchFamily="34" charset="0"/>
                <a:ea typeface="ＭＳ Ｐゴシック" pitchFamily="34" charset="-128"/>
              </a:rPr>
              <a:t>The CDM </a:t>
            </a:r>
            <a:r>
              <a:rPr lang="it-IT" sz="1400" dirty="0" err="1">
                <a:solidFill>
                  <a:srgbClr val="002060"/>
                </a:solidFill>
                <a:latin typeface="Calibri" pitchFamily="34" charset="0"/>
                <a:ea typeface="ＭＳ Ｐゴシック" pitchFamily="34" charset="-128"/>
              </a:rPr>
              <a:t>allows</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emission-reduction</a:t>
            </a:r>
            <a:r>
              <a:rPr lang="it-IT" sz="1400" dirty="0">
                <a:solidFill>
                  <a:srgbClr val="002060"/>
                </a:solidFill>
                <a:latin typeface="Calibri" pitchFamily="34" charset="0"/>
                <a:ea typeface="ＭＳ Ｐゴシック" pitchFamily="34" charset="-128"/>
              </a:rPr>
              <a:t> projects in </a:t>
            </a:r>
            <a:r>
              <a:rPr lang="it-IT" sz="1400" dirty="0" err="1">
                <a:solidFill>
                  <a:srgbClr val="002060"/>
                </a:solidFill>
                <a:latin typeface="Calibri" pitchFamily="34" charset="0"/>
                <a:ea typeface="ＭＳ Ｐゴシック" pitchFamily="34" charset="-128"/>
              </a:rPr>
              <a:t>developing</a:t>
            </a:r>
            <a:r>
              <a:rPr lang="it-IT" sz="1400" dirty="0">
                <a:solidFill>
                  <a:srgbClr val="002060"/>
                </a:solidFill>
                <a:latin typeface="Calibri" pitchFamily="34" charset="0"/>
                <a:ea typeface="ＭＳ Ｐゴシック" pitchFamily="34" charset="-128"/>
              </a:rPr>
              <a:t> countries to </a:t>
            </a:r>
            <a:r>
              <a:rPr lang="it-IT" sz="1400" dirty="0" err="1">
                <a:solidFill>
                  <a:srgbClr val="002060"/>
                </a:solidFill>
                <a:latin typeface="Calibri" pitchFamily="34" charset="0"/>
                <a:ea typeface="ＭＳ Ｐゴシック" pitchFamily="34" charset="-128"/>
              </a:rPr>
              <a:t>earn</a:t>
            </a:r>
            <a:r>
              <a:rPr lang="it-IT" sz="1400" dirty="0">
                <a:solidFill>
                  <a:srgbClr val="002060"/>
                </a:solidFill>
                <a:latin typeface="Calibri" pitchFamily="34" charset="0"/>
                <a:ea typeface="ＭＳ Ｐゴシック" pitchFamily="34" charset="-128"/>
              </a:rPr>
              <a:t> certified </a:t>
            </a:r>
            <a:r>
              <a:rPr lang="it-IT" sz="1400" dirty="0" err="1">
                <a:solidFill>
                  <a:srgbClr val="002060"/>
                </a:solidFill>
                <a:latin typeface="Calibri" pitchFamily="34" charset="0"/>
                <a:ea typeface="ＭＳ Ｐゴシック" pitchFamily="34" charset="-128"/>
              </a:rPr>
              <a:t>emission</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reduction</a:t>
            </a:r>
            <a:r>
              <a:rPr lang="it-IT" sz="1400" dirty="0">
                <a:solidFill>
                  <a:srgbClr val="002060"/>
                </a:solidFill>
                <a:latin typeface="Calibri" pitchFamily="34" charset="0"/>
                <a:ea typeface="ＭＳ Ｐゴシック" pitchFamily="34" charset="-128"/>
              </a:rPr>
              <a:t> (CER) credits, </a:t>
            </a:r>
          </a:p>
          <a:p>
            <a:pPr marL="11113" indent="-11113" algn="just">
              <a:lnSpc>
                <a:spcPct val="80000"/>
              </a:lnSpc>
              <a:buNone/>
            </a:pPr>
            <a:r>
              <a:rPr lang="it-IT" sz="1400" dirty="0" err="1">
                <a:solidFill>
                  <a:srgbClr val="002060"/>
                </a:solidFill>
                <a:latin typeface="Calibri" pitchFamily="34" charset="0"/>
                <a:ea typeface="ＭＳ Ｐゴシック" pitchFamily="34" charset="-128"/>
              </a:rPr>
              <a:t>These</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CERs</a:t>
            </a:r>
            <a:r>
              <a:rPr lang="it-IT" sz="1400" dirty="0">
                <a:solidFill>
                  <a:srgbClr val="002060"/>
                </a:solidFill>
                <a:latin typeface="Calibri" pitchFamily="34" charset="0"/>
                <a:ea typeface="ＭＳ Ｐゴシック" pitchFamily="34" charset="-128"/>
              </a:rPr>
              <a:t> can be </a:t>
            </a:r>
            <a:r>
              <a:rPr lang="it-IT" sz="1400" dirty="0" err="1">
                <a:solidFill>
                  <a:srgbClr val="002060"/>
                </a:solidFill>
                <a:latin typeface="Calibri" pitchFamily="34" charset="0"/>
                <a:ea typeface="ＭＳ Ｐゴシック" pitchFamily="34" charset="-128"/>
              </a:rPr>
              <a:t>traded</a:t>
            </a:r>
            <a:r>
              <a:rPr lang="it-IT" sz="1400" dirty="0">
                <a:solidFill>
                  <a:srgbClr val="002060"/>
                </a:solidFill>
                <a:latin typeface="Calibri" pitchFamily="34" charset="0"/>
                <a:ea typeface="ＭＳ Ｐゴシック" pitchFamily="34" charset="-128"/>
              </a:rPr>
              <a:t> and </a:t>
            </a:r>
            <a:r>
              <a:rPr lang="it-IT" sz="1400" dirty="0" err="1">
                <a:solidFill>
                  <a:srgbClr val="002060"/>
                </a:solidFill>
                <a:latin typeface="Calibri" pitchFamily="34" charset="0"/>
                <a:ea typeface="ＭＳ Ｐゴシック" pitchFamily="34" charset="-128"/>
              </a:rPr>
              <a:t>sold</a:t>
            </a:r>
            <a:r>
              <a:rPr lang="it-IT" sz="1400" dirty="0">
                <a:solidFill>
                  <a:srgbClr val="002060"/>
                </a:solidFill>
                <a:latin typeface="Calibri" pitchFamily="34" charset="0"/>
                <a:ea typeface="ＭＳ Ｐゴシック" pitchFamily="34" charset="-128"/>
              </a:rPr>
              <a:t>, and </a:t>
            </a:r>
            <a:r>
              <a:rPr lang="it-IT" sz="1400" dirty="0" err="1">
                <a:solidFill>
                  <a:srgbClr val="002060"/>
                </a:solidFill>
                <a:latin typeface="Calibri" pitchFamily="34" charset="0"/>
                <a:ea typeface="ＭＳ Ｐゴシック" pitchFamily="34" charset="-128"/>
              </a:rPr>
              <a:t>used</a:t>
            </a:r>
            <a:r>
              <a:rPr lang="it-IT" sz="1400" dirty="0">
                <a:solidFill>
                  <a:srgbClr val="002060"/>
                </a:solidFill>
                <a:latin typeface="Calibri" pitchFamily="34" charset="0"/>
                <a:ea typeface="ＭＳ Ｐゴシック" pitchFamily="34" charset="-128"/>
              </a:rPr>
              <a:t> by </a:t>
            </a:r>
            <a:r>
              <a:rPr lang="it-IT" sz="1400" dirty="0" err="1">
                <a:solidFill>
                  <a:srgbClr val="002060"/>
                </a:solidFill>
                <a:latin typeface="Calibri" pitchFamily="34" charset="0"/>
                <a:ea typeface="ＭＳ Ｐゴシック" pitchFamily="34" charset="-128"/>
              </a:rPr>
              <a:t>industrialized</a:t>
            </a:r>
            <a:r>
              <a:rPr lang="it-IT" sz="1400" dirty="0">
                <a:solidFill>
                  <a:srgbClr val="002060"/>
                </a:solidFill>
                <a:latin typeface="Calibri" pitchFamily="34" charset="0"/>
                <a:ea typeface="ＭＳ Ｐゴシック" pitchFamily="34" charset="-128"/>
              </a:rPr>
              <a:t> countries to a </a:t>
            </a:r>
            <a:r>
              <a:rPr lang="it-IT" sz="1400" dirty="0" err="1">
                <a:solidFill>
                  <a:srgbClr val="002060"/>
                </a:solidFill>
                <a:latin typeface="Calibri" pitchFamily="34" charset="0"/>
                <a:ea typeface="ＭＳ Ｐゴシック" pitchFamily="34" charset="-128"/>
              </a:rPr>
              <a:t>meet</a:t>
            </a:r>
            <a:r>
              <a:rPr lang="it-IT" sz="1400" dirty="0">
                <a:solidFill>
                  <a:srgbClr val="002060"/>
                </a:solidFill>
                <a:latin typeface="Calibri" pitchFamily="34" charset="0"/>
                <a:ea typeface="ＭＳ Ｐゴシック" pitchFamily="34" charset="-128"/>
              </a:rPr>
              <a:t> a part of </a:t>
            </a:r>
            <a:r>
              <a:rPr lang="it-IT" sz="1400" dirty="0" err="1">
                <a:solidFill>
                  <a:srgbClr val="002060"/>
                </a:solidFill>
                <a:latin typeface="Calibri" pitchFamily="34" charset="0"/>
                <a:ea typeface="ＭＳ Ｐゴシック" pitchFamily="34" charset="-128"/>
              </a:rPr>
              <a:t>their</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emission</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reduction</a:t>
            </a:r>
            <a:r>
              <a:rPr lang="it-IT" sz="1400" dirty="0">
                <a:solidFill>
                  <a:srgbClr val="002060"/>
                </a:solidFill>
                <a:latin typeface="Calibri" pitchFamily="34" charset="0"/>
                <a:ea typeface="ＭＳ Ｐゴシック" pitchFamily="34" charset="-128"/>
              </a:rPr>
              <a:t> targets under the KP.</a:t>
            </a:r>
          </a:p>
          <a:p>
            <a:pPr marL="11113" indent="-11113" algn="just">
              <a:lnSpc>
                <a:spcPct val="80000"/>
              </a:lnSpc>
              <a:buNone/>
            </a:pPr>
            <a:endParaRPr lang="en-GB" sz="1000" dirty="0">
              <a:solidFill>
                <a:srgbClr val="002060"/>
              </a:solidFill>
              <a:latin typeface="Calibri" pitchFamily="34" charset="0"/>
              <a:ea typeface="ＭＳ Ｐゴシック" pitchFamily="34" charset="-128"/>
            </a:endParaRPr>
          </a:p>
          <a:p>
            <a:pPr algn="just">
              <a:lnSpc>
                <a:spcPct val="80000"/>
              </a:lnSpc>
            </a:pPr>
            <a:r>
              <a:rPr lang="it-IT" sz="1400" b="1" i="1" u="sng" dirty="0">
                <a:solidFill>
                  <a:srgbClr val="0070C0"/>
                </a:solidFill>
                <a:latin typeface="Calibri" pitchFamily="34" charset="0"/>
                <a:ea typeface="ＭＳ Ｐゴシック" pitchFamily="34" charset="-128"/>
              </a:rPr>
              <a:t>Joint </a:t>
            </a:r>
            <a:r>
              <a:rPr lang="it-IT" sz="1400" b="1" i="1" u="sng" dirty="0" err="1">
                <a:solidFill>
                  <a:srgbClr val="0070C0"/>
                </a:solidFill>
                <a:latin typeface="Calibri" pitchFamily="34" charset="0"/>
                <a:ea typeface="ＭＳ Ｐゴシック" pitchFamily="34" charset="-128"/>
              </a:rPr>
              <a:t>Implementation</a:t>
            </a:r>
            <a:r>
              <a:rPr lang="it-IT" sz="1400" b="1" i="1" u="sng" dirty="0">
                <a:solidFill>
                  <a:srgbClr val="0070C0"/>
                </a:solidFill>
                <a:latin typeface="Calibri" pitchFamily="34" charset="0"/>
                <a:ea typeface="ＭＳ Ｐゴシック" pitchFamily="34" charset="-128"/>
              </a:rPr>
              <a:t> (JI)</a:t>
            </a:r>
            <a:r>
              <a:rPr lang="it-IT" sz="1400" b="1" dirty="0">
                <a:solidFill>
                  <a:srgbClr val="0070C0"/>
                </a:solidFill>
                <a:latin typeface="Calibri" pitchFamily="34" charset="0"/>
                <a:ea typeface="ＭＳ Ｐゴシック" pitchFamily="34" charset="-128"/>
              </a:rPr>
              <a:t> 		UNIT= ERU</a:t>
            </a:r>
          </a:p>
          <a:p>
            <a:pPr marL="11113" indent="-11113" algn="just">
              <a:lnSpc>
                <a:spcPct val="80000"/>
              </a:lnSpc>
              <a:buNone/>
            </a:pPr>
            <a:r>
              <a:rPr lang="it-IT" sz="1400" dirty="0">
                <a:solidFill>
                  <a:srgbClr val="002060"/>
                </a:solidFill>
                <a:latin typeface="Calibri" pitchFamily="34" charset="0"/>
                <a:ea typeface="ＭＳ Ｐゴシック" pitchFamily="34" charset="-128"/>
              </a:rPr>
              <a:t>The joint </a:t>
            </a:r>
            <a:r>
              <a:rPr lang="it-IT" sz="1400" dirty="0" err="1">
                <a:solidFill>
                  <a:srgbClr val="002060"/>
                </a:solidFill>
                <a:latin typeface="Calibri" pitchFamily="34" charset="0"/>
                <a:ea typeface="ＭＳ Ｐゴシック" pitchFamily="34" charset="-128"/>
              </a:rPr>
              <a:t>implementation</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allows</a:t>
            </a:r>
            <a:r>
              <a:rPr lang="it-IT" sz="1400" dirty="0">
                <a:solidFill>
                  <a:srgbClr val="002060"/>
                </a:solidFill>
                <a:latin typeface="Calibri" pitchFamily="34" charset="0"/>
                <a:ea typeface="ＭＳ Ｐゴシック" pitchFamily="34" charset="-128"/>
              </a:rPr>
              <a:t> a country with an </a:t>
            </a:r>
            <a:r>
              <a:rPr lang="it-IT" sz="1400" dirty="0" err="1">
                <a:solidFill>
                  <a:srgbClr val="002060"/>
                </a:solidFill>
                <a:latin typeface="Calibri" pitchFamily="34" charset="0"/>
                <a:ea typeface="ＭＳ Ｐゴシック" pitchFamily="34" charset="-128"/>
              </a:rPr>
              <a:t>emission</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reduction</a:t>
            </a:r>
            <a:r>
              <a:rPr lang="it-IT" sz="1400" dirty="0">
                <a:solidFill>
                  <a:srgbClr val="002060"/>
                </a:solidFill>
                <a:latin typeface="Calibri" pitchFamily="34" charset="0"/>
                <a:ea typeface="ＭＳ Ｐゴシック" pitchFamily="34" charset="-128"/>
              </a:rPr>
              <a:t> or </a:t>
            </a:r>
            <a:r>
              <a:rPr lang="it-IT" sz="1400" dirty="0" err="1">
                <a:solidFill>
                  <a:srgbClr val="002060"/>
                </a:solidFill>
                <a:latin typeface="Calibri" pitchFamily="34" charset="0"/>
                <a:ea typeface="ＭＳ Ｐゴシック" pitchFamily="34" charset="-128"/>
              </a:rPr>
              <a:t>limitation</a:t>
            </a:r>
            <a:r>
              <a:rPr lang="it-IT" sz="1400" dirty="0">
                <a:solidFill>
                  <a:srgbClr val="002060"/>
                </a:solidFill>
                <a:latin typeface="Calibri" pitchFamily="34" charset="0"/>
                <a:ea typeface="ＭＳ Ｐゴシック" pitchFamily="34" charset="-128"/>
              </a:rPr>
              <a:t> commitment under the Kyoto </a:t>
            </a:r>
            <a:r>
              <a:rPr lang="it-IT" sz="1400" dirty="0" err="1">
                <a:solidFill>
                  <a:srgbClr val="002060"/>
                </a:solidFill>
                <a:latin typeface="Calibri" pitchFamily="34" charset="0"/>
                <a:ea typeface="ＭＳ Ｐゴシック" pitchFamily="34" charset="-128"/>
              </a:rPr>
              <a:t>Protocol</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Annex</a:t>
            </a:r>
            <a:r>
              <a:rPr lang="it-IT" sz="1400" dirty="0">
                <a:solidFill>
                  <a:srgbClr val="002060"/>
                </a:solidFill>
                <a:latin typeface="Calibri" pitchFamily="34" charset="0"/>
                <a:ea typeface="ＭＳ Ｐゴシック" pitchFamily="34" charset="-128"/>
              </a:rPr>
              <a:t> B Party) to </a:t>
            </a:r>
            <a:r>
              <a:rPr lang="it-IT" sz="1400" dirty="0" err="1">
                <a:solidFill>
                  <a:srgbClr val="002060"/>
                </a:solidFill>
                <a:latin typeface="Calibri" pitchFamily="34" charset="0"/>
                <a:ea typeface="ＭＳ Ｐゴシック" pitchFamily="34" charset="-128"/>
              </a:rPr>
              <a:t>earn</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emission</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reduction</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units</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ERUs</a:t>
            </a:r>
            <a:r>
              <a:rPr lang="it-IT" sz="1400" dirty="0">
                <a:solidFill>
                  <a:srgbClr val="002060"/>
                </a:solidFill>
                <a:latin typeface="Calibri" pitchFamily="34" charset="0"/>
                <a:ea typeface="ＭＳ Ｐゴシック" pitchFamily="34" charset="-128"/>
              </a:rPr>
              <a:t>) from an </a:t>
            </a:r>
            <a:r>
              <a:rPr lang="it-IT" sz="1400" dirty="0" err="1">
                <a:solidFill>
                  <a:srgbClr val="002060"/>
                </a:solidFill>
                <a:latin typeface="Calibri" pitchFamily="34" charset="0"/>
                <a:ea typeface="ＭＳ Ｐゴシック" pitchFamily="34" charset="-128"/>
              </a:rPr>
              <a:t>emission-reduction</a:t>
            </a:r>
            <a:r>
              <a:rPr lang="it-IT" sz="1400" dirty="0">
                <a:solidFill>
                  <a:srgbClr val="002060"/>
                </a:solidFill>
                <a:latin typeface="Calibri" pitchFamily="34" charset="0"/>
                <a:ea typeface="ＭＳ Ｐゴシック" pitchFamily="34" charset="-128"/>
              </a:rPr>
              <a:t> or </a:t>
            </a:r>
            <a:r>
              <a:rPr lang="it-IT" sz="1400" dirty="0" err="1">
                <a:solidFill>
                  <a:srgbClr val="002060"/>
                </a:solidFill>
                <a:latin typeface="Calibri" pitchFamily="34" charset="0"/>
                <a:ea typeface="ＭＳ Ｐゴシック" pitchFamily="34" charset="-128"/>
              </a:rPr>
              <a:t>emission</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removal</a:t>
            </a:r>
            <a:r>
              <a:rPr lang="it-IT" sz="1400" dirty="0">
                <a:solidFill>
                  <a:srgbClr val="002060"/>
                </a:solidFill>
                <a:latin typeface="Calibri" pitchFamily="34" charset="0"/>
                <a:ea typeface="ＭＳ Ｐゴシック" pitchFamily="34" charset="-128"/>
              </a:rPr>
              <a:t> project in </a:t>
            </a:r>
            <a:r>
              <a:rPr lang="it-IT" sz="1400" dirty="0" err="1">
                <a:solidFill>
                  <a:srgbClr val="002060"/>
                </a:solidFill>
                <a:latin typeface="Calibri" pitchFamily="34" charset="0"/>
                <a:ea typeface="ＭＳ Ｐゴシック" pitchFamily="34" charset="-128"/>
              </a:rPr>
              <a:t>another</a:t>
            </a:r>
            <a:r>
              <a:rPr lang="it-IT" sz="1400" dirty="0">
                <a:solidFill>
                  <a:srgbClr val="002060"/>
                </a:solidFill>
                <a:latin typeface="Calibri" pitchFamily="34" charset="0"/>
                <a:ea typeface="ＭＳ Ｐゴシック" pitchFamily="34" charset="-128"/>
              </a:rPr>
              <a:t> </a:t>
            </a:r>
            <a:r>
              <a:rPr lang="it-IT" sz="1400" dirty="0" err="1">
                <a:solidFill>
                  <a:srgbClr val="002060"/>
                </a:solidFill>
                <a:latin typeface="Calibri" pitchFamily="34" charset="0"/>
                <a:ea typeface="ＭＳ Ｐゴシック" pitchFamily="34" charset="-128"/>
              </a:rPr>
              <a:t>Annex</a:t>
            </a:r>
            <a:r>
              <a:rPr lang="it-IT" sz="1400" dirty="0">
                <a:solidFill>
                  <a:srgbClr val="002060"/>
                </a:solidFill>
                <a:latin typeface="Calibri" pitchFamily="34" charset="0"/>
                <a:ea typeface="ＭＳ Ｐゴシック" pitchFamily="34" charset="-128"/>
              </a:rPr>
              <a:t> B Party.</a:t>
            </a:r>
          </a:p>
          <a:p>
            <a:pPr marL="11113" indent="-11113" algn="just">
              <a:lnSpc>
                <a:spcPct val="80000"/>
              </a:lnSpc>
              <a:buNone/>
            </a:pPr>
            <a:r>
              <a:rPr lang="it-IT" sz="1400" dirty="0">
                <a:solidFill>
                  <a:srgbClr val="002060"/>
                </a:solidFill>
                <a:latin typeface="Calibri" pitchFamily="34" charset="0"/>
                <a:ea typeface="ＭＳ Ｐゴシック" pitchFamily="34" charset="-128"/>
              </a:rPr>
              <a:t> </a:t>
            </a:r>
          </a:p>
        </p:txBody>
      </p:sp>
      <p:sp>
        <p:nvSpPr>
          <p:cNvPr id="2" name="Rettangolo 1"/>
          <p:cNvSpPr/>
          <p:nvPr/>
        </p:nvSpPr>
        <p:spPr>
          <a:xfrm>
            <a:off x="4139952" y="404664"/>
            <a:ext cx="4314874" cy="515782"/>
          </a:xfrm>
          <a:prstGeom prst="rect">
            <a:avLst/>
          </a:prstGeom>
        </p:spPr>
        <p:txBody>
          <a:bodyPr wrap="square">
            <a:spAutoFit/>
          </a:bodyPr>
          <a:lstStyle/>
          <a:p>
            <a:pPr algn="just">
              <a:lnSpc>
                <a:spcPct val="80000"/>
              </a:lnSpc>
              <a:buFont typeface="Wingdings" pitchFamily="2" charset="2"/>
              <a:buNone/>
            </a:pPr>
            <a:endParaRPr lang="it-IT" dirty="0">
              <a:solidFill>
                <a:srgbClr val="002060"/>
              </a:solidFill>
              <a:latin typeface="Calibri" pitchFamily="34" charset="0"/>
            </a:endParaRPr>
          </a:p>
          <a:p>
            <a:pPr algn="ctr">
              <a:lnSpc>
                <a:spcPct val="80000"/>
              </a:lnSpc>
              <a:buFont typeface="Wingdings" pitchFamily="2" charset="2"/>
              <a:buNone/>
            </a:pPr>
            <a:r>
              <a:rPr lang="it-IT" sz="1600" b="1" dirty="0">
                <a:solidFill>
                  <a:srgbClr val="002060"/>
                </a:solidFill>
                <a:latin typeface="Calibri" pitchFamily="34" charset="0"/>
              </a:rPr>
              <a:t>1  KP UNIT= 1tCO</a:t>
            </a:r>
            <a:r>
              <a:rPr lang="it-IT" sz="1600" b="1" baseline="-25000" dirty="0">
                <a:solidFill>
                  <a:srgbClr val="002060"/>
                </a:solidFill>
                <a:latin typeface="Calibri" pitchFamily="34" charset="0"/>
              </a:rPr>
              <a:t>2</a:t>
            </a:r>
            <a:r>
              <a:rPr lang="it-IT" sz="1600" b="1" dirty="0">
                <a:solidFill>
                  <a:srgbClr val="002060"/>
                </a:solidFill>
                <a:latin typeface="Calibri" pitchFamily="34" charset="0"/>
              </a:rPr>
              <a:t>eq </a:t>
            </a:r>
            <a:r>
              <a:rPr lang="it-IT" sz="1200" dirty="0" err="1">
                <a:solidFill>
                  <a:srgbClr val="002060"/>
                </a:solidFill>
                <a:latin typeface="Calibri" pitchFamily="34" charset="0"/>
                <a:ea typeface="ＭＳ Ｐゴシック" pitchFamily="34" charset="-128"/>
              </a:rPr>
              <a:t>each</a:t>
            </a:r>
            <a:r>
              <a:rPr lang="it-IT" sz="1200" dirty="0">
                <a:solidFill>
                  <a:srgbClr val="002060"/>
                </a:solidFill>
                <a:latin typeface="Calibri" pitchFamily="34" charset="0"/>
                <a:ea typeface="ＭＳ Ｐゴシック" pitchFamily="34" charset="-128"/>
              </a:rPr>
              <a:t> </a:t>
            </a:r>
            <a:r>
              <a:rPr lang="it-IT" sz="1200" dirty="0" err="1">
                <a:solidFill>
                  <a:srgbClr val="002060"/>
                </a:solidFill>
                <a:latin typeface="Calibri" pitchFamily="34" charset="0"/>
                <a:ea typeface="ＭＳ Ｐゴシック" pitchFamily="34" charset="-128"/>
              </a:rPr>
              <a:t>equivalent</a:t>
            </a:r>
            <a:r>
              <a:rPr lang="it-IT" sz="1200" dirty="0">
                <a:solidFill>
                  <a:srgbClr val="002060"/>
                </a:solidFill>
                <a:latin typeface="Calibri" pitchFamily="34" charset="0"/>
                <a:ea typeface="ＭＳ Ｐゴシック" pitchFamily="34" charset="-128"/>
              </a:rPr>
              <a:t> to one </a:t>
            </a:r>
            <a:r>
              <a:rPr lang="it-IT" sz="1200" dirty="0" err="1">
                <a:solidFill>
                  <a:srgbClr val="002060"/>
                </a:solidFill>
                <a:latin typeface="Calibri" pitchFamily="34" charset="0"/>
                <a:ea typeface="ＭＳ Ｐゴシック" pitchFamily="34" charset="-128"/>
              </a:rPr>
              <a:t>tonne</a:t>
            </a:r>
            <a:r>
              <a:rPr lang="it-IT" sz="1200" dirty="0">
                <a:solidFill>
                  <a:srgbClr val="002060"/>
                </a:solidFill>
                <a:latin typeface="Calibri" pitchFamily="34" charset="0"/>
                <a:ea typeface="ＭＳ Ｐゴシック" pitchFamily="34" charset="-128"/>
              </a:rPr>
              <a:t> of CO2.</a:t>
            </a:r>
            <a:r>
              <a:rPr lang="it-IT" sz="1200" b="1" dirty="0">
                <a:solidFill>
                  <a:srgbClr val="002060"/>
                </a:solidFill>
                <a:latin typeface="Calibri" pitchFamily="34" charset="0"/>
              </a:rPr>
              <a:t> </a:t>
            </a:r>
          </a:p>
        </p:txBody>
      </p:sp>
      <p:sp>
        <p:nvSpPr>
          <p:cNvPr id="6" name="Rettangolo 5"/>
          <p:cNvSpPr/>
          <p:nvPr/>
        </p:nvSpPr>
        <p:spPr>
          <a:xfrm>
            <a:off x="35496" y="5428381"/>
            <a:ext cx="3963123" cy="1384995"/>
          </a:xfrm>
          <a:prstGeom prst="rect">
            <a:avLst/>
          </a:prstGeom>
        </p:spPr>
        <p:txBody>
          <a:bodyPr wrap="square">
            <a:spAutoFit/>
          </a:bodyPr>
          <a:lstStyle/>
          <a:p>
            <a:r>
              <a:rPr lang="it-IT" sz="1400" b="1" dirty="0">
                <a:solidFill>
                  <a:srgbClr val="FF0000"/>
                </a:solidFill>
                <a:latin typeface="Calibri" pitchFamily="34" charset="0"/>
              </a:rPr>
              <a:t>T</a:t>
            </a:r>
            <a:r>
              <a:rPr lang="it-IT" sz="1400" b="1" dirty="0">
                <a:solidFill>
                  <a:srgbClr val="FF0000"/>
                </a:solidFill>
                <a:latin typeface="Calibri" pitchFamily="34" charset="0"/>
                <a:ea typeface="ＭＳ Ｐゴシック" pitchFamily="34" charset="-128"/>
              </a:rPr>
              <a:t>he </a:t>
            </a:r>
            <a:r>
              <a:rPr lang="it-IT" sz="1400" b="1" dirty="0" err="1">
                <a:solidFill>
                  <a:srgbClr val="FF0000"/>
                </a:solidFill>
                <a:latin typeface="Calibri" pitchFamily="34" charset="0"/>
                <a:ea typeface="ＭＳ Ｐゴシック" pitchFamily="34" charset="-128"/>
              </a:rPr>
              <a:t>flexible</a:t>
            </a:r>
            <a:r>
              <a:rPr lang="it-IT" sz="1400" b="1" dirty="0">
                <a:solidFill>
                  <a:srgbClr val="FF0000"/>
                </a:solidFill>
                <a:latin typeface="Calibri" pitchFamily="34" charset="0"/>
                <a:ea typeface="ＭＳ Ｐゴシック" pitchFamily="34" charset="-128"/>
              </a:rPr>
              <a:t> </a:t>
            </a:r>
            <a:r>
              <a:rPr lang="it-IT" sz="1400" b="1" dirty="0" err="1">
                <a:solidFill>
                  <a:srgbClr val="FF0000"/>
                </a:solidFill>
                <a:latin typeface="Calibri" pitchFamily="34" charset="0"/>
                <a:ea typeface="ＭＳ Ｐゴシック" pitchFamily="34" charset="-128"/>
              </a:rPr>
              <a:t>mechanisms</a:t>
            </a:r>
            <a:r>
              <a:rPr lang="it-IT" sz="1400" b="1" dirty="0">
                <a:solidFill>
                  <a:srgbClr val="FF0000"/>
                </a:solidFill>
                <a:latin typeface="Calibri" pitchFamily="34" charset="0"/>
                <a:ea typeface="ＭＳ Ｐゴシック" pitchFamily="34" charset="-128"/>
              </a:rPr>
              <a:t> (CDM and JI) </a:t>
            </a:r>
            <a:r>
              <a:rPr lang="it-IT" sz="1400" b="1" dirty="0" err="1">
                <a:solidFill>
                  <a:srgbClr val="FF0000"/>
                </a:solidFill>
                <a:latin typeface="Calibri" pitchFamily="34" charset="0"/>
                <a:ea typeface="ＭＳ Ｐゴシック" pitchFamily="34" charset="-128"/>
              </a:rPr>
              <a:t>were</a:t>
            </a:r>
            <a:r>
              <a:rPr lang="it-IT" sz="1400" b="1" dirty="0">
                <a:solidFill>
                  <a:srgbClr val="FF0000"/>
                </a:solidFill>
                <a:latin typeface="Calibri" pitchFamily="34" charset="0"/>
                <a:ea typeface="ＭＳ Ｐゴシック" pitchFamily="34" charset="-128"/>
              </a:rPr>
              <a:t> </a:t>
            </a:r>
            <a:r>
              <a:rPr lang="it-IT" sz="1400" b="1" dirty="0" err="1">
                <a:solidFill>
                  <a:srgbClr val="FF0000"/>
                </a:solidFill>
                <a:latin typeface="Calibri" pitchFamily="34" charset="0"/>
                <a:ea typeface="ＭＳ Ｐゴシック" pitchFamily="34" charset="-128"/>
              </a:rPr>
              <a:t>created</a:t>
            </a:r>
            <a:r>
              <a:rPr lang="it-IT" sz="1400" b="1" dirty="0">
                <a:solidFill>
                  <a:srgbClr val="FF0000"/>
                </a:solidFill>
                <a:latin typeface="Calibri" pitchFamily="34" charset="0"/>
                <a:ea typeface="ＭＳ Ｐゴシック" pitchFamily="34" charset="-128"/>
              </a:rPr>
              <a:t> to </a:t>
            </a:r>
            <a:r>
              <a:rPr lang="it-IT" sz="1400" b="1" dirty="0" err="1">
                <a:solidFill>
                  <a:srgbClr val="FF0000"/>
                </a:solidFill>
                <a:latin typeface="Calibri" pitchFamily="34" charset="0"/>
                <a:ea typeface="ＭＳ Ｐゴシック" pitchFamily="34" charset="-128"/>
              </a:rPr>
              <a:t>enable</a:t>
            </a:r>
            <a:r>
              <a:rPr lang="it-IT" sz="1400" b="1" dirty="0">
                <a:solidFill>
                  <a:srgbClr val="FF0000"/>
                </a:solidFill>
                <a:latin typeface="Calibri" pitchFamily="34" charset="0"/>
                <a:ea typeface="ＭＳ Ｐゴシック" pitchFamily="34" charset="-128"/>
              </a:rPr>
              <a:t> the achievement of the  KP targets</a:t>
            </a:r>
          </a:p>
          <a:p>
            <a:r>
              <a:rPr lang="it-IT" sz="1400" b="1" dirty="0">
                <a:solidFill>
                  <a:srgbClr val="FF0000"/>
                </a:solidFill>
                <a:latin typeface="Calibri" pitchFamily="34" charset="0"/>
              </a:rPr>
              <a:t>Under the PA t</a:t>
            </a:r>
            <a:r>
              <a:rPr lang="it-IT" sz="1400" b="1" dirty="0">
                <a:solidFill>
                  <a:srgbClr val="FF0000"/>
                </a:solidFill>
                <a:latin typeface="Calibri" pitchFamily="34" charset="0"/>
                <a:ea typeface="ＭＳ Ｐゴシック" pitchFamily="34" charset="-128"/>
              </a:rPr>
              <a:t>he </a:t>
            </a:r>
            <a:r>
              <a:rPr lang="it-IT" sz="1400" b="1" dirty="0" err="1">
                <a:solidFill>
                  <a:srgbClr val="FF0000"/>
                </a:solidFill>
                <a:latin typeface="Calibri" pitchFamily="34" charset="0"/>
                <a:ea typeface="ＭＳ Ｐゴシック" pitchFamily="34" charset="-128"/>
              </a:rPr>
              <a:t>Article</a:t>
            </a:r>
            <a:r>
              <a:rPr lang="it-IT" sz="1400" b="1" dirty="0">
                <a:solidFill>
                  <a:srgbClr val="FF0000"/>
                </a:solidFill>
                <a:latin typeface="Calibri" pitchFamily="34" charset="0"/>
                <a:ea typeface="ＭＳ Ｐゴシック" pitchFamily="34" charset="-128"/>
              </a:rPr>
              <a:t> 6 </a:t>
            </a:r>
            <a:r>
              <a:rPr lang="it-IT" sz="1400" b="1" dirty="0" err="1">
                <a:solidFill>
                  <a:srgbClr val="FF0000"/>
                </a:solidFill>
                <a:latin typeface="Calibri" pitchFamily="34" charset="0"/>
                <a:ea typeface="ＭＳ Ｐゴシック" pitchFamily="34" charset="-128"/>
              </a:rPr>
              <a:t>aims</a:t>
            </a:r>
            <a:r>
              <a:rPr lang="it-IT" sz="1400" b="1" dirty="0">
                <a:solidFill>
                  <a:srgbClr val="FF0000"/>
                </a:solidFill>
                <a:latin typeface="Calibri" pitchFamily="34" charset="0"/>
                <a:ea typeface="ＭＳ Ｐゴシック" pitchFamily="34" charset="-128"/>
              </a:rPr>
              <a:t> to assist countries in </a:t>
            </a:r>
            <a:r>
              <a:rPr lang="it-IT" sz="1400" b="1" dirty="0" err="1">
                <a:solidFill>
                  <a:srgbClr val="FF0000"/>
                </a:solidFill>
                <a:latin typeface="Calibri" pitchFamily="34" charset="0"/>
                <a:ea typeface="ＭＳ Ｐゴシック" pitchFamily="34" charset="-128"/>
              </a:rPr>
              <a:t>achieving</a:t>
            </a:r>
            <a:r>
              <a:rPr lang="it-IT" sz="1400" b="1" dirty="0">
                <a:solidFill>
                  <a:srgbClr val="FF0000"/>
                </a:solidFill>
                <a:latin typeface="Calibri" pitchFamily="34" charset="0"/>
                <a:ea typeface="ＭＳ Ｐゴシック" pitchFamily="34" charset="-128"/>
              </a:rPr>
              <a:t> the </a:t>
            </a:r>
            <a:r>
              <a:rPr lang="it-IT" sz="1400" b="1" dirty="0" err="1">
                <a:solidFill>
                  <a:srgbClr val="FF0000"/>
                </a:solidFill>
                <a:latin typeface="Calibri" pitchFamily="34" charset="0"/>
                <a:ea typeface="ＭＳ Ｐゴシック" pitchFamily="34" charset="-128"/>
              </a:rPr>
              <a:t>implementation</a:t>
            </a:r>
            <a:r>
              <a:rPr lang="it-IT" sz="1400" b="1" dirty="0">
                <a:solidFill>
                  <a:srgbClr val="FF0000"/>
                </a:solidFill>
                <a:latin typeface="Calibri" pitchFamily="34" charset="0"/>
                <a:ea typeface="ＭＳ Ｐゴシック" pitchFamily="34" charset="-128"/>
              </a:rPr>
              <a:t> of </a:t>
            </a:r>
            <a:r>
              <a:rPr lang="it-IT" sz="1400" b="1" dirty="0" err="1">
                <a:solidFill>
                  <a:srgbClr val="FF0000"/>
                </a:solidFill>
                <a:latin typeface="Calibri" pitchFamily="34" charset="0"/>
                <a:ea typeface="ＭＳ Ｐゴシック" pitchFamily="34" charset="-128"/>
              </a:rPr>
              <a:t>their</a:t>
            </a:r>
            <a:r>
              <a:rPr lang="it-IT" sz="1400" b="1" dirty="0">
                <a:solidFill>
                  <a:srgbClr val="FF0000"/>
                </a:solidFill>
                <a:latin typeface="Calibri" pitchFamily="34" charset="0"/>
                <a:ea typeface="ＭＳ Ｐゴシック" pitchFamily="34" charset="-128"/>
              </a:rPr>
              <a:t> national </a:t>
            </a:r>
            <a:r>
              <a:rPr lang="it-IT" sz="1400" b="1" dirty="0" err="1">
                <a:solidFill>
                  <a:srgbClr val="FF0000"/>
                </a:solidFill>
                <a:latin typeface="Calibri" pitchFamily="34" charset="0"/>
                <a:ea typeface="ＭＳ Ｐゴシック" pitchFamily="34" charset="-128"/>
              </a:rPr>
              <a:t>climate</a:t>
            </a:r>
            <a:r>
              <a:rPr lang="it-IT" sz="1400" b="1" dirty="0">
                <a:solidFill>
                  <a:srgbClr val="FF0000"/>
                </a:solidFill>
                <a:latin typeface="Calibri" pitchFamily="34" charset="0"/>
                <a:ea typeface="ＭＳ Ｐゴシック" pitchFamily="34" charset="-128"/>
              </a:rPr>
              <a:t> plans ( </a:t>
            </a:r>
            <a:r>
              <a:rPr lang="it-IT" sz="1400" b="1" dirty="0" err="1">
                <a:solidFill>
                  <a:srgbClr val="FF0000"/>
                </a:solidFill>
                <a:latin typeface="Calibri" pitchFamily="34" charset="0"/>
                <a:ea typeface="ＭＳ Ｐゴシック" pitchFamily="34" charset="-128"/>
              </a:rPr>
              <a:t>NDCs</a:t>
            </a:r>
            <a:r>
              <a:rPr lang="it-IT" sz="1400" b="1" dirty="0">
                <a:solidFill>
                  <a:srgbClr val="FF0000"/>
                </a:solidFill>
                <a:latin typeface="Calibri" pitchFamily="34" charset="0"/>
                <a:ea typeface="ＭＳ Ｐゴシック" pitchFamily="34" charset="-128"/>
              </a:rPr>
              <a:t>)</a:t>
            </a:r>
          </a:p>
        </p:txBody>
      </p:sp>
      <p:pic>
        <p:nvPicPr>
          <p:cNvPr id="8" name="Picture 4"/>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851920" y="4077072"/>
            <a:ext cx="4704060" cy="2741233"/>
          </a:xfrm>
          <a:prstGeom prst="rect">
            <a:avLst/>
          </a:prstGeom>
          <a:noFill/>
          <a:ln w="9525">
            <a:noFill/>
            <a:miter lim="800000"/>
            <a:headEnd/>
            <a:tailEnd/>
          </a:ln>
        </p:spPr>
      </p:pic>
      <p:sp>
        <p:nvSpPr>
          <p:cNvPr id="9" name="Google Shape;121;p16"/>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3" name="Immagine 2"/>
          <p:cNvPicPr>
            <a:picLocks noChangeAspect="1"/>
          </p:cNvPicPr>
          <p:nvPr/>
        </p:nvPicPr>
        <p:blipFill>
          <a:blip r:embed="rId5"/>
          <a:stretch>
            <a:fillRect/>
          </a:stretch>
        </p:blipFill>
        <p:spPr>
          <a:xfrm>
            <a:off x="-154337" y="476672"/>
            <a:ext cx="3781002" cy="2024096"/>
          </a:xfrm>
          <a:prstGeom prst="rect">
            <a:avLst/>
          </a:prstGeom>
        </p:spPr>
      </p:pic>
    </p:spTree>
    <p:extLst>
      <p:ext uri="{BB962C8B-B14F-4D97-AF65-F5344CB8AC3E}">
        <p14:creationId xmlns:p14="http://schemas.microsoft.com/office/powerpoint/2010/main" val="31069823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50</a:t>
            </a:fld>
            <a:endParaRPr lang="it-IT"/>
          </a:p>
        </p:txBody>
      </p:sp>
      <p:sp>
        <p:nvSpPr>
          <p:cNvPr id="4" name="Text Box 228"/>
          <p:cNvSpPr txBox="1">
            <a:spLocks noChangeArrowheads="1"/>
          </p:cNvSpPr>
          <p:nvPr/>
        </p:nvSpPr>
        <p:spPr bwMode="auto">
          <a:xfrm>
            <a:off x="64605" y="734628"/>
            <a:ext cx="8902292" cy="830997"/>
          </a:xfrm>
          <a:prstGeom prst="rect">
            <a:avLst/>
          </a:prstGeom>
          <a:solidFill>
            <a:schemeClr val="bg1"/>
          </a:solidFill>
          <a:ln w="9525">
            <a:noFill/>
            <a:miter lim="800000"/>
            <a:headEnd/>
            <a:tailEnd/>
          </a:ln>
        </p:spPr>
        <p:txBody>
          <a:bodyPr wrap="square">
            <a:spAutoFit/>
          </a:bodyPr>
          <a:lstStyle/>
          <a:p>
            <a:endParaRPr lang="it-IT" sz="1600" dirty="0">
              <a:latin typeface="Verdana" panose="020B0604030504040204" pitchFamily="34" charset="0"/>
              <a:ea typeface="Verdana" panose="020B0604030504040204" pitchFamily="34" charset="0"/>
              <a:cs typeface="Verdana" panose="020B0604030504040204" pitchFamily="34" charset="0"/>
            </a:endParaRPr>
          </a:p>
          <a:p>
            <a:pPr lvl="1"/>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algn="just"/>
            <a:endParaRPr lang="it-IT" sz="1600" i="1" dirty="0">
              <a:solidFill>
                <a:srgbClr val="0B0C0C"/>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10" name="Immagine 9" descr="Immagine che contiene testo, schermata, Carattere, numero&#10;&#10;Descrizione generata automaticamente">
            <a:extLst>
              <a:ext uri="{FF2B5EF4-FFF2-40B4-BE49-F238E27FC236}">
                <a16:creationId xmlns:a16="http://schemas.microsoft.com/office/drawing/2014/main" id="{B466C916-FF21-74D9-F411-D24D7CED76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8948" y="188640"/>
            <a:ext cx="7215460" cy="5544147"/>
          </a:xfrm>
          <a:prstGeom prst="rect">
            <a:avLst/>
          </a:prstGeom>
        </p:spPr>
      </p:pic>
      <p:pic>
        <p:nvPicPr>
          <p:cNvPr id="13" name="Immagine 12" descr="Immagine che contiene testo, Carattere, schermata, bianco&#10;&#10;Descrizione generata automaticamente">
            <a:extLst>
              <a:ext uri="{FF2B5EF4-FFF2-40B4-BE49-F238E27FC236}">
                <a16:creationId xmlns:a16="http://schemas.microsoft.com/office/drawing/2014/main" id="{09970304-FDE4-2CD6-3E2B-C49D6ECC54D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69680" y="5628084"/>
            <a:ext cx="6414688" cy="1257300"/>
          </a:xfrm>
          <a:prstGeom prst="rect">
            <a:avLst/>
          </a:prstGeom>
        </p:spPr>
      </p:pic>
    </p:spTree>
    <p:extLst>
      <p:ext uri="{BB962C8B-B14F-4D97-AF65-F5344CB8AC3E}">
        <p14:creationId xmlns:p14="http://schemas.microsoft.com/office/powerpoint/2010/main" val="18424729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51</a:t>
            </a:fld>
            <a:endParaRPr lang="it-IT"/>
          </a:p>
        </p:txBody>
      </p:sp>
      <p:sp>
        <p:nvSpPr>
          <p:cNvPr id="4" name="Text Box 228"/>
          <p:cNvSpPr txBox="1">
            <a:spLocks noChangeArrowheads="1"/>
          </p:cNvSpPr>
          <p:nvPr/>
        </p:nvSpPr>
        <p:spPr bwMode="auto">
          <a:xfrm>
            <a:off x="35496" y="734628"/>
            <a:ext cx="8902292" cy="830997"/>
          </a:xfrm>
          <a:prstGeom prst="rect">
            <a:avLst/>
          </a:prstGeom>
          <a:solidFill>
            <a:schemeClr val="bg1"/>
          </a:solidFill>
          <a:ln w="9525">
            <a:noFill/>
            <a:miter lim="800000"/>
            <a:headEnd/>
            <a:tailEnd/>
          </a:ln>
        </p:spPr>
        <p:txBody>
          <a:bodyPr wrap="square">
            <a:spAutoFit/>
          </a:bodyPr>
          <a:lstStyle/>
          <a:p>
            <a:endParaRPr lang="it-IT" sz="1600" dirty="0">
              <a:latin typeface="Verdana" panose="020B0604030504040204" pitchFamily="34" charset="0"/>
              <a:ea typeface="Verdana" panose="020B0604030504040204" pitchFamily="34" charset="0"/>
              <a:cs typeface="Verdana" panose="020B0604030504040204" pitchFamily="34" charset="0"/>
            </a:endParaRPr>
          </a:p>
          <a:p>
            <a:pPr lvl="1"/>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algn="just"/>
            <a:endParaRPr lang="it-IT" sz="1600" i="1" dirty="0">
              <a:solidFill>
                <a:srgbClr val="0B0C0C"/>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0" y="116632"/>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cs typeface="Arial" charset="0"/>
              </a:rPr>
              <a:t>CASE STUDY</a:t>
            </a: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10" name="Immagine 9" descr="Immagine che contiene testo, schermata, Carattere, numero&#10;&#10;Descrizione generata automaticamente">
            <a:extLst>
              <a:ext uri="{FF2B5EF4-FFF2-40B4-BE49-F238E27FC236}">
                <a16:creationId xmlns:a16="http://schemas.microsoft.com/office/drawing/2014/main" id="{E321032B-0CEF-33AB-E957-8355BDAF07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8269" y="701403"/>
            <a:ext cx="6121349" cy="6341145"/>
          </a:xfrm>
          <a:prstGeom prst="rect">
            <a:avLst/>
          </a:prstGeom>
        </p:spPr>
      </p:pic>
    </p:spTree>
    <p:extLst>
      <p:ext uri="{BB962C8B-B14F-4D97-AF65-F5344CB8AC3E}">
        <p14:creationId xmlns:p14="http://schemas.microsoft.com/office/powerpoint/2010/main" val="19514034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52</a:t>
            </a:fld>
            <a:endParaRPr lang="it-IT"/>
          </a:p>
        </p:txBody>
      </p:sp>
      <p:sp>
        <p:nvSpPr>
          <p:cNvPr id="4" name="Text Box 228"/>
          <p:cNvSpPr txBox="1">
            <a:spLocks noChangeArrowheads="1"/>
          </p:cNvSpPr>
          <p:nvPr/>
        </p:nvSpPr>
        <p:spPr bwMode="auto">
          <a:xfrm>
            <a:off x="35496" y="734628"/>
            <a:ext cx="8902292" cy="830997"/>
          </a:xfrm>
          <a:prstGeom prst="rect">
            <a:avLst/>
          </a:prstGeom>
          <a:solidFill>
            <a:schemeClr val="bg1"/>
          </a:solidFill>
          <a:ln w="9525">
            <a:noFill/>
            <a:miter lim="800000"/>
            <a:headEnd/>
            <a:tailEnd/>
          </a:ln>
        </p:spPr>
        <p:txBody>
          <a:bodyPr wrap="square">
            <a:spAutoFit/>
          </a:bodyPr>
          <a:lstStyle/>
          <a:p>
            <a:endParaRPr lang="it-IT" sz="1600" dirty="0">
              <a:latin typeface="Verdana" panose="020B0604030504040204" pitchFamily="34" charset="0"/>
              <a:ea typeface="Verdana" panose="020B0604030504040204" pitchFamily="34" charset="0"/>
              <a:cs typeface="Verdana" panose="020B0604030504040204" pitchFamily="34" charset="0"/>
            </a:endParaRPr>
          </a:p>
          <a:p>
            <a:pPr lvl="1"/>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algn="just"/>
            <a:endParaRPr lang="it-IT" sz="1600" i="1" dirty="0">
              <a:solidFill>
                <a:srgbClr val="0B0C0C"/>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0" y="116632"/>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cs typeface="Arial" charset="0"/>
              </a:rPr>
              <a:t>CASE STUDY</a:t>
            </a: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11" name="Immagine 10" descr="Immagine che contiene testo, schermata, Carattere, documento&#10;&#10;Descrizione generata automaticamente">
            <a:extLst>
              <a:ext uri="{FF2B5EF4-FFF2-40B4-BE49-F238E27FC236}">
                <a16:creationId xmlns:a16="http://schemas.microsoft.com/office/drawing/2014/main" id="{403C71A3-C870-0528-116C-10D6CDFCF0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744" y="610936"/>
            <a:ext cx="7772400" cy="3738622"/>
          </a:xfrm>
          <a:prstGeom prst="rect">
            <a:avLst/>
          </a:prstGeom>
        </p:spPr>
      </p:pic>
    </p:spTree>
    <p:extLst>
      <p:ext uri="{BB962C8B-B14F-4D97-AF65-F5344CB8AC3E}">
        <p14:creationId xmlns:p14="http://schemas.microsoft.com/office/powerpoint/2010/main" val="15954184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53</a:t>
            </a:fld>
            <a:endParaRPr lang="it-IT"/>
          </a:p>
        </p:txBody>
      </p:sp>
      <p:sp>
        <p:nvSpPr>
          <p:cNvPr id="4" name="Text Box 228"/>
          <p:cNvSpPr txBox="1">
            <a:spLocks noChangeArrowheads="1"/>
          </p:cNvSpPr>
          <p:nvPr/>
        </p:nvSpPr>
        <p:spPr bwMode="auto">
          <a:xfrm>
            <a:off x="103909" y="676924"/>
            <a:ext cx="8356523" cy="1754326"/>
          </a:xfrm>
          <a:prstGeom prst="rect">
            <a:avLst/>
          </a:prstGeom>
          <a:solidFill>
            <a:schemeClr val="bg1"/>
          </a:solidFill>
          <a:ln w="9525">
            <a:noFill/>
            <a:miter lim="800000"/>
            <a:headEnd/>
            <a:tailEnd/>
          </a:ln>
        </p:spPr>
        <p:txBody>
          <a:bodyPr wrap="square">
            <a:spAutoFit/>
          </a:bodyPr>
          <a:lstStyle/>
          <a:p>
            <a:r>
              <a:rPr lang="it-IT" sz="1800" b="1" dirty="0">
                <a:effectLst/>
                <a:latin typeface="TimesNewRomanPS"/>
              </a:rPr>
              <a:t>IV. Information on </a:t>
            </a:r>
            <a:r>
              <a:rPr lang="it-IT" sz="1800" b="1" dirty="0" err="1">
                <a:effectLst/>
                <a:latin typeface="TimesNewRomanPS"/>
              </a:rPr>
              <a:t>each</a:t>
            </a:r>
            <a:r>
              <a:rPr lang="it-IT" sz="1800" b="1" dirty="0">
                <a:effectLst/>
                <a:latin typeface="TimesNewRomanPS"/>
              </a:rPr>
              <a:t> cooperative </a:t>
            </a:r>
            <a:r>
              <a:rPr lang="it-IT" sz="1800" b="1" dirty="0" err="1">
                <a:effectLst/>
                <a:latin typeface="TimesNewRomanPS"/>
              </a:rPr>
              <a:t>approach</a:t>
            </a:r>
            <a:r>
              <a:rPr lang="it-IT" sz="1800" b="1" dirty="0">
                <a:effectLst/>
                <a:latin typeface="TimesNewRomanPS"/>
              </a:rPr>
              <a:t> (para. 18(g–i), para. 19)</a:t>
            </a:r>
          </a:p>
          <a:p>
            <a:endParaRPr lang="it-IT" sz="1800" b="1" dirty="0">
              <a:effectLst/>
              <a:latin typeface="TimesNewRomanPS"/>
            </a:endParaRPr>
          </a:p>
          <a:p>
            <a:endParaRPr lang="it-IT" dirty="0"/>
          </a:p>
          <a:p>
            <a:endParaRPr lang="it-IT" sz="1800" b="1" dirty="0">
              <a:effectLst/>
              <a:latin typeface="TimesNewRomanPS"/>
            </a:endParaRPr>
          </a:p>
          <a:p>
            <a:endParaRPr lang="it-IT" b="1" dirty="0">
              <a:latin typeface="TimesNewRomanPS"/>
            </a:endParaRPr>
          </a:p>
          <a:p>
            <a:r>
              <a:rPr lang="it-IT" sz="1800" b="1" dirty="0">
                <a:effectLst/>
                <a:latin typeface="TimesNewRomanPS"/>
              </a:rPr>
              <a:t> </a:t>
            </a:r>
            <a:endParaRPr lang="it-IT" sz="1600" dirty="0"/>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0" y="116632"/>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cs typeface="Arial" charset="0"/>
              </a:rPr>
              <a:t>CASE STUDY</a:t>
            </a: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15362" name="Picture 2" descr="Ghana authorizes transfer of mitigation outcomes to Switzerland | United  Nations Development Programme">
            <a:extLst>
              <a:ext uri="{FF2B5EF4-FFF2-40B4-BE49-F238E27FC236}">
                <a16:creationId xmlns:a16="http://schemas.microsoft.com/office/drawing/2014/main" id="{5388A3B1-7CB2-B7E0-45C4-0241F4C818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9315" y="1196752"/>
            <a:ext cx="2603165" cy="1737703"/>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228">
            <a:extLst>
              <a:ext uri="{FF2B5EF4-FFF2-40B4-BE49-F238E27FC236}">
                <a16:creationId xmlns:a16="http://schemas.microsoft.com/office/drawing/2014/main" id="{D903072F-B42F-2331-436C-15926D0D6D14}"/>
              </a:ext>
            </a:extLst>
          </p:cNvPr>
          <p:cNvSpPr txBox="1">
            <a:spLocks noChangeArrowheads="1"/>
          </p:cNvSpPr>
          <p:nvPr/>
        </p:nvSpPr>
        <p:spPr bwMode="auto">
          <a:xfrm>
            <a:off x="337768" y="1146436"/>
            <a:ext cx="5184576" cy="4801314"/>
          </a:xfrm>
          <a:prstGeom prst="rect">
            <a:avLst/>
          </a:prstGeom>
          <a:solidFill>
            <a:schemeClr val="bg1"/>
          </a:solidFill>
          <a:ln w="9525">
            <a:noFill/>
            <a:miter lim="800000"/>
            <a:headEnd/>
            <a:tailEnd/>
          </a:ln>
        </p:spPr>
        <p:txBody>
          <a:bodyPr wrap="square">
            <a:spAutoFit/>
          </a:bodyPr>
          <a:lstStyle/>
          <a:p>
            <a:endParaRPr lang="it-IT" sz="1800" dirty="0">
              <a:effectLst/>
              <a:latin typeface="TimesNewRomanPS"/>
            </a:endParaRPr>
          </a:p>
          <a:p>
            <a:pPr marL="233363" indent="-219075">
              <a:buFont typeface="+mj-lt"/>
              <a:buAutoNum type="alphaLcParenR"/>
            </a:pPr>
            <a:r>
              <a:rPr lang="it-IT" sz="1800" dirty="0">
                <a:effectLst/>
                <a:latin typeface="TimesNewRomanPS"/>
              </a:rPr>
              <a:t>Promotion of </a:t>
            </a:r>
            <a:r>
              <a:rPr lang="it-IT" sz="1800" dirty="0" err="1">
                <a:effectLst/>
                <a:latin typeface="TimesNewRomanPS"/>
              </a:rPr>
              <a:t>climate</a:t>
            </a:r>
            <a:r>
              <a:rPr lang="it-IT" sz="1800" dirty="0">
                <a:effectLst/>
                <a:latin typeface="TimesNewRomanPS"/>
              </a:rPr>
              <a:t> smart </a:t>
            </a:r>
            <a:r>
              <a:rPr lang="it-IT" sz="1800" dirty="0" err="1">
                <a:effectLst/>
                <a:latin typeface="TimesNewRomanPS"/>
              </a:rPr>
              <a:t>agriculture</a:t>
            </a:r>
            <a:r>
              <a:rPr lang="it-IT" sz="1800" dirty="0">
                <a:effectLst/>
                <a:latin typeface="TimesNewRomanPS"/>
              </a:rPr>
              <a:t> </a:t>
            </a:r>
            <a:r>
              <a:rPr lang="it-IT" sz="1800" dirty="0" err="1">
                <a:effectLst/>
                <a:latin typeface="TimesNewRomanPS"/>
              </a:rPr>
              <a:t>practices</a:t>
            </a:r>
            <a:r>
              <a:rPr lang="it-IT" sz="1800" dirty="0">
                <a:effectLst/>
                <a:latin typeface="TimesNewRomanPS"/>
              </a:rPr>
              <a:t> for </a:t>
            </a:r>
            <a:r>
              <a:rPr lang="it-IT" sz="1800" dirty="0" err="1">
                <a:effectLst/>
                <a:latin typeface="TimesNewRomanPS"/>
              </a:rPr>
              <a:t>sustainable</a:t>
            </a:r>
            <a:r>
              <a:rPr lang="it-IT" sz="1800" dirty="0">
                <a:effectLst/>
                <a:latin typeface="TimesNewRomanPS"/>
              </a:rPr>
              <a:t> </a:t>
            </a:r>
            <a:r>
              <a:rPr lang="it-IT" sz="1800" dirty="0" err="1">
                <a:effectLst/>
                <a:latin typeface="TimesNewRomanPS"/>
              </a:rPr>
              <a:t>rice</a:t>
            </a:r>
            <a:r>
              <a:rPr lang="it-IT" dirty="0">
                <a:latin typeface="TimesNewRomanPS"/>
              </a:rPr>
              <a:t> </a:t>
            </a:r>
            <a:r>
              <a:rPr lang="it-IT" sz="1800" dirty="0" err="1">
                <a:effectLst/>
                <a:latin typeface="TimesNewRomanPS"/>
              </a:rPr>
              <a:t>cultivation</a:t>
            </a:r>
            <a:r>
              <a:rPr lang="it-IT" sz="1800" dirty="0">
                <a:effectLst/>
                <a:latin typeface="TimesNewRomanPS"/>
              </a:rPr>
              <a:t> in Ghana</a:t>
            </a:r>
          </a:p>
          <a:p>
            <a:pPr marL="233363" indent="-219075">
              <a:buFont typeface="+mj-lt"/>
              <a:buAutoNum type="alphaLcParenR"/>
            </a:pPr>
            <a:endParaRPr lang="it-IT" dirty="0">
              <a:latin typeface="TimesNewRomanPS"/>
            </a:endParaRPr>
          </a:p>
          <a:p>
            <a:pPr marL="233363" indent="-219075">
              <a:buFont typeface="+mj-lt"/>
              <a:buAutoNum type="alphaLcParenR"/>
            </a:pPr>
            <a:endParaRPr lang="it-IT" sz="1800" dirty="0">
              <a:effectLst/>
              <a:latin typeface="TimesNewRomanPS"/>
            </a:endParaRPr>
          </a:p>
          <a:p>
            <a:pPr marL="233363" indent="-219075">
              <a:buFont typeface="+mj-lt"/>
              <a:buAutoNum type="alphaLcParenR"/>
            </a:pPr>
            <a:endParaRPr lang="it-IT" dirty="0">
              <a:latin typeface="TimesNewRomanPS"/>
            </a:endParaRPr>
          </a:p>
          <a:p>
            <a:pPr marL="233363" indent="-219075">
              <a:buFont typeface="+mj-lt"/>
              <a:buAutoNum type="alphaLcParenR"/>
            </a:pPr>
            <a:endParaRPr lang="it-IT" dirty="0">
              <a:latin typeface="TimesNewRomanPS"/>
            </a:endParaRPr>
          </a:p>
          <a:p>
            <a:pPr marL="233363" indent="-219075">
              <a:buFont typeface="+mj-lt"/>
              <a:buAutoNum type="alphaLcParenR"/>
            </a:pPr>
            <a:r>
              <a:rPr lang="it-IT" sz="1800" dirty="0" err="1">
                <a:effectLst/>
                <a:latin typeface="TimesNewRomanPS"/>
              </a:rPr>
              <a:t>Operation</a:t>
            </a:r>
            <a:r>
              <a:rPr lang="it-IT" sz="1800" dirty="0">
                <a:effectLst/>
                <a:latin typeface="TimesNewRomanPS"/>
              </a:rPr>
              <a:t> of e-buses on </a:t>
            </a:r>
            <a:r>
              <a:rPr lang="it-IT" sz="1800" dirty="0" err="1">
                <a:effectLst/>
                <a:latin typeface="TimesNewRomanPS"/>
              </a:rPr>
              <a:t>privately</a:t>
            </a:r>
            <a:r>
              <a:rPr lang="it-IT" sz="1800" dirty="0">
                <a:effectLst/>
                <a:latin typeface="TimesNewRomanPS"/>
              </a:rPr>
              <a:t> </a:t>
            </a:r>
            <a:r>
              <a:rPr lang="it-IT" sz="1800" dirty="0" err="1">
                <a:effectLst/>
                <a:latin typeface="TimesNewRomanPS"/>
              </a:rPr>
              <a:t>owned</a:t>
            </a:r>
            <a:r>
              <a:rPr lang="it-IT" sz="1800" dirty="0">
                <a:effectLst/>
                <a:latin typeface="TimesNewRomanPS"/>
              </a:rPr>
              <a:t>, </a:t>
            </a:r>
            <a:r>
              <a:rPr lang="it-IT" sz="1800" dirty="0" err="1">
                <a:effectLst/>
                <a:latin typeface="TimesNewRomanPS"/>
              </a:rPr>
              <a:t>scheduled</a:t>
            </a:r>
            <a:r>
              <a:rPr lang="it-IT" sz="1800" dirty="0">
                <a:effectLst/>
                <a:latin typeface="TimesNewRomanPS"/>
              </a:rPr>
              <a:t> public bus </a:t>
            </a:r>
            <a:r>
              <a:rPr lang="it-IT" sz="1800" dirty="0" err="1">
                <a:effectLst/>
                <a:latin typeface="TimesNewRomanPS"/>
              </a:rPr>
              <a:t>routes</a:t>
            </a:r>
            <a:r>
              <a:rPr lang="it-IT" sz="1800" dirty="0">
                <a:effectLst/>
                <a:latin typeface="TimesNewRomanPS"/>
              </a:rPr>
              <a:t> in the Bangkok Metropolitan area by Energy Absolute </a:t>
            </a:r>
          </a:p>
          <a:p>
            <a:pPr marL="233363" indent="-219075">
              <a:buFont typeface="+mj-lt"/>
              <a:buAutoNum type="alphaLcParenR"/>
            </a:pPr>
            <a:endParaRPr lang="it-IT" sz="1800" dirty="0">
              <a:effectLst/>
              <a:latin typeface="TimesNewRomanPS"/>
            </a:endParaRPr>
          </a:p>
          <a:p>
            <a:pPr marL="233363" indent="-219075">
              <a:buFont typeface="+mj-lt"/>
              <a:buAutoNum type="alphaLcParenR"/>
            </a:pPr>
            <a:endParaRPr lang="it-IT" dirty="0">
              <a:latin typeface="TimesNewRomanPS"/>
            </a:endParaRPr>
          </a:p>
          <a:p>
            <a:pPr marL="233363" indent="-219075">
              <a:buFont typeface="+mj-lt"/>
              <a:buAutoNum type="alphaLcParenR"/>
            </a:pPr>
            <a:endParaRPr lang="it-IT" sz="1800" dirty="0">
              <a:effectLst/>
              <a:latin typeface="TimesNewRomanPS"/>
            </a:endParaRPr>
          </a:p>
          <a:p>
            <a:pPr marL="233363" indent="-219075">
              <a:buFont typeface="+mj-lt"/>
              <a:buAutoNum type="alphaLcParenR"/>
            </a:pPr>
            <a:endParaRPr lang="it-IT" sz="1800" dirty="0">
              <a:effectLst/>
              <a:latin typeface="TimesNewRomanPS"/>
            </a:endParaRPr>
          </a:p>
          <a:p>
            <a:pPr marL="233363" indent="-219075">
              <a:buFont typeface="+mj-lt"/>
              <a:buAutoNum type="alphaLcParenR"/>
            </a:pPr>
            <a:r>
              <a:rPr lang="it-IT" sz="1800" dirty="0">
                <a:effectLst/>
                <a:latin typeface="TimesNewRomanPS"/>
              </a:rPr>
              <a:t> </a:t>
            </a:r>
            <a:r>
              <a:rPr lang="it-IT" sz="1800" dirty="0" err="1">
                <a:effectLst/>
                <a:latin typeface="TimesNewRomanPS"/>
              </a:rPr>
              <a:t>Electrification</a:t>
            </a:r>
            <a:r>
              <a:rPr lang="it-IT" sz="1800" dirty="0">
                <a:effectLst/>
                <a:latin typeface="TimesNewRomanPS"/>
              </a:rPr>
              <a:t> of </a:t>
            </a:r>
            <a:r>
              <a:rPr lang="it-IT" sz="1800" dirty="0" err="1">
                <a:effectLst/>
                <a:latin typeface="TimesNewRomanPS"/>
              </a:rPr>
              <a:t>Vanuatu’s</a:t>
            </a:r>
            <a:r>
              <a:rPr lang="it-IT" sz="1800" dirty="0">
                <a:effectLst/>
                <a:latin typeface="TimesNewRomanPS"/>
              </a:rPr>
              <a:t> </a:t>
            </a:r>
            <a:r>
              <a:rPr lang="it-IT" sz="1800" dirty="0" err="1">
                <a:effectLst/>
                <a:latin typeface="TimesNewRomanPS"/>
              </a:rPr>
              <a:t>Inhabited</a:t>
            </a:r>
            <a:r>
              <a:rPr lang="it-IT" sz="1800" dirty="0">
                <a:effectLst/>
                <a:latin typeface="TimesNewRomanPS"/>
              </a:rPr>
              <a:t> </a:t>
            </a:r>
            <a:r>
              <a:rPr lang="it-IT" sz="1800" dirty="0" err="1">
                <a:effectLst/>
                <a:latin typeface="TimesNewRomanPS"/>
              </a:rPr>
              <a:t>Islands</a:t>
            </a:r>
            <a:r>
              <a:rPr lang="it-IT" sz="1800" dirty="0">
                <a:effectLst/>
                <a:latin typeface="TimesNewRomanPS"/>
              </a:rPr>
              <a:t> </a:t>
            </a:r>
            <a:r>
              <a:rPr lang="it-IT" sz="1800" dirty="0" err="1">
                <a:effectLst/>
                <a:latin typeface="TimesNewRomanPS"/>
              </a:rPr>
              <a:t>through</a:t>
            </a:r>
            <a:r>
              <a:rPr lang="it-IT" sz="1800" dirty="0">
                <a:effectLst/>
                <a:latin typeface="TimesNewRomanPS"/>
              </a:rPr>
              <a:t> Solar Power ITMO </a:t>
            </a:r>
            <a:r>
              <a:rPr lang="it-IT" sz="1800" dirty="0" err="1">
                <a:effectLst/>
                <a:latin typeface="TimesNewRomanPS"/>
              </a:rPr>
              <a:t>Programme</a:t>
            </a:r>
            <a:r>
              <a:rPr lang="it-IT" sz="1800" dirty="0">
                <a:effectLst/>
                <a:latin typeface="TimesNewRomanPS"/>
              </a:rPr>
              <a:t> </a:t>
            </a:r>
            <a:endParaRPr lang="it-IT" b="1" dirty="0">
              <a:latin typeface="TimesNewRomanPS"/>
            </a:endParaRPr>
          </a:p>
          <a:p>
            <a:r>
              <a:rPr lang="it-IT" sz="1800" b="1" dirty="0">
                <a:effectLst/>
                <a:latin typeface="TimesNewRomanPS"/>
              </a:rPr>
              <a:t> </a:t>
            </a:r>
            <a:endParaRPr lang="it-IT" sz="1600" dirty="0"/>
          </a:p>
        </p:txBody>
      </p:sp>
      <p:pic>
        <p:nvPicPr>
          <p:cNvPr id="15364" name="Picture 4" descr="Bangkok e-bus program">
            <a:extLst>
              <a:ext uri="{FF2B5EF4-FFF2-40B4-BE49-F238E27FC236}">
                <a16:creationId xmlns:a16="http://schemas.microsoft.com/office/drawing/2014/main" id="{7610F5A6-07F7-51B1-9537-5BCED059433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75161" y="3204422"/>
            <a:ext cx="2617319" cy="1369549"/>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Vanuatu's renewable electricity plan will power 9000 homes Island Spirit">
            <a:extLst>
              <a:ext uri="{FF2B5EF4-FFF2-40B4-BE49-F238E27FC236}">
                <a16:creationId xmlns:a16="http://schemas.microsoft.com/office/drawing/2014/main" id="{FF51E5CF-1341-1A00-EC4E-95C3D6BF384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11340" y="4721027"/>
            <a:ext cx="2617319" cy="1352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33513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54</a:t>
            </a:fld>
            <a:endParaRPr lang="it-IT"/>
          </a:p>
        </p:txBody>
      </p:sp>
      <p:sp>
        <p:nvSpPr>
          <p:cNvPr id="4" name="Text Box 228"/>
          <p:cNvSpPr txBox="1">
            <a:spLocks noChangeArrowheads="1"/>
          </p:cNvSpPr>
          <p:nvPr/>
        </p:nvSpPr>
        <p:spPr bwMode="auto">
          <a:xfrm>
            <a:off x="35496" y="734628"/>
            <a:ext cx="8902292" cy="830997"/>
          </a:xfrm>
          <a:prstGeom prst="rect">
            <a:avLst/>
          </a:prstGeom>
          <a:solidFill>
            <a:schemeClr val="bg1"/>
          </a:solidFill>
          <a:ln w="9525">
            <a:noFill/>
            <a:miter lim="800000"/>
            <a:headEnd/>
            <a:tailEnd/>
          </a:ln>
        </p:spPr>
        <p:txBody>
          <a:bodyPr wrap="square">
            <a:spAutoFit/>
          </a:bodyPr>
          <a:lstStyle/>
          <a:p>
            <a:endParaRPr lang="it-IT" sz="1600" dirty="0">
              <a:latin typeface="Verdana" panose="020B0604030504040204" pitchFamily="34" charset="0"/>
              <a:ea typeface="Verdana" panose="020B0604030504040204" pitchFamily="34" charset="0"/>
              <a:cs typeface="Verdana" panose="020B0604030504040204" pitchFamily="34" charset="0"/>
            </a:endParaRPr>
          </a:p>
          <a:p>
            <a:pPr lvl="1"/>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algn="just"/>
            <a:endParaRPr lang="it-IT" sz="1600" i="1" dirty="0">
              <a:solidFill>
                <a:srgbClr val="0B0C0C"/>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0" y="116632"/>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cs typeface="Arial" charset="0"/>
              </a:rPr>
              <a:t>CASE STUDY</a:t>
            </a: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10" name="Immagine 9" descr="Immagine che contiene testo, schermata, Carattere, linea&#10;&#10;Descrizione generata automaticamente">
            <a:extLst>
              <a:ext uri="{FF2B5EF4-FFF2-40B4-BE49-F238E27FC236}">
                <a16:creationId xmlns:a16="http://schemas.microsoft.com/office/drawing/2014/main" id="{C74581F7-6E8D-9B2F-E4BE-97895C382E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744" y="639852"/>
            <a:ext cx="7772400" cy="1992923"/>
          </a:xfrm>
          <a:prstGeom prst="rect">
            <a:avLst/>
          </a:prstGeom>
        </p:spPr>
      </p:pic>
      <p:pic>
        <p:nvPicPr>
          <p:cNvPr id="22" name="Immagine 21" descr="Immagine che contiene testo, ricevuta, schermata, documento&#10;&#10;Descrizione generata automaticamente">
            <a:extLst>
              <a:ext uri="{FF2B5EF4-FFF2-40B4-BE49-F238E27FC236}">
                <a16:creationId xmlns:a16="http://schemas.microsoft.com/office/drawing/2014/main" id="{3020DDC2-DDBD-1625-A485-FFAAB91712B8}"/>
              </a:ext>
            </a:extLst>
          </p:cNvPr>
          <p:cNvPicPr>
            <a:picLocks noChangeAspect="1"/>
          </p:cNvPicPr>
          <p:nvPr/>
        </p:nvPicPr>
        <p:blipFill rotWithShape="1">
          <a:blip r:embed="rId6">
            <a:extLst>
              <a:ext uri="{28A0092B-C50C-407E-A947-70E740481C1C}">
                <a14:useLocalDpi xmlns:a14="http://schemas.microsoft.com/office/drawing/2010/main" val="0"/>
              </a:ext>
            </a:extLst>
          </a:blip>
          <a:srcRect t="1955" b="71341"/>
          <a:stretch/>
        </p:blipFill>
        <p:spPr>
          <a:xfrm>
            <a:off x="1115616" y="2701552"/>
            <a:ext cx="7022778" cy="3041417"/>
          </a:xfrm>
          <a:prstGeom prst="rect">
            <a:avLst/>
          </a:prstGeom>
        </p:spPr>
      </p:pic>
    </p:spTree>
    <p:extLst>
      <p:ext uri="{BB962C8B-B14F-4D97-AF65-F5344CB8AC3E}">
        <p14:creationId xmlns:p14="http://schemas.microsoft.com/office/powerpoint/2010/main" val="24109782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55</a:t>
            </a:fld>
            <a:endParaRPr lang="it-IT"/>
          </a:p>
        </p:txBody>
      </p:sp>
      <p:sp>
        <p:nvSpPr>
          <p:cNvPr id="4" name="Text Box 228"/>
          <p:cNvSpPr txBox="1">
            <a:spLocks noChangeArrowheads="1"/>
          </p:cNvSpPr>
          <p:nvPr/>
        </p:nvSpPr>
        <p:spPr bwMode="auto">
          <a:xfrm>
            <a:off x="35496" y="734628"/>
            <a:ext cx="8902292" cy="830997"/>
          </a:xfrm>
          <a:prstGeom prst="rect">
            <a:avLst/>
          </a:prstGeom>
          <a:solidFill>
            <a:schemeClr val="bg1"/>
          </a:solidFill>
          <a:ln w="9525">
            <a:noFill/>
            <a:miter lim="800000"/>
            <a:headEnd/>
            <a:tailEnd/>
          </a:ln>
        </p:spPr>
        <p:txBody>
          <a:bodyPr wrap="square">
            <a:spAutoFit/>
          </a:bodyPr>
          <a:lstStyle/>
          <a:p>
            <a:endParaRPr lang="it-IT" sz="1600" dirty="0">
              <a:latin typeface="Verdana" panose="020B0604030504040204" pitchFamily="34" charset="0"/>
              <a:ea typeface="Verdana" panose="020B0604030504040204" pitchFamily="34" charset="0"/>
              <a:cs typeface="Verdana" panose="020B0604030504040204" pitchFamily="34" charset="0"/>
            </a:endParaRPr>
          </a:p>
          <a:p>
            <a:pPr lvl="1"/>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algn="just"/>
            <a:endParaRPr lang="it-IT" sz="1600" i="1" dirty="0">
              <a:solidFill>
                <a:srgbClr val="0B0C0C"/>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Box 228"/>
          <p:cNvSpPr txBox="1">
            <a:spLocks noChangeArrowheads="1"/>
          </p:cNvSpPr>
          <p:nvPr/>
        </p:nvSpPr>
        <p:spPr bwMode="auto">
          <a:xfrm>
            <a:off x="0" y="116632"/>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cs typeface="Arial" charset="0"/>
              </a:rPr>
              <a:t>CASE STUDY</a:t>
            </a: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11" name="Immagine 10" descr="Immagine che contiene testo, ricevuta, schermata, documento&#10;&#10;Descrizione generata automaticamente">
            <a:extLst>
              <a:ext uri="{FF2B5EF4-FFF2-40B4-BE49-F238E27FC236}">
                <a16:creationId xmlns:a16="http://schemas.microsoft.com/office/drawing/2014/main" id="{1C3FED48-DBF3-5B72-E3C2-BAA7D19FD751}"/>
              </a:ext>
            </a:extLst>
          </p:cNvPr>
          <p:cNvPicPr>
            <a:picLocks noChangeAspect="1"/>
          </p:cNvPicPr>
          <p:nvPr/>
        </p:nvPicPr>
        <p:blipFill rotWithShape="1">
          <a:blip r:embed="rId5">
            <a:extLst>
              <a:ext uri="{28A0092B-C50C-407E-A947-70E740481C1C}">
                <a14:useLocalDpi xmlns:a14="http://schemas.microsoft.com/office/drawing/2010/main" val="0"/>
              </a:ext>
            </a:extLst>
          </a:blip>
          <a:srcRect l="-2472" t="27203" b="25081"/>
          <a:stretch/>
        </p:blipFill>
        <p:spPr>
          <a:xfrm>
            <a:off x="1017593" y="637841"/>
            <a:ext cx="6938098" cy="5239431"/>
          </a:xfrm>
          <a:prstGeom prst="rect">
            <a:avLst/>
          </a:prstGeom>
        </p:spPr>
      </p:pic>
    </p:spTree>
    <p:extLst>
      <p:ext uri="{BB962C8B-B14F-4D97-AF65-F5344CB8AC3E}">
        <p14:creationId xmlns:p14="http://schemas.microsoft.com/office/powerpoint/2010/main" val="794478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56</a:t>
            </a:fld>
            <a:endParaRPr lang="it-IT"/>
          </a:p>
        </p:txBody>
      </p:sp>
      <p:sp>
        <p:nvSpPr>
          <p:cNvPr id="4" name="Text Box 228"/>
          <p:cNvSpPr txBox="1">
            <a:spLocks noChangeArrowheads="1"/>
          </p:cNvSpPr>
          <p:nvPr/>
        </p:nvSpPr>
        <p:spPr bwMode="auto">
          <a:xfrm>
            <a:off x="103909" y="676924"/>
            <a:ext cx="8902292" cy="830997"/>
          </a:xfrm>
          <a:prstGeom prst="rect">
            <a:avLst/>
          </a:prstGeom>
          <a:solidFill>
            <a:schemeClr val="bg1"/>
          </a:solidFill>
          <a:ln w="9525">
            <a:noFill/>
            <a:miter lim="800000"/>
            <a:headEnd/>
            <a:tailEnd/>
          </a:ln>
        </p:spPr>
        <p:txBody>
          <a:bodyPr wrap="square">
            <a:spAutoFit/>
          </a:bodyPr>
          <a:lstStyle/>
          <a:p>
            <a:endParaRPr lang="it-IT" sz="1600" dirty="0">
              <a:latin typeface="Verdana" panose="020B0604030504040204" pitchFamily="34" charset="0"/>
              <a:ea typeface="Verdana" panose="020B0604030504040204" pitchFamily="34" charset="0"/>
              <a:cs typeface="Verdana" panose="020B0604030504040204" pitchFamily="34" charset="0"/>
            </a:endParaRPr>
          </a:p>
          <a:p>
            <a:pPr lvl="1"/>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algn="just"/>
            <a:endParaRPr lang="it-IT" sz="1600" i="1" dirty="0">
              <a:solidFill>
                <a:srgbClr val="0B0C0C"/>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0" y="116632"/>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cs typeface="Arial" charset="0"/>
              </a:rPr>
              <a:t>CASE STUDY</a:t>
            </a: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12" name="Immagine 11" descr="Immagine che contiene testo, ricevuta, schermata, documento&#10;&#10;Descrizione generata automaticamente">
            <a:extLst>
              <a:ext uri="{FF2B5EF4-FFF2-40B4-BE49-F238E27FC236}">
                <a16:creationId xmlns:a16="http://schemas.microsoft.com/office/drawing/2014/main" id="{9FA1F429-5CA7-A87D-37FA-7DA4BF7875AF}"/>
              </a:ext>
            </a:extLst>
          </p:cNvPr>
          <p:cNvPicPr>
            <a:picLocks noChangeAspect="1"/>
          </p:cNvPicPr>
          <p:nvPr/>
        </p:nvPicPr>
        <p:blipFill rotWithShape="1">
          <a:blip r:embed="rId3">
            <a:extLst>
              <a:ext uri="{28A0092B-C50C-407E-A947-70E740481C1C}">
                <a14:useLocalDpi xmlns:a14="http://schemas.microsoft.com/office/drawing/2010/main" val="0"/>
              </a:ext>
            </a:extLst>
          </a:blip>
          <a:srcRect t="55427" r="-466"/>
          <a:stretch/>
        </p:blipFill>
        <p:spPr>
          <a:xfrm>
            <a:off x="1043608" y="685623"/>
            <a:ext cx="7439955" cy="5353120"/>
          </a:xfrm>
          <a:prstGeom prst="rect">
            <a:avLst/>
          </a:prstGeom>
        </p:spPr>
      </p:pic>
      <p:pic>
        <p:nvPicPr>
          <p:cNvPr id="14" name="Immagine 13" descr="Immagine che contiene testo, schermata, Carattere, linea&#10;&#10;Descrizione generata automaticamente">
            <a:extLst>
              <a:ext uri="{FF2B5EF4-FFF2-40B4-BE49-F238E27FC236}">
                <a16:creationId xmlns:a16="http://schemas.microsoft.com/office/drawing/2014/main" id="{11274A4B-0054-9B64-47EF-4AC99D9FC92F}"/>
              </a:ext>
            </a:extLst>
          </p:cNvPr>
          <p:cNvPicPr>
            <a:picLocks noChangeAspect="1"/>
          </p:cNvPicPr>
          <p:nvPr/>
        </p:nvPicPr>
        <p:blipFill rotWithShape="1">
          <a:blip r:embed="rId4">
            <a:extLst>
              <a:ext uri="{28A0092B-C50C-407E-A947-70E740481C1C}">
                <a14:useLocalDpi xmlns:a14="http://schemas.microsoft.com/office/drawing/2010/main" val="0"/>
              </a:ext>
            </a:extLst>
          </a:blip>
          <a:srcRect t="10980"/>
          <a:stretch/>
        </p:blipFill>
        <p:spPr>
          <a:xfrm>
            <a:off x="1619672" y="5877272"/>
            <a:ext cx="6696744" cy="804909"/>
          </a:xfrm>
          <a:prstGeom prst="rect">
            <a:avLst/>
          </a:prstGeom>
        </p:spPr>
      </p:pic>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528" y="6264696"/>
            <a:ext cx="9069816" cy="620688"/>
          </a:xfrm>
          <a:prstGeom prst="rect">
            <a:avLst/>
          </a:prstGeom>
        </p:spPr>
      </p:pic>
      <p:sp>
        <p:nvSpPr>
          <p:cNvPr id="15" name="Text Box 228">
            <a:extLst>
              <a:ext uri="{FF2B5EF4-FFF2-40B4-BE49-F238E27FC236}">
                <a16:creationId xmlns:a16="http://schemas.microsoft.com/office/drawing/2014/main" id="{FEF55269-F7FD-9C27-FFD2-883D0A9FDDFF}"/>
              </a:ext>
            </a:extLst>
          </p:cNvPr>
          <p:cNvSpPr txBox="1">
            <a:spLocks noChangeArrowheads="1"/>
          </p:cNvSpPr>
          <p:nvPr/>
        </p:nvSpPr>
        <p:spPr bwMode="auto">
          <a:xfrm>
            <a:off x="1691680" y="4293096"/>
            <a:ext cx="6696744" cy="1938992"/>
          </a:xfrm>
          <a:prstGeom prst="rect">
            <a:avLst/>
          </a:prstGeom>
          <a:solidFill>
            <a:schemeClr val="bg1"/>
          </a:solidFill>
          <a:ln w="9525">
            <a:noFill/>
            <a:miter lim="800000"/>
            <a:headEnd/>
            <a:tailEnd/>
          </a:ln>
        </p:spPr>
        <p:txBody>
          <a:bodyPr wrap="square">
            <a:spAutoFit/>
          </a:bodyPr>
          <a:lstStyle/>
          <a:p>
            <a:pPr algn="just"/>
            <a:r>
              <a:rPr lang="it-IT" sz="1200" dirty="0">
                <a:effectLst/>
                <a:latin typeface="TimesNewRomanPSMT"/>
              </a:rPr>
              <a:t>2. </a:t>
            </a:r>
            <a:r>
              <a:rPr lang="it-IT" sz="1200" dirty="0" err="1">
                <a:effectLst/>
                <a:latin typeface="TimesNewRomanPSMT"/>
              </a:rPr>
              <a:t>Description</a:t>
            </a:r>
            <a:r>
              <a:rPr lang="it-IT" sz="1200" dirty="0">
                <a:effectLst/>
                <a:latin typeface="TimesNewRomanPSMT"/>
              </a:rPr>
              <a:t> of </a:t>
            </a:r>
            <a:r>
              <a:rPr lang="it-IT" sz="1200" dirty="0" err="1">
                <a:effectLst/>
                <a:latin typeface="TimesNewRomanPSMT"/>
              </a:rPr>
              <a:t>how</a:t>
            </a:r>
            <a:r>
              <a:rPr lang="it-IT" sz="1200" dirty="0">
                <a:effectLst/>
                <a:latin typeface="TimesNewRomanPSMT"/>
              </a:rPr>
              <a:t> the cooperative </a:t>
            </a:r>
            <a:r>
              <a:rPr lang="it-IT" sz="1200" dirty="0" err="1">
                <a:effectLst/>
                <a:latin typeface="TimesNewRomanPSMT"/>
              </a:rPr>
              <a:t>approach</a:t>
            </a:r>
            <a:r>
              <a:rPr lang="it-IT" sz="1200" dirty="0">
                <a:effectLst/>
                <a:latin typeface="TimesNewRomanPSMT"/>
              </a:rPr>
              <a:t> </a:t>
            </a:r>
            <a:r>
              <a:rPr lang="it-IT" sz="1200" dirty="0" err="1">
                <a:effectLst/>
                <a:latin typeface="TimesNewRomanPSMT"/>
              </a:rPr>
              <a:t>ensures</a:t>
            </a:r>
            <a:r>
              <a:rPr lang="it-IT" sz="1200" dirty="0">
                <a:effectLst/>
                <a:latin typeface="TimesNewRomanPSMT"/>
              </a:rPr>
              <a:t> </a:t>
            </a:r>
            <a:r>
              <a:rPr lang="it-IT" sz="1200" dirty="0" err="1">
                <a:effectLst/>
                <a:latin typeface="TimesNewRomanPSMT"/>
              </a:rPr>
              <a:t>e</a:t>
            </a:r>
            <a:r>
              <a:rPr lang="it-IT" sz="1200" b="1" dirty="0" err="1">
                <a:effectLst/>
                <a:latin typeface="TimesNewRomanPSMT"/>
              </a:rPr>
              <a:t>nvironmental</a:t>
            </a:r>
            <a:r>
              <a:rPr lang="it-IT" sz="1200" b="1" dirty="0">
                <a:effectLst/>
                <a:latin typeface="TimesNewRomanPSMT"/>
              </a:rPr>
              <a:t> </a:t>
            </a:r>
            <a:r>
              <a:rPr lang="it-IT" sz="1200" b="1" dirty="0" err="1">
                <a:effectLst/>
                <a:latin typeface="TimesNewRomanPSMT"/>
              </a:rPr>
              <a:t>integrity</a:t>
            </a:r>
            <a:r>
              <a:rPr lang="it-IT" sz="1200" b="1" dirty="0">
                <a:effectLst/>
                <a:latin typeface="TimesNewRomanPSMT"/>
              </a:rPr>
              <a:t> </a:t>
            </a:r>
            <a:r>
              <a:rPr lang="it-IT" sz="1200" dirty="0" err="1">
                <a:effectLst/>
                <a:latin typeface="TimesNewRomanPSMT"/>
              </a:rPr>
              <a:t>through</a:t>
            </a:r>
            <a:r>
              <a:rPr lang="it-IT" sz="1200" dirty="0">
                <a:effectLst/>
                <a:latin typeface="TimesNewRomanPSMT"/>
              </a:rPr>
              <a:t> </a:t>
            </a:r>
            <a:r>
              <a:rPr lang="it-IT" sz="1200" dirty="0" err="1">
                <a:effectLst/>
                <a:latin typeface="TimesNewRomanPSMT"/>
              </a:rPr>
              <a:t>robust</a:t>
            </a:r>
            <a:r>
              <a:rPr lang="it-IT" sz="1200" dirty="0">
                <a:effectLst/>
                <a:latin typeface="TimesNewRomanPSMT"/>
              </a:rPr>
              <a:t>, </a:t>
            </a:r>
            <a:r>
              <a:rPr lang="it-IT" sz="1200" dirty="0" err="1">
                <a:effectLst/>
                <a:latin typeface="TimesNewRomanPSMT"/>
              </a:rPr>
              <a:t>transparent</a:t>
            </a:r>
            <a:r>
              <a:rPr lang="it-IT" sz="1200" dirty="0">
                <a:effectLst/>
                <a:latin typeface="TimesNewRomanPSMT"/>
              </a:rPr>
              <a:t> governance and the </a:t>
            </a:r>
            <a:r>
              <a:rPr lang="it-IT" sz="1200" dirty="0" err="1">
                <a:effectLst/>
                <a:latin typeface="TimesNewRomanPSMT"/>
              </a:rPr>
              <a:t>quality</a:t>
            </a:r>
            <a:r>
              <a:rPr lang="it-IT" sz="1200" dirty="0">
                <a:effectLst/>
                <a:latin typeface="TimesNewRomanPSMT"/>
              </a:rPr>
              <a:t> of </a:t>
            </a:r>
            <a:r>
              <a:rPr lang="it-IT" sz="1200" dirty="0" err="1">
                <a:effectLst/>
                <a:latin typeface="TimesNewRomanPSMT"/>
              </a:rPr>
              <a:t>mitigation</a:t>
            </a:r>
            <a:r>
              <a:rPr lang="it-IT" sz="1200" dirty="0">
                <a:effectLst/>
                <a:latin typeface="TimesNewRomanPSMT"/>
              </a:rPr>
              <a:t> </a:t>
            </a:r>
            <a:r>
              <a:rPr lang="it-IT" sz="1200" dirty="0" err="1">
                <a:effectLst/>
                <a:latin typeface="TimesNewRomanPSMT"/>
              </a:rPr>
              <a:t>outcomes</a:t>
            </a:r>
            <a:r>
              <a:rPr lang="it-IT" sz="1200" dirty="0">
                <a:effectLst/>
                <a:latin typeface="TimesNewRomanPSMT"/>
              </a:rPr>
              <a:t>, </a:t>
            </a:r>
            <a:r>
              <a:rPr lang="it-IT" sz="1200" dirty="0" err="1">
                <a:effectLst/>
                <a:latin typeface="TimesNewRomanPSMT"/>
              </a:rPr>
              <a:t>including</a:t>
            </a:r>
            <a:r>
              <a:rPr lang="it-IT" sz="1200" dirty="0">
                <a:effectLst/>
                <a:latin typeface="TimesNewRomanPSMT"/>
              </a:rPr>
              <a:t> </a:t>
            </a:r>
            <a:r>
              <a:rPr lang="it-IT" sz="1200" dirty="0" err="1">
                <a:effectLst/>
                <a:latin typeface="TimesNewRomanPSMT"/>
              </a:rPr>
              <a:t>through</a:t>
            </a:r>
            <a:r>
              <a:rPr lang="it-IT" sz="1200" dirty="0">
                <a:effectLst/>
                <a:latin typeface="TimesNewRomanPSMT"/>
              </a:rPr>
              <a:t> conservative </a:t>
            </a:r>
            <a:r>
              <a:rPr lang="it-IT" sz="1200" dirty="0" err="1">
                <a:effectLst/>
                <a:latin typeface="TimesNewRomanPSMT"/>
              </a:rPr>
              <a:t>reference</a:t>
            </a:r>
            <a:r>
              <a:rPr lang="it-IT" sz="1200" dirty="0">
                <a:effectLst/>
                <a:latin typeface="TimesNewRomanPSMT"/>
              </a:rPr>
              <a:t> </a:t>
            </a:r>
            <a:r>
              <a:rPr lang="it-IT" sz="1200" dirty="0" err="1">
                <a:effectLst/>
                <a:latin typeface="TimesNewRomanPSMT"/>
              </a:rPr>
              <a:t>levels</a:t>
            </a:r>
            <a:r>
              <a:rPr lang="it-IT" sz="1200" dirty="0">
                <a:effectLst/>
                <a:latin typeface="TimesNewRomanPSMT"/>
              </a:rPr>
              <a:t> and baselines set in a conservative way and </a:t>
            </a:r>
            <a:r>
              <a:rPr lang="it-IT" sz="1200" dirty="0" err="1">
                <a:effectLst/>
                <a:latin typeface="TimesNewRomanPSMT"/>
              </a:rPr>
              <a:t>below</a:t>
            </a:r>
            <a:r>
              <a:rPr lang="it-IT" sz="1200" dirty="0">
                <a:effectLst/>
                <a:latin typeface="TimesNewRomanPSMT"/>
              </a:rPr>
              <a:t> ‘business </a:t>
            </a:r>
            <a:r>
              <a:rPr lang="it-IT" sz="1200" dirty="0" err="1">
                <a:effectLst/>
                <a:latin typeface="TimesNewRomanPSMT"/>
              </a:rPr>
              <a:t>as</a:t>
            </a:r>
            <a:r>
              <a:rPr lang="it-IT" sz="1200" dirty="0">
                <a:effectLst/>
                <a:latin typeface="TimesNewRomanPSMT"/>
              </a:rPr>
              <a:t> </a:t>
            </a:r>
            <a:r>
              <a:rPr lang="it-IT" sz="1200" dirty="0" err="1">
                <a:effectLst/>
                <a:latin typeface="TimesNewRomanPSMT"/>
              </a:rPr>
              <a:t>usual</a:t>
            </a:r>
            <a:r>
              <a:rPr lang="it-IT" sz="1200" dirty="0">
                <a:effectLst/>
                <a:latin typeface="TimesNewRomanPSMT"/>
              </a:rPr>
              <a:t>’ </a:t>
            </a:r>
            <a:r>
              <a:rPr lang="it-IT" sz="1200" dirty="0" err="1">
                <a:effectLst/>
                <a:latin typeface="TimesNewRomanPSMT"/>
              </a:rPr>
              <a:t>emission</a:t>
            </a:r>
            <a:r>
              <a:rPr lang="it-IT" sz="1200" dirty="0">
                <a:effectLst/>
                <a:latin typeface="TimesNewRomanPSMT"/>
              </a:rPr>
              <a:t> </a:t>
            </a:r>
            <a:r>
              <a:rPr lang="it-IT" sz="1200" dirty="0" err="1">
                <a:effectLst/>
                <a:latin typeface="TimesNewRomanPSMT"/>
              </a:rPr>
              <a:t>projections</a:t>
            </a:r>
            <a:r>
              <a:rPr lang="it-IT" sz="1200" dirty="0">
                <a:effectLst/>
                <a:latin typeface="TimesNewRomanPSMT"/>
              </a:rPr>
              <a:t> (</a:t>
            </a:r>
            <a:r>
              <a:rPr lang="it-IT" sz="1200" dirty="0" err="1">
                <a:effectLst/>
                <a:latin typeface="TimesNewRomanPSMT"/>
              </a:rPr>
              <a:t>including</a:t>
            </a:r>
            <a:r>
              <a:rPr lang="it-IT" sz="1200" dirty="0">
                <a:effectLst/>
                <a:latin typeface="TimesNewRomanPSMT"/>
              </a:rPr>
              <a:t> by </a:t>
            </a:r>
            <a:r>
              <a:rPr lang="it-IT" sz="1200" dirty="0" err="1">
                <a:effectLst/>
                <a:latin typeface="TimesNewRomanPSMT"/>
              </a:rPr>
              <a:t>taking</a:t>
            </a:r>
            <a:r>
              <a:rPr lang="it-IT" sz="1200" dirty="0">
                <a:effectLst/>
                <a:latin typeface="TimesNewRomanPSMT"/>
              </a:rPr>
              <a:t> </a:t>
            </a:r>
            <a:r>
              <a:rPr lang="it-IT" sz="1200" dirty="0" err="1">
                <a:effectLst/>
                <a:latin typeface="TimesNewRomanPSMT"/>
              </a:rPr>
              <a:t>into</a:t>
            </a:r>
            <a:r>
              <a:rPr lang="it-IT" sz="1200" dirty="0">
                <a:effectLst/>
                <a:latin typeface="TimesNewRomanPSMT"/>
              </a:rPr>
              <a:t> account </a:t>
            </a:r>
            <a:r>
              <a:rPr lang="it-IT" sz="1200" dirty="0" err="1">
                <a:effectLst/>
                <a:latin typeface="TimesNewRomanPSMT"/>
              </a:rPr>
              <a:t>all</a:t>
            </a:r>
            <a:r>
              <a:rPr lang="it-IT" sz="1200" dirty="0">
                <a:effectLst/>
                <a:latin typeface="TimesNewRomanPSMT"/>
              </a:rPr>
              <a:t> </a:t>
            </a:r>
            <a:r>
              <a:rPr lang="it-IT" sz="1200" dirty="0" err="1">
                <a:effectLst/>
                <a:latin typeface="TimesNewRomanPSMT"/>
              </a:rPr>
              <a:t>existing</a:t>
            </a:r>
            <a:r>
              <a:rPr lang="it-IT" sz="1200" dirty="0">
                <a:effectLst/>
                <a:latin typeface="TimesNewRomanPSMT"/>
              </a:rPr>
              <a:t> policies and </a:t>
            </a:r>
            <a:r>
              <a:rPr lang="it-IT" sz="1200" dirty="0" err="1">
                <a:effectLst/>
                <a:latin typeface="TimesNewRomanPSMT"/>
              </a:rPr>
              <a:t>addressing</a:t>
            </a:r>
            <a:r>
              <a:rPr lang="it-IT" sz="1200" dirty="0">
                <a:effectLst/>
                <a:latin typeface="TimesNewRomanPSMT"/>
              </a:rPr>
              <a:t> </a:t>
            </a:r>
            <a:r>
              <a:rPr lang="it-IT" sz="1200" dirty="0" err="1">
                <a:effectLst/>
                <a:latin typeface="TimesNewRomanPSMT"/>
              </a:rPr>
              <a:t>uncertainties</a:t>
            </a:r>
            <a:r>
              <a:rPr lang="it-IT" sz="1200" dirty="0">
                <a:effectLst/>
                <a:latin typeface="TimesNewRomanPSMT"/>
              </a:rPr>
              <a:t> in </a:t>
            </a:r>
            <a:r>
              <a:rPr lang="it-IT" sz="1200" dirty="0" err="1">
                <a:effectLst/>
                <a:latin typeface="TimesNewRomanPSMT"/>
              </a:rPr>
              <a:t>quantification</a:t>
            </a:r>
            <a:r>
              <a:rPr lang="it-IT" sz="1200" dirty="0">
                <a:effectLst/>
                <a:latin typeface="TimesNewRomanPSMT"/>
              </a:rPr>
              <a:t> and </a:t>
            </a:r>
            <a:r>
              <a:rPr lang="it-IT" sz="1200" dirty="0" err="1">
                <a:effectLst/>
                <a:latin typeface="TimesNewRomanPSMT"/>
              </a:rPr>
              <a:t>potential</a:t>
            </a:r>
            <a:r>
              <a:rPr lang="it-IT" sz="1200" dirty="0">
                <a:effectLst/>
                <a:latin typeface="TimesNewRomanPSMT"/>
              </a:rPr>
              <a:t> leakage) (para. 18 (h)(ii), to be </a:t>
            </a:r>
            <a:r>
              <a:rPr lang="it-IT" sz="1200" dirty="0" err="1">
                <a:effectLst/>
                <a:latin typeface="TimesNewRomanPSMT"/>
              </a:rPr>
              <a:t>updated</a:t>
            </a:r>
            <a:r>
              <a:rPr lang="it-IT" sz="1200" dirty="0">
                <a:effectLst/>
                <a:latin typeface="TimesNewRomanPSMT"/>
              </a:rPr>
              <a:t> by para. 22(b)(ii))</a:t>
            </a:r>
          </a:p>
          <a:p>
            <a:pPr algn="just"/>
            <a:endParaRPr lang="it-IT" sz="1200" dirty="0">
              <a:latin typeface="TimesNewRomanPSMT"/>
            </a:endParaRPr>
          </a:p>
          <a:p>
            <a:pPr algn="just"/>
            <a:r>
              <a:rPr lang="it-IT" sz="1200" dirty="0">
                <a:effectLst/>
                <a:latin typeface="TimesNewRomanPSMT"/>
              </a:rPr>
              <a:t> 3. </a:t>
            </a:r>
            <a:r>
              <a:rPr lang="it-IT" sz="1200" dirty="0" err="1">
                <a:effectLst/>
                <a:latin typeface="TimesNewRomanPSMT"/>
              </a:rPr>
              <a:t>Description</a:t>
            </a:r>
            <a:r>
              <a:rPr lang="it-IT" sz="1200" dirty="0">
                <a:effectLst/>
                <a:latin typeface="TimesNewRomanPSMT"/>
              </a:rPr>
              <a:t> of </a:t>
            </a:r>
            <a:r>
              <a:rPr lang="it-IT" sz="1200" dirty="0" err="1">
                <a:effectLst/>
                <a:latin typeface="TimesNewRomanPSMT"/>
              </a:rPr>
              <a:t>how</a:t>
            </a:r>
            <a:r>
              <a:rPr lang="it-IT" sz="1200" dirty="0">
                <a:effectLst/>
                <a:latin typeface="TimesNewRomanPSMT"/>
              </a:rPr>
              <a:t> the cooperative </a:t>
            </a:r>
            <a:r>
              <a:rPr lang="it-IT" sz="1200" dirty="0" err="1">
                <a:effectLst/>
                <a:latin typeface="TimesNewRomanPSMT"/>
              </a:rPr>
              <a:t>approach</a:t>
            </a:r>
            <a:r>
              <a:rPr lang="it-IT" sz="1200" dirty="0">
                <a:effectLst/>
                <a:latin typeface="TimesNewRomanPSMT"/>
              </a:rPr>
              <a:t> </a:t>
            </a:r>
            <a:r>
              <a:rPr lang="it-IT" sz="1200" dirty="0" err="1">
                <a:effectLst/>
                <a:latin typeface="TimesNewRomanPSMT"/>
              </a:rPr>
              <a:t>is</a:t>
            </a:r>
            <a:r>
              <a:rPr lang="it-IT" sz="1200" dirty="0">
                <a:effectLst/>
                <a:latin typeface="TimesNewRomanPSMT"/>
              </a:rPr>
              <a:t> </a:t>
            </a:r>
            <a:r>
              <a:rPr lang="it-IT" sz="1200" b="1" dirty="0" err="1">
                <a:effectLst/>
                <a:latin typeface="TimesNewRomanPSMT"/>
              </a:rPr>
              <a:t>minimizing</a:t>
            </a:r>
            <a:r>
              <a:rPr lang="it-IT" sz="1200" b="1" dirty="0">
                <a:effectLst/>
                <a:latin typeface="TimesNewRomanPSMT"/>
              </a:rPr>
              <a:t> the risk of non- </a:t>
            </a:r>
            <a:r>
              <a:rPr lang="it-IT" sz="1200" b="1" dirty="0" err="1">
                <a:effectLst/>
                <a:latin typeface="TimesNewRomanPSMT"/>
              </a:rPr>
              <a:t>permanence</a:t>
            </a:r>
            <a:r>
              <a:rPr lang="it-IT" sz="1200" b="1" dirty="0">
                <a:effectLst/>
                <a:latin typeface="TimesNewRomanPSMT"/>
              </a:rPr>
              <a:t> of </a:t>
            </a:r>
            <a:r>
              <a:rPr lang="it-IT" sz="1200" b="1" dirty="0" err="1">
                <a:effectLst/>
                <a:latin typeface="TimesNewRomanPSMT"/>
              </a:rPr>
              <a:t>mitigation</a:t>
            </a:r>
            <a:r>
              <a:rPr lang="it-IT" sz="1200" b="1" dirty="0">
                <a:effectLst/>
                <a:latin typeface="TimesNewRomanPSMT"/>
              </a:rPr>
              <a:t> </a:t>
            </a:r>
            <a:r>
              <a:rPr lang="it-IT" sz="1200" dirty="0" err="1">
                <a:effectLst/>
                <a:latin typeface="TimesNewRomanPSMT"/>
              </a:rPr>
              <a:t>across</a:t>
            </a:r>
            <a:r>
              <a:rPr lang="it-IT" sz="1200" dirty="0">
                <a:effectLst/>
                <a:latin typeface="TimesNewRomanPSMT"/>
              </a:rPr>
              <a:t> </a:t>
            </a:r>
            <a:r>
              <a:rPr lang="it-IT" sz="1200" dirty="0" err="1">
                <a:effectLst/>
                <a:latin typeface="TimesNewRomanPSMT"/>
              </a:rPr>
              <a:t>several</a:t>
            </a:r>
            <a:r>
              <a:rPr lang="it-IT" sz="1200" dirty="0">
                <a:effectLst/>
                <a:latin typeface="TimesNewRomanPSMT"/>
              </a:rPr>
              <a:t> NDC </a:t>
            </a:r>
            <a:r>
              <a:rPr lang="it-IT" sz="1200" dirty="0" err="1">
                <a:effectLst/>
                <a:latin typeface="TimesNewRomanPSMT"/>
              </a:rPr>
              <a:t>periods</a:t>
            </a:r>
            <a:r>
              <a:rPr lang="it-IT" sz="1200" dirty="0">
                <a:effectLst/>
                <a:latin typeface="TimesNewRomanPSMT"/>
              </a:rPr>
              <a:t> and </a:t>
            </a:r>
            <a:r>
              <a:rPr lang="it-IT" sz="1200" dirty="0" err="1">
                <a:effectLst/>
                <a:latin typeface="TimesNewRomanPSMT"/>
              </a:rPr>
              <a:t>how</a:t>
            </a:r>
            <a:r>
              <a:rPr lang="it-IT" sz="1200" dirty="0">
                <a:effectLst/>
                <a:latin typeface="TimesNewRomanPSMT"/>
              </a:rPr>
              <a:t>, </a:t>
            </a:r>
            <a:r>
              <a:rPr lang="it-IT" sz="1200" dirty="0" err="1">
                <a:effectLst/>
                <a:latin typeface="TimesNewRomanPSMT"/>
              </a:rPr>
              <a:t>when</a:t>
            </a:r>
            <a:r>
              <a:rPr lang="it-IT" sz="1200" dirty="0">
                <a:effectLst/>
                <a:latin typeface="TimesNewRomanPSMT"/>
              </a:rPr>
              <a:t> reversals of </a:t>
            </a:r>
            <a:r>
              <a:rPr lang="it-IT" sz="1200" dirty="0" err="1">
                <a:effectLst/>
                <a:latin typeface="TimesNewRomanPSMT"/>
              </a:rPr>
              <a:t>emission</a:t>
            </a:r>
            <a:r>
              <a:rPr lang="it-IT" sz="1200" dirty="0">
                <a:effectLst/>
                <a:latin typeface="TimesNewRomanPSMT"/>
              </a:rPr>
              <a:t> </a:t>
            </a:r>
            <a:r>
              <a:rPr lang="it-IT" sz="1200" dirty="0" err="1">
                <a:effectLst/>
                <a:latin typeface="TimesNewRomanPSMT"/>
              </a:rPr>
              <a:t>reductions</a:t>
            </a:r>
            <a:r>
              <a:rPr lang="it-IT" sz="1200" dirty="0">
                <a:effectLst/>
                <a:latin typeface="TimesNewRomanPSMT"/>
              </a:rPr>
              <a:t> or </a:t>
            </a:r>
            <a:r>
              <a:rPr lang="it-IT" sz="1200" dirty="0" err="1">
                <a:effectLst/>
                <a:latin typeface="TimesNewRomanPSMT"/>
              </a:rPr>
              <a:t>removals</a:t>
            </a:r>
            <a:r>
              <a:rPr lang="it-IT" sz="1200" dirty="0">
                <a:effectLst/>
                <a:latin typeface="TimesNewRomanPSMT"/>
              </a:rPr>
              <a:t> </a:t>
            </a:r>
            <a:r>
              <a:rPr lang="it-IT" sz="1200" dirty="0" err="1">
                <a:effectLst/>
                <a:latin typeface="TimesNewRomanPSMT"/>
              </a:rPr>
              <a:t>occur</a:t>
            </a:r>
            <a:r>
              <a:rPr lang="it-IT" sz="1200" dirty="0">
                <a:effectLst/>
                <a:latin typeface="TimesNewRomanPSMT"/>
              </a:rPr>
              <a:t>, the cooperative </a:t>
            </a:r>
            <a:r>
              <a:rPr lang="it-IT" sz="1200" dirty="0" err="1">
                <a:effectLst/>
                <a:latin typeface="TimesNewRomanPSMT"/>
              </a:rPr>
              <a:t>approach</a:t>
            </a:r>
            <a:r>
              <a:rPr lang="it-IT" sz="1200" dirty="0">
                <a:effectLst/>
                <a:latin typeface="TimesNewRomanPSMT"/>
              </a:rPr>
              <a:t> </a:t>
            </a:r>
            <a:r>
              <a:rPr lang="it-IT" sz="1200" dirty="0" err="1">
                <a:effectLst/>
                <a:latin typeface="TimesNewRomanPSMT"/>
              </a:rPr>
              <a:t>will</a:t>
            </a:r>
            <a:r>
              <a:rPr lang="it-IT" sz="1200" dirty="0">
                <a:effectLst/>
                <a:latin typeface="TimesNewRomanPSMT"/>
              </a:rPr>
              <a:t> </a:t>
            </a:r>
            <a:r>
              <a:rPr lang="it-IT" sz="1200" dirty="0" err="1">
                <a:effectLst/>
                <a:latin typeface="TimesNewRomanPSMT"/>
              </a:rPr>
              <a:t>ensure</a:t>
            </a:r>
            <a:r>
              <a:rPr lang="it-IT" sz="1200" dirty="0">
                <a:effectLst/>
                <a:latin typeface="TimesNewRomanPSMT"/>
              </a:rPr>
              <a:t> </a:t>
            </a:r>
            <a:r>
              <a:rPr lang="it-IT" sz="1200" dirty="0" err="1">
                <a:effectLst/>
                <a:latin typeface="TimesNewRomanPSMT"/>
              </a:rPr>
              <a:t>that</a:t>
            </a:r>
            <a:r>
              <a:rPr lang="it-IT" sz="1200" dirty="0">
                <a:effectLst/>
                <a:latin typeface="TimesNewRomanPSMT"/>
              </a:rPr>
              <a:t> </a:t>
            </a:r>
            <a:r>
              <a:rPr lang="it-IT" sz="1200" dirty="0" err="1">
                <a:effectLst/>
                <a:latin typeface="TimesNewRomanPSMT"/>
              </a:rPr>
              <a:t>these</a:t>
            </a:r>
            <a:r>
              <a:rPr lang="it-IT" sz="1200" dirty="0">
                <a:effectLst/>
                <a:latin typeface="TimesNewRomanPSMT"/>
              </a:rPr>
              <a:t> are </a:t>
            </a:r>
            <a:r>
              <a:rPr lang="it-IT" sz="1200" dirty="0" err="1">
                <a:effectLst/>
                <a:latin typeface="TimesNewRomanPSMT"/>
              </a:rPr>
              <a:t>addressed</a:t>
            </a:r>
            <a:r>
              <a:rPr lang="it-IT" sz="1200" dirty="0">
                <a:effectLst/>
                <a:latin typeface="TimesNewRomanPSMT"/>
              </a:rPr>
              <a:t> in full (para. 18(h)(iii), to be </a:t>
            </a:r>
            <a:r>
              <a:rPr lang="it-IT" sz="1200" dirty="0" err="1">
                <a:effectLst/>
                <a:latin typeface="TimesNewRomanPSMT"/>
              </a:rPr>
              <a:t>updated</a:t>
            </a:r>
            <a:r>
              <a:rPr lang="it-IT" sz="1200" dirty="0">
                <a:effectLst/>
                <a:latin typeface="TimesNewRomanPSMT"/>
              </a:rPr>
              <a:t> by para. 22(b)(iii)) </a:t>
            </a:r>
            <a:endParaRPr lang="it-IT" sz="1200" dirty="0"/>
          </a:p>
        </p:txBody>
      </p:sp>
    </p:spTree>
    <p:extLst>
      <p:ext uri="{BB962C8B-B14F-4D97-AF65-F5344CB8AC3E}">
        <p14:creationId xmlns:p14="http://schemas.microsoft.com/office/powerpoint/2010/main" val="344973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57</a:t>
            </a:fld>
            <a:endParaRPr lang="it-IT"/>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0" y="116632"/>
            <a:ext cx="9110110" cy="523220"/>
          </a:xfrm>
          <a:prstGeom prst="rect">
            <a:avLst/>
          </a:prstGeom>
          <a:solidFill>
            <a:schemeClr val="bg1"/>
          </a:solidFill>
          <a:ln w="9525">
            <a:noFill/>
            <a:miter lim="800000"/>
            <a:headEnd/>
            <a:tailEnd/>
          </a:ln>
        </p:spPr>
        <p:txBody>
          <a:bodyPr wrap="square">
            <a:spAutoFit/>
          </a:bodyPr>
          <a:lstStyle/>
          <a:p>
            <a:pPr algn="ctr"/>
            <a:r>
              <a:rPr lang="it-IT" sz="2800" b="1" dirty="0">
                <a:solidFill>
                  <a:srgbClr val="002060"/>
                </a:solidFill>
                <a:latin typeface="Verdana" pitchFamily="34" charset="0"/>
                <a:cs typeface="Arial" charset="0"/>
              </a:rPr>
              <a:t>CASE STUDY</a:t>
            </a: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
        <p:nvSpPr>
          <p:cNvPr id="8" name="CasellaDiTesto 7">
            <a:extLst>
              <a:ext uri="{FF2B5EF4-FFF2-40B4-BE49-F238E27FC236}">
                <a16:creationId xmlns:a16="http://schemas.microsoft.com/office/drawing/2014/main" id="{96CD7F2C-CAD9-5932-FE7E-6FEF2AE21013}"/>
              </a:ext>
            </a:extLst>
          </p:cNvPr>
          <p:cNvSpPr txBox="1"/>
          <p:nvPr/>
        </p:nvSpPr>
        <p:spPr>
          <a:xfrm>
            <a:off x="272807" y="548680"/>
            <a:ext cx="8598386" cy="6417141"/>
          </a:xfrm>
          <a:prstGeom prst="rect">
            <a:avLst/>
          </a:prstGeom>
          <a:solidFill>
            <a:schemeClr val="bg1"/>
          </a:solidFill>
        </p:spPr>
        <p:txBody>
          <a:bodyPr wrap="square">
            <a:spAutoFit/>
          </a:bodyPr>
          <a:lstStyle/>
          <a:p>
            <a:pPr algn="just"/>
            <a:r>
              <a:rPr lang="it-IT" sz="1700" b="1" dirty="0">
                <a:effectLst/>
                <a:latin typeface="Times New Roman" panose="02020603050405020304" pitchFamily="18" charset="0"/>
                <a:cs typeface="Times New Roman" panose="02020603050405020304" pitchFamily="18" charset="0"/>
              </a:rPr>
              <a:t>H. </a:t>
            </a:r>
            <a:r>
              <a:rPr lang="it-IT" sz="1700" b="1" dirty="0" err="1">
                <a:effectLst/>
                <a:latin typeface="Times New Roman" panose="02020603050405020304" pitchFamily="18" charset="0"/>
                <a:cs typeface="Times New Roman" panose="02020603050405020304" pitchFamily="18" charset="0"/>
              </a:rPr>
              <a:t>Additional</a:t>
            </a:r>
            <a:r>
              <a:rPr lang="it-IT" sz="1700" b="1"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description</a:t>
            </a:r>
            <a:r>
              <a:rPr lang="it-IT" sz="1700" b="1" dirty="0">
                <a:effectLst/>
                <a:latin typeface="Times New Roman" panose="02020603050405020304" pitchFamily="18" charset="0"/>
                <a:cs typeface="Times New Roman" panose="02020603050405020304" pitchFamily="18" charset="0"/>
              </a:rPr>
              <a:t> of the cooperative </a:t>
            </a:r>
            <a:r>
              <a:rPr lang="it-IT" sz="1700" b="1" dirty="0" err="1">
                <a:effectLst/>
                <a:latin typeface="Times New Roman" panose="02020603050405020304" pitchFamily="18" charset="0"/>
                <a:cs typeface="Times New Roman" panose="02020603050405020304" pitchFamily="18" charset="0"/>
              </a:rPr>
              <a:t>approach</a:t>
            </a:r>
            <a:r>
              <a:rPr lang="it-IT" sz="1700" b="1" dirty="0">
                <a:effectLst/>
                <a:latin typeface="Times New Roman" panose="02020603050405020304" pitchFamily="18" charset="0"/>
                <a:cs typeface="Times New Roman" panose="02020603050405020304" pitchFamily="18" charset="0"/>
              </a:rPr>
              <a:t> (para. 18(i)) </a:t>
            </a:r>
            <a:endParaRPr lang="it-IT" sz="1700" b="1" dirty="0">
              <a:latin typeface="Times New Roman" panose="02020603050405020304" pitchFamily="18" charset="0"/>
              <a:cs typeface="Times New Roman" panose="02020603050405020304" pitchFamily="18" charset="0"/>
            </a:endParaRPr>
          </a:p>
          <a:p>
            <a:pPr marL="342900" indent="-342900" algn="just">
              <a:buAutoNum type="arabicPeriod"/>
            </a:pPr>
            <a:r>
              <a:rPr lang="it-IT" sz="1700" dirty="0" err="1">
                <a:effectLst/>
                <a:latin typeface="Times New Roman" panose="02020603050405020304" pitchFamily="18" charset="0"/>
                <a:cs typeface="Times New Roman" panose="02020603050405020304" pitchFamily="18" charset="0"/>
              </a:rPr>
              <a:t>Description</a:t>
            </a:r>
            <a:r>
              <a:rPr lang="it-IT" sz="1700" dirty="0">
                <a:effectLst/>
                <a:latin typeface="Times New Roman" panose="02020603050405020304" pitchFamily="18" charset="0"/>
                <a:cs typeface="Times New Roman" panose="02020603050405020304" pitchFamily="18" charset="0"/>
              </a:rPr>
              <a:t> of </a:t>
            </a:r>
            <a:r>
              <a:rPr lang="it-IT" sz="1700" dirty="0" err="1">
                <a:effectLst/>
                <a:latin typeface="Times New Roman" panose="02020603050405020304" pitchFamily="18" charset="0"/>
                <a:cs typeface="Times New Roman" panose="02020603050405020304" pitchFamily="18" charset="0"/>
              </a:rPr>
              <a:t>how</a:t>
            </a:r>
            <a:r>
              <a:rPr lang="it-IT" sz="1700" dirty="0">
                <a:effectLst/>
                <a:latin typeface="Times New Roman" panose="02020603050405020304" pitchFamily="18" charset="0"/>
                <a:cs typeface="Times New Roman" panose="02020603050405020304" pitchFamily="18" charset="0"/>
              </a:rPr>
              <a:t> the cooperative </a:t>
            </a:r>
            <a:r>
              <a:rPr lang="it-IT" sz="1700" dirty="0" err="1">
                <a:effectLst/>
                <a:latin typeface="Times New Roman" panose="02020603050405020304" pitchFamily="18" charset="0"/>
                <a:cs typeface="Times New Roman" panose="02020603050405020304" pitchFamily="18" charset="0"/>
              </a:rPr>
              <a:t>approach</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minimizes</a:t>
            </a:r>
            <a:r>
              <a:rPr lang="it-IT" sz="1700" dirty="0">
                <a:effectLst/>
                <a:latin typeface="Times New Roman" panose="02020603050405020304" pitchFamily="18" charset="0"/>
                <a:cs typeface="Times New Roman" panose="02020603050405020304" pitchFamily="18" charset="0"/>
              </a:rPr>
              <a:t> and, </a:t>
            </a:r>
            <a:r>
              <a:rPr lang="it-IT" sz="1700" dirty="0" err="1">
                <a:effectLst/>
                <a:latin typeface="Times New Roman" panose="02020603050405020304" pitchFamily="18" charset="0"/>
                <a:cs typeface="Times New Roman" panose="02020603050405020304" pitchFamily="18" charset="0"/>
              </a:rPr>
              <a:t>where</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possible</a:t>
            </a:r>
            <a:r>
              <a:rPr lang="it-IT" sz="1700"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avoids</a:t>
            </a:r>
            <a:r>
              <a:rPr lang="it-IT" sz="1700" b="1" dirty="0">
                <a:effectLst/>
                <a:latin typeface="Times New Roman" panose="02020603050405020304" pitchFamily="18" charset="0"/>
                <a:cs typeface="Times New Roman" panose="02020603050405020304" pitchFamily="18" charset="0"/>
              </a:rPr>
              <a:t> negative </a:t>
            </a:r>
            <a:r>
              <a:rPr lang="it-IT" sz="1700" b="1" dirty="0" err="1">
                <a:effectLst/>
                <a:latin typeface="Times New Roman" panose="02020603050405020304" pitchFamily="18" charset="0"/>
                <a:cs typeface="Times New Roman" panose="02020603050405020304" pitchFamily="18" charset="0"/>
              </a:rPr>
              <a:t>environmental</a:t>
            </a:r>
            <a:r>
              <a:rPr lang="it-IT" sz="1700" b="1"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economic</a:t>
            </a:r>
            <a:r>
              <a:rPr lang="it-IT" sz="1700" b="1" dirty="0">
                <a:effectLst/>
                <a:latin typeface="Times New Roman" panose="02020603050405020304" pitchFamily="18" charset="0"/>
                <a:cs typeface="Times New Roman" panose="02020603050405020304" pitchFamily="18" charset="0"/>
              </a:rPr>
              <a:t> and social impacts</a:t>
            </a:r>
            <a:r>
              <a:rPr lang="it-IT" sz="1700" dirty="0">
                <a:effectLst/>
                <a:latin typeface="Times New Roman" panose="02020603050405020304" pitchFamily="18" charset="0"/>
                <a:cs typeface="Times New Roman" panose="02020603050405020304" pitchFamily="18" charset="0"/>
              </a:rPr>
              <a:t> (para. 18(i)(i), to be </a:t>
            </a:r>
            <a:r>
              <a:rPr lang="it-IT" sz="1700" dirty="0" err="1">
                <a:effectLst/>
                <a:latin typeface="Times New Roman" panose="02020603050405020304" pitchFamily="18" charset="0"/>
                <a:cs typeface="Times New Roman" panose="02020603050405020304" pitchFamily="18" charset="0"/>
              </a:rPr>
              <a:t>updated</a:t>
            </a:r>
            <a:r>
              <a:rPr lang="it-IT" sz="1700" dirty="0">
                <a:effectLst/>
                <a:latin typeface="Times New Roman" panose="02020603050405020304" pitchFamily="18" charset="0"/>
                <a:cs typeface="Times New Roman" panose="02020603050405020304" pitchFamily="18" charset="0"/>
              </a:rPr>
              <a:t> by para. 22(</a:t>
            </a:r>
            <a:r>
              <a:rPr lang="it-IT" sz="1700" dirty="0" err="1">
                <a:effectLst/>
                <a:latin typeface="Times New Roman" panose="02020603050405020304" pitchFamily="18" charset="0"/>
                <a:cs typeface="Times New Roman" panose="02020603050405020304" pitchFamily="18" charset="0"/>
              </a:rPr>
              <a:t>f</a:t>
            </a:r>
            <a:r>
              <a:rPr lang="it-IT" sz="1700" dirty="0">
                <a:effectLst/>
                <a:latin typeface="Times New Roman" panose="02020603050405020304" pitchFamily="18" charset="0"/>
                <a:cs typeface="Times New Roman" panose="02020603050405020304" pitchFamily="18" charset="0"/>
              </a:rPr>
              <a:t>)) </a:t>
            </a:r>
          </a:p>
          <a:p>
            <a:pPr marL="342900" indent="-342900" algn="just">
              <a:buAutoNum type="arabicPeriod"/>
            </a:pPr>
            <a:r>
              <a:rPr lang="it-IT" sz="1700" dirty="0" err="1">
                <a:effectLst/>
                <a:latin typeface="Times New Roman" panose="02020603050405020304" pitchFamily="18" charset="0"/>
                <a:cs typeface="Times New Roman" panose="02020603050405020304" pitchFamily="18" charset="0"/>
              </a:rPr>
              <a:t>Description</a:t>
            </a:r>
            <a:r>
              <a:rPr lang="it-IT" sz="1700" dirty="0">
                <a:effectLst/>
                <a:latin typeface="Times New Roman" panose="02020603050405020304" pitchFamily="18" charset="0"/>
                <a:cs typeface="Times New Roman" panose="02020603050405020304" pitchFamily="18" charset="0"/>
              </a:rPr>
              <a:t> of </a:t>
            </a:r>
            <a:r>
              <a:rPr lang="it-IT" sz="1700" dirty="0" err="1">
                <a:effectLst/>
                <a:latin typeface="Times New Roman" panose="02020603050405020304" pitchFamily="18" charset="0"/>
                <a:cs typeface="Times New Roman" panose="02020603050405020304" pitchFamily="18" charset="0"/>
              </a:rPr>
              <a:t>how</a:t>
            </a:r>
            <a:r>
              <a:rPr lang="it-IT" sz="1700" dirty="0">
                <a:effectLst/>
                <a:latin typeface="Times New Roman" panose="02020603050405020304" pitchFamily="18" charset="0"/>
                <a:cs typeface="Times New Roman" panose="02020603050405020304" pitchFamily="18" charset="0"/>
              </a:rPr>
              <a:t> the cooperative </a:t>
            </a:r>
            <a:r>
              <a:rPr lang="it-IT" sz="1700" dirty="0" err="1">
                <a:effectLst/>
                <a:latin typeface="Times New Roman" panose="02020603050405020304" pitchFamily="18" charset="0"/>
                <a:cs typeface="Times New Roman" panose="02020603050405020304" pitchFamily="18" charset="0"/>
              </a:rPr>
              <a:t>approach</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reflects</a:t>
            </a:r>
            <a:r>
              <a:rPr lang="it-IT" sz="1700" dirty="0">
                <a:effectLst/>
                <a:latin typeface="Times New Roman" panose="02020603050405020304" pitchFamily="18" charset="0"/>
                <a:cs typeface="Times New Roman" panose="02020603050405020304" pitchFamily="18" charset="0"/>
              </a:rPr>
              <a:t> the </a:t>
            </a:r>
            <a:r>
              <a:rPr lang="it-IT" sz="1700" dirty="0" err="1">
                <a:effectLst/>
                <a:latin typeface="Times New Roman" panose="02020603050405020304" pitchFamily="18" charset="0"/>
                <a:cs typeface="Times New Roman" panose="02020603050405020304" pitchFamily="18" charset="0"/>
              </a:rPr>
              <a:t>eleventh</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preambular</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paragraph</a:t>
            </a:r>
            <a:r>
              <a:rPr lang="it-IT" sz="1700" dirty="0">
                <a:effectLst/>
                <a:latin typeface="Times New Roman" panose="02020603050405020304" pitchFamily="18" charset="0"/>
                <a:cs typeface="Times New Roman" panose="02020603050405020304" pitchFamily="18" charset="0"/>
              </a:rPr>
              <a:t> of the Paris Agreement, </a:t>
            </a:r>
            <a:r>
              <a:rPr lang="it-IT" sz="1700" dirty="0" err="1">
                <a:effectLst/>
                <a:latin typeface="Times New Roman" panose="02020603050405020304" pitchFamily="18" charset="0"/>
                <a:cs typeface="Times New Roman" panose="02020603050405020304" pitchFamily="18" charset="0"/>
              </a:rPr>
              <a:t>acknowledging</a:t>
            </a:r>
            <a:r>
              <a:rPr lang="it-IT" sz="1700"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that</a:t>
            </a:r>
            <a:r>
              <a:rPr lang="it-IT" sz="1700" b="1"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climate</a:t>
            </a:r>
            <a:r>
              <a:rPr lang="it-IT" sz="1700" b="1"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change</a:t>
            </a:r>
            <a:r>
              <a:rPr lang="it-IT" sz="1700" b="1"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is</a:t>
            </a:r>
            <a:r>
              <a:rPr lang="it-IT" sz="1700" b="1" dirty="0">
                <a:effectLst/>
                <a:latin typeface="Times New Roman" panose="02020603050405020304" pitchFamily="18" charset="0"/>
                <a:cs typeface="Times New Roman" panose="02020603050405020304" pitchFamily="18" charset="0"/>
              </a:rPr>
              <a:t> a common </a:t>
            </a:r>
            <a:r>
              <a:rPr lang="it-IT" sz="1700" b="1" dirty="0" err="1">
                <a:effectLst/>
                <a:latin typeface="Times New Roman" panose="02020603050405020304" pitchFamily="18" charset="0"/>
                <a:cs typeface="Times New Roman" panose="02020603050405020304" pitchFamily="18" charset="0"/>
              </a:rPr>
              <a:t>concern</a:t>
            </a:r>
            <a:r>
              <a:rPr lang="it-IT" sz="1700" b="1" dirty="0">
                <a:effectLst/>
                <a:latin typeface="Times New Roman" panose="02020603050405020304" pitchFamily="18" charset="0"/>
                <a:cs typeface="Times New Roman" panose="02020603050405020304" pitchFamily="18" charset="0"/>
              </a:rPr>
              <a:t> of </a:t>
            </a:r>
            <a:r>
              <a:rPr lang="it-IT" sz="1700" b="1" dirty="0" err="1">
                <a:effectLst/>
                <a:latin typeface="Times New Roman" panose="02020603050405020304" pitchFamily="18" charset="0"/>
                <a:cs typeface="Times New Roman" panose="02020603050405020304" pitchFamily="18" charset="0"/>
              </a:rPr>
              <a:t>humankind</a:t>
            </a:r>
            <a:r>
              <a:rPr lang="it-IT" sz="1700" dirty="0">
                <a:effectLst/>
                <a:latin typeface="Times New Roman" panose="02020603050405020304" pitchFamily="18" charset="0"/>
                <a:cs typeface="Times New Roman" panose="02020603050405020304" pitchFamily="18" charset="0"/>
              </a:rPr>
              <a:t>, Parties </a:t>
            </a:r>
            <a:r>
              <a:rPr lang="it-IT" sz="1700" dirty="0" err="1">
                <a:effectLst/>
                <a:latin typeface="Times New Roman" panose="02020603050405020304" pitchFamily="18" charset="0"/>
                <a:cs typeface="Times New Roman" panose="02020603050405020304" pitchFamily="18" charset="0"/>
              </a:rPr>
              <a:t>should</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when</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taking</a:t>
            </a:r>
            <a:r>
              <a:rPr lang="it-IT" sz="1700" dirty="0">
                <a:effectLst/>
                <a:latin typeface="Times New Roman" panose="02020603050405020304" pitchFamily="18" charset="0"/>
                <a:cs typeface="Times New Roman" panose="02020603050405020304" pitchFamily="18" charset="0"/>
              </a:rPr>
              <a:t> action to </a:t>
            </a:r>
            <a:r>
              <a:rPr lang="it-IT" sz="1700" dirty="0" err="1">
                <a:effectLst/>
                <a:latin typeface="Times New Roman" panose="02020603050405020304" pitchFamily="18" charset="0"/>
                <a:cs typeface="Times New Roman" panose="02020603050405020304" pitchFamily="18" charset="0"/>
              </a:rPr>
              <a:t>address</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climate</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change</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respect</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promote</a:t>
            </a:r>
            <a:r>
              <a:rPr lang="it-IT" sz="1700" dirty="0">
                <a:effectLst/>
                <a:latin typeface="Times New Roman" panose="02020603050405020304" pitchFamily="18" charset="0"/>
                <a:cs typeface="Times New Roman" panose="02020603050405020304" pitchFamily="18" charset="0"/>
              </a:rPr>
              <a:t> and </a:t>
            </a:r>
            <a:r>
              <a:rPr lang="it-IT" sz="1700" dirty="0" err="1">
                <a:effectLst/>
                <a:latin typeface="Times New Roman" panose="02020603050405020304" pitchFamily="18" charset="0"/>
                <a:cs typeface="Times New Roman" panose="02020603050405020304" pitchFamily="18" charset="0"/>
              </a:rPr>
              <a:t>consider</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their</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respective</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obligations</a:t>
            </a:r>
            <a:r>
              <a:rPr lang="it-IT" sz="1700" dirty="0">
                <a:effectLst/>
                <a:latin typeface="Times New Roman" panose="02020603050405020304" pitchFamily="18" charset="0"/>
                <a:cs typeface="Times New Roman" panose="02020603050405020304" pitchFamily="18" charset="0"/>
              </a:rPr>
              <a:t> on </a:t>
            </a:r>
            <a:r>
              <a:rPr lang="it-IT" sz="1700" b="1" dirty="0">
                <a:effectLst/>
                <a:latin typeface="Times New Roman" panose="02020603050405020304" pitchFamily="18" charset="0"/>
                <a:cs typeface="Times New Roman" panose="02020603050405020304" pitchFamily="18" charset="0"/>
              </a:rPr>
              <a:t>human </a:t>
            </a:r>
            <a:r>
              <a:rPr lang="it-IT" sz="1700" b="1" dirty="0" err="1">
                <a:effectLst/>
                <a:latin typeface="Times New Roman" panose="02020603050405020304" pitchFamily="18" charset="0"/>
                <a:cs typeface="Times New Roman" panose="02020603050405020304" pitchFamily="18" charset="0"/>
              </a:rPr>
              <a:t>rights</a:t>
            </a:r>
            <a:r>
              <a:rPr lang="it-IT" sz="1700" dirty="0">
                <a:effectLst/>
                <a:latin typeface="Times New Roman" panose="02020603050405020304" pitchFamily="18" charset="0"/>
                <a:cs typeface="Times New Roman" panose="02020603050405020304" pitchFamily="18" charset="0"/>
              </a:rPr>
              <a:t>, </a:t>
            </a:r>
            <a:r>
              <a:rPr lang="it-IT" sz="1700" b="1" dirty="0">
                <a:effectLst/>
                <a:latin typeface="Times New Roman" panose="02020603050405020304" pitchFamily="18" charset="0"/>
                <a:cs typeface="Times New Roman" panose="02020603050405020304" pitchFamily="18" charset="0"/>
              </a:rPr>
              <a:t>the </a:t>
            </a:r>
            <a:r>
              <a:rPr lang="it-IT" sz="1700" b="1" dirty="0" err="1">
                <a:effectLst/>
                <a:latin typeface="Times New Roman" panose="02020603050405020304" pitchFamily="18" charset="0"/>
                <a:cs typeface="Times New Roman" panose="02020603050405020304" pitchFamily="18" charset="0"/>
              </a:rPr>
              <a:t>right</a:t>
            </a:r>
            <a:r>
              <a:rPr lang="it-IT" sz="1700" b="1" dirty="0">
                <a:effectLst/>
                <a:latin typeface="Times New Roman" panose="02020603050405020304" pitchFamily="18" charset="0"/>
                <a:cs typeface="Times New Roman" panose="02020603050405020304" pitchFamily="18" charset="0"/>
              </a:rPr>
              <a:t> to health, the </a:t>
            </a:r>
            <a:r>
              <a:rPr lang="it-IT" sz="1700" b="1" dirty="0" err="1">
                <a:effectLst/>
                <a:latin typeface="Times New Roman" panose="02020603050405020304" pitchFamily="18" charset="0"/>
                <a:cs typeface="Times New Roman" panose="02020603050405020304" pitchFamily="18" charset="0"/>
              </a:rPr>
              <a:t>rights</a:t>
            </a:r>
            <a:r>
              <a:rPr lang="it-IT" sz="1700" b="1" dirty="0">
                <a:effectLst/>
                <a:latin typeface="Times New Roman" panose="02020603050405020304" pitchFamily="18" charset="0"/>
                <a:cs typeface="Times New Roman" panose="02020603050405020304" pitchFamily="18" charset="0"/>
              </a:rPr>
              <a:t> of </a:t>
            </a:r>
            <a:r>
              <a:rPr lang="it-IT" sz="1700" b="1" dirty="0" err="1">
                <a:effectLst/>
                <a:latin typeface="Times New Roman" panose="02020603050405020304" pitchFamily="18" charset="0"/>
                <a:cs typeface="Times New Roman" panose="02020603050405020304" pitchFamily="18" charset="0"/>
              </a:rPr>
              <a:t>indigenous</a:t>
            </a:r>
            <a:r>
              <a:rPr lang="it-IT" sz="1700" b="1" dirty="0">
                <a:effectLst/>
                <a:latin typeface="Times New Roman" panose="02020603050405020304" pitchFamily="18" charset="0"/>
                <a:cs typeface="Times New Roman" panose="02020603050405020304" pitchFamily="18" charset="0"/>
              </a:rPr>
              <a:t> peoples, </a:t>
            </a:r>
            <a:r>
              <a:rPr lang="it-IT" sz="1700" b="1" dirty="0" err="1">
                <a:effectLst/>
                <a:latin typeface="Times New Roman" panose="02020603050405020304" pitchFamily="18" charset="0"/>
                <a:cs typeface="Times New Roman" panose="02020603050405020304" pitchFamily="18" charset="0"/>
              </a:rPr>
              <a:t>local</a:t>
            </a:r>
            <a:r>
              <a:rPr lang="it-IT" sz="1700" b="1" dirty="0">
                <a:effectLst/>
                <a:latin typeface="Times New Roman" panose="02020603050405020304" pitchFamily="18" charset="0"/>
                <a:cs typeface="Times New Roman" panose="02020603050405020304" pitchFamily="18" charset="0"/>
              </a:rPr>
              <a:t> communities, </a:t>
            </a:r>
            <a:r>
              <a:rPr lang="it-IT" sz="1700" b="1" dirty="0" err="1">
                <a:effectLst/>
                <a:latin typeface="Times New Roman" panose="02020603050405020304" pitchFamily="18" charset="0"/>
                <a:cs typeface="Times New Roman" panose="02020603050405020304" pitchFamily="18" charset="0"/>
              </a:rPr>
              <a:t>migrants</a:t>
            </a:r>
            <a:r>
              <a:rPr lang="it-IT" sz="1700" b="1"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children</a:t>
            </a:r>
            <a:r>
              <a:rPr lang="it-IT" sz="1700" b="1"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persons</a:t>
            </a:r>
            <a:r>
              <a:rPr lang="it-IT" sz="1700" b="1" dirty="0">
                <a:effectLst/>
                <a:latin typeface="Times New Roman" panose="02020603050405020304" pitchFamily="18" charset="0"/>
                <a:cs typeface="Times New Roman" panose="02020603050405020304" pitchFamily="18" charset="0"/>
              </a:rPr>
              <a:t> with </a:t>
            </a:r>
            <a:r>
              <a:rPr lang="it-IT" sz="1700" b="1" dirty="0" err="1">
                <a:effectLst/>
                <a:latin typeface="Times New Roman" panose="02020603050405020304" pitchFamily="18" charset="0"/>
                <a:cs typeface="Times New Roman" panose="02020603050405020304" pitchFamily="18" charset="0"/>
              </a:rPr>
              <a:t>disabilities</a:t>
            </a:r>
            <a:r>
              <a:rPr lang="it-IT" sz="1700" b="1" dirty="0">
                <a:effectLst/>
                <a:latin typeface="Times New Roman" panose="02020603050405020304" pitchFamily="18" charset="0"/>
                <a:cs typeface="Times New Roman" panose="02020603050405020304" pitchFamily="18" charset="0"/>
              </a:rPr>
              <a:t> and people in </a:t>
            </a:r>
            <a:r>
              <a:rPr lang="it-IT" sz="1700" b="1" dirty="0" err="1">
                <a:effectLst/>
                <a:latin typeface="Times New Roman" panose="02020603050405020304" pitchFamily="18" charset="0"/>
                <a:cs typeface="Times New Roman" panose="02020603050405020304" pitchFamily="18" charset="0"/>
              </a:rPr>
              <a:t>vulnerable</a:t>
            </a:r>
            <a:r>
              <a:rPr lang="it-IT" sz="1700" b="1" dirty="0">
                <a:effectLst/>
                <a:latin typeface="Times New Roman" panose="02020603050405020304" pitchFamily="18" charset="0"/>
                <a:cs typeface="Times New Roman" panose="02020603050405020304" pitchFamily="18" charset="0"/>
              </a:rPr>
              <a:t> situations</a:t>
            </a:r>
            <a:r>
              <a:rPr lang="it-IT" sz="1700" dirty="0">
                <a:effectLst/>
                <a:latin typeface="Times New Roman" panose="02020603050405020304" pitchFamily="18" charset="0"/>
                <a:cs typeface="Times New Roman" panose="02020603050405020304" pitchFamily="18" charset="0"/>
              </a:rPr>
              <a:t> and the </a:t>
            </a:r>
            <a:r>
              <a:rPr lang="it-IT" sz="1700" dirty="0" err="1">
                <a:effectLst/>
                <a:latin typeface="Times New Roman" panose="02020603050405020304" pitchFamily="18" charset="0"/>
                <a:cs typeface="Times New Roman" panose="02020603050405020304" pitchFamily="18" charset="0"/>
              </a:rPr>
              <a:t>right</a:t>
            </a:r>
            <a:r>
              <a:rPr lang="it-IT" sz="1700" dirty="0">
                <a:effectLst/>
                <a:latin typeface="Times New Roman" panose="02020603050405020304" pitchFamily="18" charset="0"/>
                <a:cs typeface="Times New Roman" panose="02020603050405020304" pitchFamily="18" charset="0"/>
              </a:rPr>
              <a:t> to </a:t>
            </a:r>
            <a:r>
              <a:rPr lang="it-IT" sz="1700" dirty="0" err="1">
                <a:effectLst/>
                <a:latin typeface="Times New Roman" panose="02020603050405020304" pitchFamily="18" charset="0"/>
                <a:cs typeface="Times New Roman" panose="02020603050405020304" pitchFamily="18" charset="0"/>
              </a:rPr>
              <a:t>development</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as</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well</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as</a:t>
            </a:r>
            <a:r>
              <a:rPr lang="it-IT" sz="1700" dirty="0">
                <a:effectLst/>
                <a:latin typeface="Times New Roman" panose="02020603050405020304" pitchFamily="18" charset="0"/>
                <a:cs typeface="Times New Roman" panose="02020603050405020304" pitchFamily="18" charset="0"/>
              </a:rPr>
              <a:t> </a:t>
            </a:r>
            <a:r>
              <a:rPr lang="it-IT" sz="1700" b="1" dirty="0">
                <a:effectLst/>
                <a:latin typeface="Times New Roman" panose="02020603050405020304" pitchFamily="18" charset="0"/>
                <a:cs typeface="Times New Roman" panose="02020603050405020304" pitchFamily="18" charset="0"/>
              </a:rPr>
              <a:t>gender equality, empowerment of women and </a:t>
            </a:r>
            <a:r>
              <a:rPr lang="it-IT" sz="1700" b="1" dirty="0" err="1">
                <a:effectLst/>
                <a:latin typeface="Times New Roman" panose="02020603050405020304" pitchFamily="18" charset="0"/>
                <a:cs typeface="Times New Roman" panose="02020603050405020304" pitchFamily="18" charset="0"/>
              </a:rPr>
              <a:t>intergenerational</a:t>
            </a:r>
            <a:r>
              <a:rPr lang="it-IT" sz="1700" b="1" dirty="0">
                <a:effectLst/>
                <a:latin typeface="Times New Roman" panose="02020603050405020304" pitchFamily="18" charset="0"/>
                <a:cs typeface="Times New Roman" panose="02020603050405020304" pitchFamily="18" charset="0"/>
              </a:rPr>
              <a:t> equity</a:t>
            </a:r>
            <a:r>
              <a:rPr lang="it-IT" sz="1700" dirty="0">
                <a:effectLst/>
                <a:latin typeface="Times New Roman" panose="02020603050405020304" pitchFamily="18" charset="0"/>
                <a:cs typeface="Times New Roman" panose="02020603050405020304" pitchFamily="18" charset="0"/>
              </a:rPr>
              <a:t> (para. 18(i)(ii), to be </a:t>
            </a:r>
            <a:r>
              <a:rPr lang="it-IT" sz="1700" dirty="0" err="1">
                <a:effectLst/>
                <a:latin typeface="Times New Roman" panose="02020603050405020304" pitchFamily="18" charset="0"/>
                <a:cs typeface="Times New Roman" panose="02020603050405020304" pitchFamily="18" charset="0"/>
              </a:rPr>
              <a:t>updated</a:t>
            </a:r>
            <a:r>
              <a:rPr lang="it-IT" sz="1700" dirty="0">
                <a:effectLst/>
                <a:latin typeface="Times New Roman" panose="02020603050405020304" pitchFamily="18" charset="0"/>
                <a:cs typeface="Times New Roman" panose="02020603050405020304" pitchFamily="18" charset="0"/>
              </a:rPr>
              <a:t> by para. 22(g))</a:t>
            </a:r>
          </a:p>
          <a:p>
            <a:pPr marL="342900" indent="-342900" algn="just">
              <a:buAutoNum type="arabicPeriod"/>
            </a:pPr>
            <a:r>
              <a:rPr lang="it-IT" sz="1700" dirty="0" err="1">
                <a:effectLst/>
                <a:latin typeface="Times New Roman" panose="02020603050405020304" pitchFamily="18" charset="0"/>
                <a:cs typeface="Times New Roman" panose="02020603050405020304" pitchFamily="18" charset="0"/>
              </a:rPr>
              <a:t>Description</a:t>
            </a:r>
            <a:r>
              <a:rPr lang="it-IT" sz="1700" dirty="0">
                <a:effectLst/>
                <a:latin typeface="Times New Roman" panose="02020603050405020304" pitchFamily="18" charset="0"/>
                <a:cs typeface="Times New Roman" panose="02020603050405020304" pitchFamily="18" charset="0"/>
              </a:rPr>
              <a:t> of </a:t>
            </a:r>
            <a:r>
              <a:rPr lang="it-IT" sz="1700" dirty="0" err="1">
                <a:effectLst/>
                <a:latin typeface="Times New Roman" panose="02020603050405020304" pitchFamily="18" charset="0"/>
                <a:cs typeface="Times New Roman" panose="02020603050405020304" pitchFamily="18" charset="0"/>
              </a:rPr>
              <a:t>how</a:t>
            </a:r>
            <a:r>
              <a:rPr lang="it-IT" sz="1700" dirty="0">
                <a:effectLst/>
                <a:latin typeface="Times New Roman" panose="02020603050405020304" pitchFamily="18" charset="0"/>
                <a:cs typeface="Times New Roman" panose="02020603050405020304" pitchFamily="18" charset="0"/>
              </a:rPr>
              <a:t> the cooperative </a:t>
            </a:r>
            <a:r>
              <a:rPr lang="it-IT" sz="1700" dirty="0" err="1">
                <a:effectLst/>
                <a:latin typeface="Times New Roman" panose="02020603050405020304" pitchFamily="18" charset="0"/>
                <a:cs typeface="Times New Roman" panose="02020603050405020304" pitchFamily="18" charset="0"/>
              </a:rPr>
              <a:t>approach</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is</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consistent</a:t>
            </a:r>
            <a:r>
              <a:rPr lang="it-IT" sz="1700" dirty="0">
                <a:effectLst/>
                <a:latin typeface="Times New Roman" panose="02020603050405020304" pitchFamily="18" charset="0"/>
                <a:cs typeface="Times New Roman" panose="02020603050405020304" pitchFamily="18" charset="0"/>
              </a:rPr>
              <a:t> with the </a:t>
            </a:r>
            <a:r>
              <a:rPr lang="it-IT" sz="1700" b="1" dirty="0" err="1">
                <a:effectLst/>
                <a:latin typeface="Times New Roman" panose="02020603050405020304" pitchFamily="18" charset="0"/>
                <a:cs typeface="Times New Roman" panose="02020603050405020304" pitchFamily="18" charset="0"/>
              </a:rPr>
              <a:t>sustainable</a:t>
            </a:r>
            <a:r>
              <a:rPr lang="it-IT" sz="1700" b="1"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development</a:t>
            </a:r>
            <a:r>
              <a:rPr lang="it-IT" sz="1700" b="1"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objectives</a:t>
            </a:r>
            <a:r>
              <a:rPr lang="it-IT" sz="1700" b="1" dirty="0">
                <a:effectLst/>
                <a:latin typeface="Times New Roman" panose="02020603050405020304" pitchFamily="18" charset="0"/>
                <a:cs typeface="Times New Roman" panose="02020603050405020304" pitchFamily="18" charset="0"/>
              </a:rPr>
              <a:t> </a:t>
            </a:r>
            <a:r>
              <a:rPr lang="it-IT" sz="1700" dirty="0">
                <a:effectLst/>
                <a:latin typeface="Times New Roman" panose="02020603050405020304" pitchFamily="18" charset="0"/>
                <a:cs typeface="Times New Roman" panose="02020603050405020304" pitchFamily="18" charset="0"/>
              </a:rPr>
              <a:t>of the Party, </a:t>
            </a:r>
            <a:r>
              <a:rPr lang="it-IT" sz="1700" dirty="0" err="1">
                <a:effectLst/>
                <a:latin typeface="Times New Roman" panose="02020603050405020304" pitchFamily="18" charset="0"/>
                <a:cs typeface="Times New Roman" panose="02020603050405020304" pitchFamily="18" charset="0"/>
              </a:rPr>
              <a:t>noting</a:t>
            </a:r>
            <a:r>
              <a:rPr lang="it-IT" sz="1700" dirty="0">
                <a:effectLst/>
                <a:latin typeface="Times New Roman" panose="02020603050405020304" pitchFamily="18" charset="0"/>
                <a:cs typeface="Times New Roman" panose="02020603050405020304" pitchFamily="18" charset="0"/>
              </a:rPr>
              <a:t> national </a:t>
            </a:r>
            <a:r>
              <a:rPr lang="it-IT" sz="1700" dirty="0" err="1">
                <a:effectLst/>
                <a:latin typeface="Times New Roman" panose="02020603050405020304" pitchFamily="18" charset="0"/>
                <a:cs typeface="Times New Roman" panose="02020603050405020304" pitchFamily="18" charset="0"/>
              </a:rPr>
              <a:t>prerogatives</a:t>
            </a:r>
            <a:r>
              <a:rPr lang="it-IT" sz="1700" dirty="0">
                <a:effectLst/>
                <a:latin typeface="Times New Roman" panose="02020603050405020304" pitchFamily="18" charset="0"/>
                <a:cs typeface="Times New Roman" panose="02020603050405020304" pitchFamily="18" charset="0"/>
              </a:rPr>
              <a:t> (para. 18(i)(iii), to be </a:t>
            </a:r>
            <a:r>
              <a:rPr lang="it-IT" sz="1700" dirty="0" err="1">
                <a:effectLst/>
                <a:latin typeface="Times New Roman" panose="02020603050405020304" pitchFamily="18" charset="0"/>
                <a:cs typeface="Times New Roman" panose="02020603050405020304" pitchFamily="18" charset="0"/>
              </a:rPr>
              <a:t>updated</a:t>
            </a:r>
            <a:r>
              <a:rPr lang="it-IT" sz="1700" dirty="0">
                <a:effectLst/>
                <a:latin typeface="Times New Roman" panose="02020603050405020304" pitchFamily="18" charset="0"/>
                <a:cs typeface="Times New Roman" panose="02020603050405020304" pitchFamily="18" charset="0"/>
              </a:rPr>
              <a:t> by para. 22(h))</a:t>
            </a:r>
          </a:p>
          <a:p>
            <a:pPr marL="342900" indent="-342900" algn="just">
              <a:buFontTx/>
              <a:buAutoNum type="arabicPeriod"/>
            </a:pPr>
            <a:r>
              <a:rPr lang="it-IT" sz="1700" dirty="0" err="1">
                <a:effectLst/>
                <a:latin typeface="Times New Roman" panose="02020603050405020304" pitchFamily="18" charset="0"/>
                <a:cs typeface="Times New Roman" panose="02020603050405020304" pitchFamily="18" charset="0"/>
              </a:rPr>
              <a:t>Description</a:t>
            </a:r>
            <a:r>
              <a:rPr lang="it-IT" sz="1700" dirty="0">
                <a:effectLst/>
                <a:latin typeface="Times New Roman" panose="02020603050405020304" pitchFamily="18" charset="0"/>
                <a:cs typeface="Times New Roman" panose="02020603050405020304" pitchFamily="18" charset="0"/>
              </a:rPr>
              <a:t> of </a:t>
            </a:r>
            <a:r>
              <a:rPr lang="it-IT" sz="1700" dirty="0" err="1">
                <a:effectLst/>
                <a:latin typeface="Times New Roman" panose="02020603050405020304" pitchFamily="18" charset="0"/>
                <a:cs typeface="Times New Roman" panose="02020603050405020304" pitchFamily="18" charset="0"/>
              </a:rPr>
              <a:t>how</a:t>
            </a:r>
            <a:r>
              <a:rPr lang="it-IT" sz="1700" dirty="0">
                <a:effectLst/>
                <a:latin typeface="Times New Roman" panose="02020603050405020304" pitchFamily="18" charset="0"/>
                <a:cs typeface="Times New Roman" panose="02020603050405020304" pitchFamily="18" charset="0"/>
              </a:rPr>
              <a:t> the cooperative </a:t>
            </a:r>
            <a:r>
              <a:rPr lang="it-IT" sz="1700" dirty="0" err="1">
                <a:effectLst/>
                <a:latin typeface="Times New Roman" panose="02020603050405020304" pitchFamily="18" charset="0"/>
                <a:cs typeface="Times New Roman" panose="02020603050405020304" pitchFamily="18" charset="0"/>
              </a:rPr>
              <a:t>approach</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applies</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any</a:t>
            </a:r>
            <a:r>
              <a:rPr lang="it-IT" sz="1700" dirty="0">
                <a:effectLst/>
                <a:latin typeface="Times New Roman" panose="02020603050405020304" pitchFamily="18" charset="0"/>
                <a:cs typeface="Times New Roman" panose="02020603050405020304" pitchFamily="18" charset="0"/>
              </a:rPr>
              <a:t> </a:t>
            </a:r>
            <a:r>
              <a:rPr lang="it-IT" sz="1700" b="1" dirty="0" err="1">
                <a:effectLst/>
                <a:latin typeface="Times New Roman" panose="02020603050405020304" pitchFamily="18" charset="0"/>
                <a:cs typeface="Times New Roman" panose="02020603050405020304" pitchFamily="18" charset="0"/>
              </a:rPr>
              <a:t>safeguards</a:t>
            </a:r>
            <a:r>
              <a:rPr lang="it-IT" sz="1700" b="1" dirty="0">
                <a:effectLst/>
                <a:latin typeface="Times New Roman" panose="02020603050405020304" pitchFamily="18" charset="0"/>
                <a:cs typeface="Times New Roman" panose="02020603050405020304" pitchFamily="18" charset="0"/>
              </a:rPr>
              <a:t> and </a:t>
            </a:r>
            <a:r>
              <a:rPr lang="it-IT" sz="1700" b="1" dirty="0" err="1">
                <a:effectLst/>
                <a:latin typeface="Times New Roman" panose="02020603050405020304" pitchFamily="18" charset="0"/>
                <a:cs typeface="Times New Roman" panose="02020603050405020304" pitchFamily="18" charset="0"/>
              </a:rPr>
              <a:t>limits</a:t>
            </a:r>
            <a:r>
              <a:rPr lang="it-IT" sz="1700" b="1" dirty="0">
                <a:effectLst/>
                <a:latin typeface="Times New Roman" panose="02020603050405020304" pitchFamily="18" charset="0"/>
                <a:cs typeface="Times New Roman" panose="02020603050405020304" pitchFamily="18" charset="0"/>
              </a:rPr>
              <a:t> </a:t>
            </a:r>
            <a:r>
              <a:rPr lang="it-IT" sz="1700" dirty="0">
                <a:effectLst/>
                <a:latin typeface="Times New Roman" panose="02020603050405020304" pitchFamily="18" charset="0"/>
                <a:cs typeface="Times New Roman" panose="02020603050405020304" pitchFamily="18" charset="0"/>
              </a:rPr>
              <a:t>set out in </a:t>
            </a:r>
            <a:r>
              <a:rPr lang="it-IT" sz="1700" dirty="0" err="1">
                <a:effectLst/>
                <a:latin typeface="Times New Roman" panose="02020603050405020304" pitchFamily="18" charset="0"/>
                <a:cs typeface="Times New Roman" panose="02020603050405020304" pitchFamily="18" charset="0"/>
              </a:rPr>
              <a:t>further</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guidance</a:t>
            </a:r>
            <a:r>
              <a:rPr lang="it-IT" sz="1700" dirty="0">
                <a:effectLst/>
                <a:latin typeface="Times New Roman" panose="02020603050405020304" pitchFamily="18" charset="0"/>
                <a:cs typeface="Times New Roman" panose="02020603050405020304" pitchFamily="18" charset="0"/>
              </a:rPr>
              <a:t> from the CMA </a:t>
            </a:r>
            <a:r>
              <a:rPr lang="it-IT" sz="1700" dirty="0" err="1">
                <a:effectLst/>
                <a:latin typeface="Times New Roman" panose="02020603050405020304" pitchFamily="18" charset="0"/>
                <a:cs typeface="Times New Roman" panose="02020603050405020304" pitchFamily="18" charset="0"/>
              </a:rPr>
              <a:t>pursuant</a:t>
            </a:r>
            <a:r>
              <a:rPr lang="it-IT" sz="1700" dirty="0">
                <a:effectLst/>
                <a:latin typeface="Times New Roman" panose="02020603050405020304" pitchFamily="18" charset="0"/>
                <a:cs typeface="Times New Roman" panose="02020603050405020304" pitchFamily="18" charset="0"/>
              </a:rPr>
              <a:t> to </a:t>
            </a:r>
            <a:r>
              <a:rPr lang="it-IT" sz="1700" dirty="0" err="1">
                <a:effectLst/>
                <a:latin typeface="Times New Roman" panose="02020603050405020304" pitchFamily="18" charset="0"/>
                <a:cs typeface="Times New Roman" panose="02020603050405020304" pitchFamily="18" charset="0"/>
              </a:rPr>
              <a:t>chapter</a:t>
            </a:r>
            <a:r>
              <a:rPr lang="it-IT" sz="1700" dirty="0">
                <a:effectLst/>
                <a:latin typeface="Times New Roman" panose="02020603050405020304" pitchFamily="18" charset="0"/>
                <a:cs typeface="Times New Roman" panose="02020603050405020304" pitchFamily="18" charset="0"/>
              </a:rPr>
              <a:t> III.D (para. 18(i)(iv), to be </a:t>
            </a:r>
            <a:r>
              <a:rPr lang="it-IT" sz="1700" dirty="0" err="1">
                <a:effectLst/>
                <a:latin typeface="Times New Roman" panose="02020603050405020304" pitchFamily="18" charset="0"/>
                <a:cs typeface="Times New Roman" panose="02020603050405020304" pitchFamily="18" charset="0"/>
              </a:rPr>
              <a:t>updated</a:t>
            </a:r>
            <a:r>
              <a:rPr lang="it-IT" sz="1700" dirty="0">
                <a:effectLst/>
                <a:latin typeface="Times New Roman" panose="02020603050405020304" pitchFamily="18" charset="0"/>
                <a:cs typeface="Times New Roman" panose="02020603050405020304" pitchFamily="18" charset="0"/>
              </a:rPr>
              <a:t> by para. 22(i)) </a:t>
            </a:r>
          </a:p>
          <a:p>
            <a:pPr marL="342900" indent="-342900" algn="just">
              <a:buFontTx/>
              <a:buAutoNum type="arabicPeriod"/>
            </a:pPr>
            <a:r>
              <a:rPr lang="it-IT" sz="1700" dirty="0" err="1">
                <a:effectLst/>
                <a:latin typeface="Times New Roman" panose="02020603050405020304" pitchFamily="18" charset="0"/>
                <a:cs typeface="Times New Roman" panose="02020603050405020304" pitchFamily="18" charset="0"/>
              </a:rPr>
              <a:t>Description</a:t>
            </a:r>
            <a:r>
              <a:rPr lang="it-IT" sz="1700" dirty="0">
                <a:effectLst/>
                <a:latin typeface="Times New Roman" panose="02020603050405020304" pitchFamily="18" charset="0"/>
                <a:cs typeface="Times New Roman" panose="02020603050405020304" pitchFamily="18" charset="0"/>
              </a:rPr>
              <a:t> of </a:t>
            </a:r>
            <a:r>
              <a:rPr lang="it-IT" sz="1700" dirty="0" err="1">
                <a:effectLst/>
                <a:latin typeface="Times New Roman" panose="02020603050405020304" pitchFamily="18" charset="0"/>
                <a:cs typeface="Times New Roman" panose="02020603050405020304" pitchFamily="18" charset="0"/>
              </a:rPr>
              <a:t>how</a:t>
            </a:r>
            <a:r>
              <a:rPr lang="it-IT" sz="1700" dirty="0">
                <a:effectLst/>
                <a:latin typeface="Times New Roman" panose="02020603050405020304" pitchFamily="18" charset="0"/>
                <a:cs typeface="Times New Roman" panose="02020603050405020304" pitchFamily="18" charset="0"/>
              </a:rPr>
              <a:t> the cooperative </a:t>
            </a:r>
            <a:r>
              <a:rPr lang="it-IT" sz="1700" dirty="0" err="1">
                <a:effectLst/>
                <a:latin typeface="Times New Roman" panose="02020603050405020304" pitchFamily="18" charset="0"/>
                <a:cs typeface="Times New Roman" panose="02020603050405020304" pitchFamily="18" charset="0"/>
              </a:rPr>
              <a:t>approach</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contributes</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resources</a:t>
            </a:r>
            <a:r>
              <a:rPr lang="it-IT" sz="1700" dirty="0">
                <a:effectLst/>
                <a:latin typeface="Times New Roman" panose="02020603050405020304" pitchFamily="18" charset="0"/>
                <a:cs typeface="Times New Roman" panose="02020603050405020304" pitchFamily="18" charset="0"/>
              </a:rPr>
              <a:t> for </a:t>
            </a:r>
            <a:r>
              <a:rPr lang="it-IT" sz="1700" b="1" dirty="0" err="1">
                <a:effectLst/>
                <a:latin typeface="Times New Roman" panose="02020603050405020304" pitchFamily="18" charset="0"/>
                <a:cs typeface="Times New Roman" panose="02020603050405020304" pitchFamily="18" charset="0"/>
              </a:rPr>
              <a:t>adaptation</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pursuant</a:t>
            </a:r>
            <a:r>
              <a:rPr lang="it-IT" sz="1700" dirty="0">
                <a:effectLst/>
                <a:latin typeface="Times New Roman" panose="02020603050405020304" pitchFamily="18" charset="0"/>
                <a:cs typeface="Times New Roman" panose="02020603050405020304" pitchFamily="18" charset="0"/>
              </a:rPr>
              <a:t> to </a:t>
            </a:r>
            <a:r>
              <a:rPr lang="it-IT" sz="1700" dirty="0" err="1">
                <a:effectLst/>
                <a:latin typeface="Times New Roman" panose="02020603050405020304" pitchFamily="18" charset="0"/>
                <a:cs typeface="Times New Roman" panose="02020603050405020304" pitchFamily="18" charset="0"/>
              </a:rPr>
              <a:t>chapter</a:t>
            </a:r>
            <a:r>
              <a:rPr lang="it-IT" sz="1700" dirty="0">
                <a:effectLst/>
                <a:latin typeface="Times New Roman" panose="02020603050405020304" pitchFamily="18" charset="0"/>
                <a:cs typeface="Times New Roman" panose="02020603050405020304" pitchFamily="18" charset="0"/>
              </a:rPr>
              <a:t> VII (</a:t>
            </a:r>
            <a:r>
              <a:rPr lang="it-IT" sz="1700" dirty="0" err="1">
                <a:effectLst/>
                <a:latin typeface="Times New Roman" panose="02020603050405020304" pitchFamily="18" charset="0"/>
                <a:cs typeface="Times New Roman" panose="02020603050405020304" pitchFamily="18" charset="0"/>
              </a:rPr>
              <a:t>Ambition</a:t>
            </a:r>
            <a:r>
              <a:rPr lang="it-IT" sz="1700" dirty="0">
                <a:effectLst/>
                <a:latin typeface="Times New Roman" panose="02020603050405020304" pitchFamily="18" charset="0"/>
                <a:cs typeface="Times New Roman" panose="02020603050405020304" pitchFamily="18" charset="0"/>
              </a:rPr>
              <a:t> in </a:t>
            </a:r>
            <a:r>
              <a:rPr lang="it-IT" sz="1700" dirty="0" err="1">
                <a:effectLst/>
                <a:latin typeface="Times New Roman" panose="02020603050405020304" pitchFamily="18" charset="0"/>
                <a:cs typeface="Times New Roman" panose="02020603050405020304" pitchFamily="18" charset="0"/>
              </a:rPr>
              <a:t>mitigation</a:t>
            </a:r>
            <a:r>
              <a:rPr lang="it-IT" sz="1700" dirty="0">
                <a:effectLst/>
                <a:latin typeface="Times New Roman" panose="02020603050405020304" pitchFamily="18" charset="0"/>
                <a:cs typeface="Times New Roman" panose="02020603050405020304" pitchFamily="18" charset="0"/>
              </a:rPr>
              <a:t> and </a:t>
            </a:r>
            <a:r>
              <a:rPr lang="it-IT" sz="1700" dirty="0" err="1">
                <a:effectLst/>
                <a:latin typeface="Times New Roman" panose="02020603050405020304" pitchFamily="18" charset="0"/>
                <a:cs typeface="Times New Roman" panose="02020603050405020304" pitchFamily="18" charset="0"/>
              </a:rPr>
              <a:t>adaptation</a:t>
            </a:r>
            <a:r>
              <a:rPr lang="it-IT" sz="1700" dirty="0">
                <a:effectLst/>
                <a:latin typeface="Times New Roman" panose="02020603050405020304" pitchFamily="18" charset="0"/>
                <a:cs typeface="Times New Roman" panose="02020603050405020304" pitchFamily="18" charset="0"/>
              </a:rPr>
              <a:t> actions), </a:t>
            </a:r>
            <a:r>
              <a:rPr lang="it-IT" sz="1700" dirty="0" err="1">
                <a:effectLst/>
                <a:latin typeface="Times New Roman" panose="02020603050405020304" pitchFamily="18" charset="0"/>
                <a:cs typeface="Times New Roman" panose="02020603050405020304" pitchFamily="18" charset="0"/>
              </a:rPr>
              <a:t>if</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applicable</a:t>
            </a:r>
            <a:r>
              <a:rPr lang="it-IT" sz="1700" dirty="0">
                <a:effectLst/>
                <a:latin typeface="Times New Roman" panose="02020603050405020304" pitchFamily="18" charset="0"/>
                <a:cs typeface="Times New Roman" panose="02020603050405020304" pitchFamily="18" charset="0"/>
              </a:rPr>
              <a:t> (para. 18(i)(v), to be </a:t>
            </a:r>
            <a:r>
              <a:rPr lang="it-IT" sz="1700" dirty="0" err="1">
                <a:effectLst/>
                <a:latin typeface="Times New Roman" panose="02020603050405020304" pitchFamily="18" charset="0"/>
                <a:cs typeface="Times New Roman" panose="02020603050405020304" pitchFamily="18" charset="0"/>
              </a:rPr>
              <a:t>updated</a:t>
            </a:r>
            <a:r>
              <a:rPr lang="it-IT" sz="1700" dirty="0">
                <a:effectLst/>
                <a:latin typeface="Times New Roman" panose="02020603050405020304" pitchFamily="18" charset="0"/>
                <a:cs typeface="Times New Roman" panose="02020603050405020304" pitchFamily="18" charset="0"/>
              </a:rPr>
              <a:t> by para. 22(</a:t>
            </a:r>
            <a:r>
              <a:rPr lang="it-IT" sz="1700" dirty="0" err="1">
                <a:effectLst/>
                <a:latin typeface="Times New Roman" panose="02020603050405020304" pitchFamily="18" charset="0"/>
                <a:cs typeface="Times New Roman" panose="02020603050405020304" pitchFamily="18" charset="0"/>
              </a:rPr>
              <a:t>j</a:t>
            </a:r>
            <a:r>
              <a:rPr lang="it-IT" sz="1700" dirty="0">
                <a:effectLst/>
                <a:latin typeface="Times New Roman" panose="02020603050405020304" pitchFamily="18" charset="0"/>
                <a:cs typeface="Times New Roman" panose="02020603050405020304" pitchFamily="18" charset="0"/>
              </a:rPr>
              <a:t>)) </a:t>
            </a:r>
          </a:p>
          <a:p>
            <a:pPr marL="342900" indent="-342900" algn="just">
              <a:buFontTx/>
              <a:buAutoNum type="arabicPeriod"/>
            </a:pPr>
            <a:r>
              <a:rPr lang="it-IT" sz="1700" dirty="0" err="1">
                <a:effectLst/>
                <a:latin typeface="Times New Roman" panose="02020603050405020304" pitchFamily="18" charset="0"/>
                <a:cs typeface="Times New Roman" panose="02020603050405020304" pitchFamily="18" charset="0"/>
              </a:rPr>
              <a:t>Description</a:t>
            </a:r>
            <a:r>
              <a:rPr lang="it-IT" sz="1700" dirty="0">
                <a:effectLst/>
                <a:latin typeface="Times New Roman" panose="02020603050405020304" pitchFamily="18" charset="0"/>
                <a:cs typeface="Times New Roman" panose="02020603050405020304" pitchFamily="18" charset="0"/>
              </a:rPr>
              <a:t> of </a:t>
            </a:r>
            <a:r>
              <a:rPr lang="it-IT" sz="1700" dirty="0" err="1">
                <a:effectLst/>
                <a:latin typeface="Times New Roman" panose="02020603050405020304" pitchFamily="18" charset="0"/>
                <a:cs typeface="Times New Roman" panose="02020603050405020304" pitchFamily="18" charset="0"/>
              </a:rPr>
              <a:t>how</a:t>
            </a:r>
            <a:r>
              <a:rPr lang="it-IT" sz="1700" dirty="0">
                <a:effectLst/>
                <a:latin typeface="Times New Roman" panose="02020603050405020304" pitchFamily="18" charset="0"/>
                <a:cs typeface="Times New Roman" panose="02020603050405020304" pitchFamily="18" charset="0"/>
              </a:rPr>
              <a:t> the cooperative </a:t>
            </a:r>
            <a:r>
              <a:rPr lang="it-IT" sz="1700" dirty="0" err="1">
                <a:effectLst/>
                <a:latin typeface="Times New Roman" panose="02020603050405020304" pitchFamily="18" charset="0"/>
                <a:cs typeface="Times New Roman" panose="02020603050405020304" pitchFamily="18" charset="0"/>
              </a:rPr>
              <a:t>approach</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delivers</a:t>
            </a:r>
            <a:r>
              <a:rPr lang="it-IT" sz="1700" dirty="0">
                <a:effectLst/>
                <a:latin typeface="Times New Roman" panose="02020603050405020304" pitchFamily="18" charset="0"/>
                <a:cs typeface="Times New Roman" panose="02020603050405020304" pitchFamily="18" charset="0"/>
              </a:rPr>
              <a:t> overall </a:t>
            </a:r>
            <a:r>
              <a:rPr lang="it-IT" sz="1700" dirty="0" err="1">
                <a:effectLst/>
                <a:latin typeface="Times New Roman" panose="02020603050405020304" pitchFamily="18" charset="0"/>
                <a:cs typeface="Times New Roman" panose="02020603050405020304" pitchFamily="18" charset="0"/>
              </a:rPr>
              <a:t>mitigation</a:t>
            </a:r>
            <a:r>
              <a:rPr lang="it-IT" sz="1700" dirty="0">
                <a:effectLst/>
                <a:latin typeface="Times New Roman" panose="02020603050405020304" pitchFamily="18" charset="0"/>
                <a:cs typeface="Times New Roman" panose="02020603050405020304" pitchFamily="18" charset="0"/>
              </a:rPr>
              <a:t> in global </a:t>
            </a:r>
            <a:r>
              <a:rPr lang="it-IT" sz="1700" dirty="0" err="1">
                <a:effectLst/>
                <a:latin typeface="Times New Roman" panose="02020603050405020304" pitchFamily="18" charset="0"/>
                <a:cs typeface="Times New Roman" panose="02020603050405020304" pitchFamily="18" charset="0"/>
              </a:rPr>
              <a:t>emissions</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pursuant</a:t>
            </a:r>
            <a:r>
              <a:rPr lang="it-IT" sz="1700" dirty="0">
                <a:effectLst/>
                <a:latin typeface="Times New Roman" panose="02020603050405020304" pitchFamily="18" charset="0"/>
                <a:cs typeface="Times New Roman" panose="02020603050405020304" pitchFamily="18" charset="0"/>
              </a:rPr>
              <a:t> to </a:t>
            </a:r>
            <a:r>
              <a:rPr lang="it-IT" sz="1700" dirty="0" err="1">
                <a:effectLst/>
                <a:latin typeface="Times New Roman" panose="02020603050405020304" pitchFamily="18" charset="0"/>
                <a:cs typeface="Times New Roman" panose="02020603050405020304" pitchFamily="18" charset="0"/>
              </a:rPr>
              <a:t>chapter</a:t>
            </a:r>
            <a:r>
              <a:rPr lang="it-IT" sz="1700" dirty="0">
                <a:effectLst/>
                <a:latin typeface="Times New Roman" panose="02020603050405020304" pitchFamily="18" charset="0"/>
                <a:cs typeface="Times New Roman" panose="02020603050405020304" pitchFamily="18" charset="0"/>
              </a:rPr>
              <a:t> VII (</a:t>
            </a:r>
            <a:r>
              <a:rPr lang="it-IT" sz="1700" dirty="0" err="1">
                <a:effectLst/>
                <a:latin typeface="Times New Roman" panose="02020603050405020304" pitchFamily="18" charset="0"/>
                <a:cs typeface="Times New Roman" panose="02020603050405020304" pitchFamily="18" charset="0"/>
              </a:rPr>
              <a:t>Ambition</a:t>
            </a:r>
            <a:r>
              <a:rPr lang="it-IT" sz="1700" dirty="0">
                <a:effectLst/>
                <a:latin typeface="Times New Roman" panose="02020603050405020304" pitchFamily="18" charset="0"/>
                <a:cs typeface="Times New Roman" panose="02020603050405020304" pitchFamily="18" charset="0"/>
              </a:rPr>
              <a:t> in </a:t>
            </a:r>
            <a:r>
              <a:rPr lang="it-IT" sz="1700" dirty="0" err="1">
                <a:effectLst/>
                <a:latin typeface="Times New Roman" panose="02020603050405020304" pitchFamily="18" charset="0"/>
                <a:cs typeface="Times New Roman" panose="02020603050405020304" pitchFamily="18" charset="0"/>
              </a:rPr>
              <a:t>mitigation</a:t>
            </a:r>
            <a:r>
              <a:rPr lang="it-IT" sz="1700" dirty="0">
                <a:effectLst/>
                <a:latin typeface="Times New Roman" panose="02020603050405020304" pitchFamily="18" charset="0"/>
                <a:cs typeface="Times New Roman" panose="02020603050405020304" pitchFamily="18" charset="0"/>
              </a:rPr>
              <a:t> and </a:t>
            </a:r>
            <a:r>
              <a:rPr lang="it-IT" sz="1700" dirty="0" err="1">
                <a:effectLst/>
                <a:latin typeface="Times New Roman" panose="02020603050405020304" pitchFamily="18" charset="0"/>
                <a:cs typeface="Times New Roman" panose="02020603050405020304" pitchFamily="18" charset="0"/>
              </a:rPr>
              <a:t>adaptation</a:t>
            </a:r>
            <a:r>
              <a:rPr lang="it-IT" sz="1700" dirty="0">
                <a:effectLst/>
                <a:latin typeface="Times New Roman" panose="02020603050405020304" pitchFamily="18" charset="0"/>
                <a:cs typeface="Times New Roman" panose="02020603050405020304" pitchFamily="18" charset="0"/>
              </a:rPr>
              <a:t> actions), </a:t>
            </a:r>
            <a:r>
              <a:rPr lang="it-IT" sz="1700" dirty="0" err="1">
                <a:effectLst/>
                <a:latin typeface="Times New Roman" panose="02020603050405020304" pitchFamily="18" charset="0"/>
                <a:cs typeface="Times New Roman" panose="02020603050405020304" pitchFamily="18" charset="0"/>
              </a:rPr>
              <a:t>if</a:t>
            </a:r>
            <a:r>
              <a:rPr lang="it-IT" sz="1700" dirty="0">
                <a:effectLst/>
                <a:latin typeface="Times New Roman" panose="02020603050405020304" pitchFamily="18" charset="0"/>
                <a:cs typeface="Times New Roman" panose="02020603050405020304" pitchFamily="18" charset="0"/>
              </a:rPr>
              <a:t> </a:t>
            </a:r>
            <a:r>
              <a:rPr lang="it-IT" sz="1700" dirty="0" err="1">
                <a:effectLst/>
                <a:latin typeface="Times New Roman" panose="02020603050405020304" pitchFamily="18" charset="0"/>
                <a:cs typeface="Times New Roman" panose="02020603050405020304" pitchFamily="18" charset="0"/>
              </a:rPr>
              <a:t>applicable</a:t>
            </a:r>
            <a:r>
              <a:rPr lang="it-IT" sz="1700" dirty="0">
                <a:effectLst/>
                <a:latin typeface="Times New Roman" panose="02020603050405020304" pitchFamily="18" charset="0"/>
                <a:cs typeface="Times New Roman" panose="02020603050405020304" pitchFamily="18" charset="0"/>
              </a:rPr>
              <a:t> (para. 18(i)(vi), to be </a:t>
            </a:r>
            <a:r>
              <a:rPr lang="it-IT" sz="1700" dirty="0" err="1">
                <a:effectLst/>
                <a:latin typeface="Times New Roman" panose="02020603050405020304" pitchFamily="18" charset="0"/>
                <a:cs typeface="Times New Roman" panose="02020603050405020304" pitchFamily="18" charset="0"/>
              </a:rPr>
              <a:t>updated</a:t>
            </a:r>
            <a:r>
              <a:rPr lang="it-IT" sz="1700" dirty="0">
                <a:effectLst/>
                <a:latin typeface="Times New Roman" panose="02020603050405020304" pitchFamily="18" charset="0"/>
                <a:cs typeface="Times New Roman" panose="02020603050405020304" pitchFamily="18" charset="0"/>
              </a:rPr>
              <a:t> by para. 22(k)) </a:t>
            </a:r>
          </a:p>
        </p:txBody>
      </p:sp>
    </p:spTree>
    <p:extLst>
      <p:ext uri="{BB962C8B-B14F-4D97-AF65-F5344CB8AC3E}">
        <p14:creationId xmlns:p14="http://schemas.microsoft.com/office/powerpoint/2010/main" val="26154424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58</a:t>
            </a:fld>
            <a:endParaRPr lang="it-IT"/>
          </a:p>
        </p:txBody>
      </p:sp>
      <p:sp>
        <p:nvSpPr>
          <p:cNvPr id="4" name="Text Box 228"/>
          <p:cNvSpPr txBox="1">
            <a:spLocks noChangeArrowheads="1"/>
          </p:cNvSpPr>
          <p:nvPr/>
        </p:nvSpPr>
        <p:spPr bwMode="auto">
          <a:xfrm>
            <a:off x="64605" y="734628"/>
            <a:ext cx="8902292" cy="3139321"/>
          </a:xfrm>
          <a:prstGeom prst="rect">
            <a:avLst/>
          </a:prstGeom>
          <a:solidFill>
            <a:schemeClr val="bg1"/>
          </a:solidFill>
          <a:ln w="9525">
            <a:noFill/>
            <a:miter lim="800000"/>
            <a:headEnd/>
            <a:tailEnd/>
          </a:ln>
        </p:spPr>
        <p:txBody>
          <a:bodyPr wrap="square">
            <a:spAutoFit/>
          </a:bodyPr>
          <a:lstStyle/>
          <a:p>
            <a:pPr algn="just"/>
            <a:r>
              <a:rPr lang="it-IT" sz="1800" dirty="0">
                <a:effectLst/>
                <a:latin typeface="ArialMT"/>
              </a:rPr>
              <a:t>The </a:t>
            </a:r>
            <a:r>
              <a:rPr lang="it-IT" sz="1800" dirty="0" err="1">
                <a:effectLst/>
                <a:latin typeface="ArialMT"/>
              </a:rPr>
              <a:t>requirements</a:t>
            </a:r>
            <a:r>
              <a:rPr lang="it-IT" sz="1800" dirty="0">
                <a:effectLst/>
                <a:latin typeface="ArialMT"/>
              </a:rPr>
              <a:t> for the regular information are </a:t>
            </a:r>
            <a:r>
              <a:rPr lang="it-IT" sz="1800" dirty="0" err="1">
                <a:effectLst/>
                <a:latin typeface="ArialMT"/>
              </a:rPr>
              <a:t>contained</a:t>
            </a:r>
            <a:r>
              <a:rPr lang="it-IT" sz="1800" dirty="0">
                <a:effectLst/>
                <a:latin typeface="ArialMT"/>
              </a:rPr>
              <a:t> in the </a:t>
            </a:r>
            <a:r>
              <a:rPr lang="it-IT" sz="1800" dirty="0" err="1">
                <a:effectLst/>
                <a:latin typeface="ArialMT"/>
              </a:rPr>
              <a:t>Chapter</a:t>
            </a:r>
            <a:r>
              <a:rPr lang="it-IT" sz="1800" dirty="0">
                <a:effectLst/>
                <a:latin typeface="ArialMT"/>
              </a:rPr>
              <a:t> IV.C (Regular information) of the </a:t>
            </a:r>
            <a:r>
              <a:rPr lang="it-IT" sz="1800" dirty="0" err="1">
                <a:effectLst/>
                <a:latin typeface="ArialMT"/>
              </a:rPr>
              <a:t>annex</a:t>
            </a:r>
            <a:r>
              <a:rPr lang="it-IT" sz="1800" dirty="0">
                <a:effectLst/>
                <a:latin typeface="ArialMT"/>
              </a:rPr>
              <a:t> to </a:t>
            </a:r>
            <a:r>
              <a:rPr lang="it-IT" sz="1800" dirty="0" err="1">
                <a:effectLst/>
                <a:latin typeface="ArialMT"/>
              </a:rPr>
              <a:t>decision</a:t>
            </a:r>
            <a:r>
              <a:rPr lang="it-IT" sz="1800" dirty="0">
                <a:effectLst/>
                <a:latin typeface="ArialMT"/>
              </a:rPr>
              <a:t> 2/CMA.3. Links to </a:t>
            </a:r>
            <a:r>
              <a:rPr lang="it-IT" sz="1800" dirty="0" err="1">
                <a:effectLst/>
                <a:latin typeface="ArialMT"/>
              </a:rPr>
              <a:t>other</a:t>
            </a:r>
            <a:r>
              <a:rPr lang="it-IT" sz="1800" dirty="0">
                <a:effectLst/>
                <a:latin typeface="ArialMT"/>
              </a:rPr>
              <a:t> </a:t>
            </a:r>
            <a:r>
              <a:rPr lang="it-IT" sz="1800" dirty="0" err="1">
                <a:effectLst/>
                <a:latin typeface="ArialMT"/>
              </a:rPr>
              <a:t>required</a:t>
            </a:r>
            <a:r>
              <a:rPr lang="it-IT" sz="1800" dirty="0">
                <a:effectLst/>
                <a:latin typeface="ArialMT"/>
              </a:rPr>
              <a:t> information </a:t>
            </a:r>
            <a:r>
              <a:rPr lang="it-IT" sz="1800" dirty="0" err="1">
                <a:effectLst/>
                <a:latin typeface="ArialMT"/>
              </a:rPr>
              <a:t>as</a:t>
            </a:r>
            <a:r>
              <a:rPr lang="it-IT" sz="1800" dirty="0">
                <a:effectLst/>
                <a:latin typeface="ArialMT"/>
              </a:rPr>
              <a:t> per </a:t>
            </a:r>
            <a:r>
              <a:rPr lang="it-IT" sz="1800" dirty="0" err="1">
                <a:effectLst/>
                <a:latin typeface="ArialMT"/>
              </a:rPr>
              <a:t>Chapter</a:t>
            </a:r>
            <a:r>
              <a:rPr lang="it-IT" sz="1800" dirty="0">
                <a:effectLst/>
                <a:latin typeface="ArialMT"/>
              </a:rPr>
              <a:t> IV (the </a:t>
            </a:r>
            <a:r>
              <a:rPr lang="it-IT" sz="1800" dirty="0" err="1">
                <a:effectLst/>
                <a:latin typeface="ArialMT"/>
              </a:rPr>
              <a:t>initial</a:t>
            </a:r>
            <a:r>
              <a:rPr lang="it-IT" sz="1800" dirty="0">
                <a:effectLst/>
                <a:latin typeface="ArialMT"/>
              </a:rPr>
              <a:t> report and/or </a:t>
            </a:r>
            <a:r>
              <a:rPr lang="it-IT" sz="1800" dirty="0" err="1">
                <a:effectLst/>
                <a:latin typeface="ArialMT"/>
              </a:rPr>
              <a:t>annual</a:t>
            </a:r>
            <a:r>
              <a:rPr lang="it-IT" sz="1800" dirty="0">
                <a:effectLst/>
                <a:latin typeface="ArialMT"/>
              </a:rPr>
              <a:t> information) are </a:t>
            </a:r>
            <a:r>
              <a:rPr lang="it-IT" sz="1800" dirty="0" err="1">
                <a:effectLst/>
                <a:latin typeface="ArialMT"/>
              </a:rPr>
              <a:t>indicated</a:t>
            </a:r>
            <a:r>
              <a:rPr lang="it-IT" sz="1800" dirty="0">
                <a:effectLst/>
                <a:latin typeface="ArialMT"/>
              </a:rPr>
              <a:t>, </a:t>
            </a:r>
            <a:r>
              <a:rPr lang="it-IT" sz="1800" dirty="0" err="1">
                <a:effectLst/>
                <a:latin typeface="ArialMT"/>
              </a:rPr>
              <a:t>including</a:t>
            </a:r>
            <a:r>
              <a:rPr lang="it-IT" sz="1800" dirty="0">
                <a:effectLst/>
                <a:latin typeface="ArialMT"/>
              </a:rPr>
              <a:t> </a:t>
            </a:r>
            <a:r>
              <a:rPr lang="it-IT" sz="1800" dirty="0" err="1">
                <a:effectLst/>
                <a:latin typeface="ArialMT"/>
              </a:rPr>
              <a:t>whether</a:t>
            </a:r>
            <a:r>
              <a:rPr lang="it-IT" sz="1800" dirty="0">
                <a:effectLst/>
                <a:latin typeface="ArialMT"/>
              </a:rPr>
              <a:t> cross-checks </a:t>
            </a:r>
            <a:r>
              <a:rPr lang="it-IT" sz="1800" dirty="0" err="1">
                <a:effectLst/>
                <a:latin typeface="ArialMT"/>
              </a:rPr>
              <a:t>may</a:t>
            </a:r>
            <a:r>
              <a:rPr lang="it-IT" sz="1800" dirty="0">
                <a:effectLst/>
                <a:latin typeface="ArialMT"/>
              </a:rPr>
              <a:t> be </a:t>
            </a:r>
            <a:r>
              <a:rPr lang="it-IT" sz="1800" dirty="0" err="1">
                <a:effectLst/>
                <a:latin typeface="ArialMT"/>
              </a:rPr>
              <a:t>relevant</a:t>
            </a:r>
            <a:r>
              <a:rPr lang="it-IT" sz="1800" dirty="0">
                <a:effectLst/>
                <a:latin typeface="ArialMT"/>
              </a:rPr>
              <a:t>. </a:t>
            </a:r>
            <a:endParaRPr lang="it-IT" sz="1600" dirty="0"/>
          </a:p>
          <a:p>
            <a:pPr algn="just"/>
            <a:r>
              <a:rPr lang="it-IT" sz="1800" dirty="0">
                <a:effectLst/>
                <a:latin typeface="ArialMT"/>
              </a:rPr>
              <a:t>Cross-checks </a:t>
            </a:r>
            <a:r>
              <a:rPr lang="it-IT" sz="1800" dirty="0" err="1">
                <a:effectLst/>
                <a:latin typeface="ArialMT"/>
              </a:rPr>
              <a:t>may</a:t>
            </a:r>
            <a:r>
              <a:rPr lang="it-IT" sz="1800" dirty="0">
                <a:effectLst/>
                <a:latin typeface="ArialMT"/>
              </a:rPr>
              <a:t> be </a:t>
            </a:r>
            <a:r>
              <a:rPr lang="it-IT" sz="1800" dirty="0" err="1">
                <a:effectLst/>
                <a:latin typeface="ArialMT"/>
              </a:rPr>
              <a:t>applied</a:t>
            </a:r>
            <a:r>
              <a:rPr lang="it-IT" sz="1800" dirty="0">
                <a:effectLst/>
                <a:latin typeface="ArialMT"/>
              </a:rPr>
              <a:t> to </a:t>
            </a:r>
            <a:r>
              <a:rPr lang="it-IT" sz="1800" dirty="0" err="1">
                <a:effectLst/>
                <a:latin typeface="ArialMT"/>
              </a:rPr>
              <a:t>related</a:t>
            </a:r>
            <a:r>
              <a:rPr lang="it-IT" sz="1800" dirty="0">
                <a:effectLst/>
                <a:latin typeface="ArialMT"/>
              </a:rPr>
              <a:t> information </a:t>
            </a:r>
            <a:r>
              <a:rPr lang="it-IT" sz="1800" dirty="0" err="1">
                <a:effectLst/>
                <a:latin typeface="ArialMT"/>
              </a:rPr>
              <a:t>reported</a:t>
            </a:r>
            <a:r>
              <a:rPr lang="it-IT" sz="1800" dirty="0">
                <a:effectLst/>
                <a:latin typeface="ArialMT"/>
              </a:rPr>
              <a:t> in more </a:t>
            </a:r>
            <a:r>
              <a:rPr lang="it-IT" sz="1800" dirty="0" err="1">
                <a:effectLst/>
                <a:latin typeface="ArialMT"/>
              </a:rPr>
              <a:t>than</a:t>
            </a:r>
            <a:r>
              <a:rPr lang="it-IT" sz="1800" dirty="0">
                <a:effectLst/>
                <a:latin typeface="ArialMT"/>
              </a:rPr>
              <a:t> one set of information by a </a:t>
            </a:r>
            <a:r>
              <a:rPr lang="it-IT" sz="1800" dirty="0" err="1">
                <a:effectLst/>
                <a:latin typeface="ArialMT"/>
              </a:rPr>
              <a:t>participating</a:t>
            </a:r>
            <a:r>
              <a:rPr lang="it-IT" sz="1800" dirty="0">
                <a:effectLst/>
                <a:latin typeface="ArialMT"/>
              </a:rPr>
              <a:t> Party, for </a:t>
            </a:r>
            <a:r>
              <a:rPr lang="it-IT" sz="1800" dirty="0" err="1">
                <a:effectLst/>
                <a:latin typeface="ArialMT"/>
              </a:rPr>
              <a:t>example</a:t>
            </a:r>
            <a:r>
              <a:rPr lang="it-IT" sz="1800" dirty="0">
                <a:effectLst/>
                <a:latin typeface="ArialMT"/>
              </a:rPr>
              <a:t> the information </a:t>
            </a:r>
            <a:r>
              <a:rPr lang="it-IT" sz="1800" dirty="0" err="1">
                <a:effectLst/>
                <a:latin typeface="ArialMT"/>
              </a:rPr>
              <a:t>provided</a:t>
            </a:r>
            <a:r>
              <a:rPr lang="it-IT" sz="1800" dirty="0">
                <a:effectLst/>
                <a:latin typeface="ArialMT"/>
              </a:rPr>
              <a:t> on </a:t>
            </a:r>
            <a:r>
              <a:rPr lang="it-IT" sz="1800" dirty="0" err="1">
                <a:effectLst/>
                <a:latin typeface="ArialMT"/>
              </a:rPr>
              <a:t>which</a:t>
            </a:r>
            <a:r>
              <a:rPr lang="it-IT" sz="1800" dirty="0">
                <a:effectLst/>
                <a:latin typeface="ArialMT"/>
              </a:rPr>
              <a:t> Parties </a:t>
            </a:r>
            <a:r>
              <a:rPr lang="it-IT" sz="1800" dirty="0" err="1">
                <a:effectLst/>
                <a:latin typeface="ArialMT"/>
              </a:rPr>
              <a:t>participate</a:t>
            </a:r>
            <a:r>
              <a:rPr lang="it-IT" sz="1800" dirty="0">
                <a:effectLst/>
                <a:latin typeface="ArialMT"/>
              </a:rPr>
              <a:t> in the cooperative </a:t>
            </a:r>
            <a:r>
              <a:rPr lang="it-IT" sz="1800" dirty="0" err="1">
                <a:effectLst/>
                <a:latin typeface="ArialMT"/>
              </a:rPr>
              <a:t>approach</a:t>
            </a:r>
            <a:r>
              <a:rPr lang="it-IT" sz="1800" dirty="0">
                <a:effectLst/>
                <a:latin typeface="ArialMT"/>
              </a:rPr>
              <a:t> </a:t>
            </a:r>
            <a:r>
              <a:rPr lang="it-IT" sz="1800" dirty="0" err="1">
                <a:effectLst/>
                <a:latin typeface="ArialMT"/>
              </a:rPr>
              <a:t>being</a:t>
            </a:r>
            <a:r>
              <a:rPr lang="it-IT" sz="1800" dirty="0">
                <a:effectLst/>
                <a:latin typeface="ArialMT"/>
              </a:rPr>
              <a:t> </a:t>
            </a:r>
            <a:r>
              <a:rPr lang="it-IT" sz="1800" dirty="0" err="1">
                <a:effectLst/>
                <a:latin typeface="ArialMT"/>
              </a:rPr>
              <a:t>contained</a:t>
            </a:r>
            <a:r>
              <a:rPr lang="it-IT" sz="1800" dirty="0">
                <a:effectLst/>
                <a:latin typeface="ArialMT"/>
              </a:rPr>
              <a:t> in the </a:t>
            </a:r>
            <a:r>
              <a:rPr lang="it-IT" sz="1800" dirty="0" err="1">
                <a:effectLst/>
                <a:latin typeface="ArialMT"/>
              </a:rPr>
              <a:t>initial</a:t>
            </a:r>
            <a:r>
              <a:rPr lang="it-IT" sz="1800" dirty="0">
                <a:effectLst/>
                <a:latin typeface="ArialMT"/>
              </a:rPr>
              <a:t> report, the </a:t>
            </a:r>
            <a:r>
              <a:rPr lang="it-IT" sz="1800" dirty="0" err="1">
                <a:effectLst/>
                <a:latin typeface="ArialMT"/>
              </a:rPr>
              <a:t>annual</a:t>
            </a:r>
            <a:r>
              <a:rPr lang="it-IT" sz="1800" dirty="0">
                <a:effectLst/>
                <a:latin typeface="ArialMT"/>
              </a:rPr>
              <a:t> information and the regular information. </a:t>
            </a:r>
            <a:endParaRPr lang="it-IT" sz="1600" dirty="0"/>
          </a:p>
          <a:p>
            <a:pPr algn="just"/>
            <a:r>
              <a:rPr lang="it-IT" sz="1800" dirty="0" err="1">
                <a:effectLst/>
                <a:latin typeface="ArialMT"/>
              </a:rPr>
              <a:t>Regarding</a:t>
            </a:r>
            <a:r>
              <a:rPr lang="it-IT" sz="1800" dirty="0">
                <a:effectLst/>
                <a:latin typeface="ArialMT"/>
              </a:rPr>
              <a:t> the reporting </a:t>
            </a:r>
            <a:r>
              <a:rPr lang="it-IT" sz="1800" dirty="0" err="1">
                <a:effectLst/>
                <a:latin typeface="ArialMT"/>
              </a:rPr>
              <a:t>requirements</a:t>
            </a:r>
            <a:r>
              <a:rPr lang="it-IT" sz="1800" dirty="0">
                <a:effectLst/>
                <a:latin typeface="ArialMT"/>
              </a:rPr>
              <a:t> of </a:t>
            </a:r>
            <a:r>
              <a:rPr lang="it-IT" sz="1800" dirty="0" err="1">
                <a:effectLst/>
                <a:latin typeface="ArialMT"/>
              </a:rPr>
              <a:t>paragraph</a:t>
            </a:r>
            <a:r>
              <a:rPr lang="it-IT" sz="1800" dirty="0">
                <a:effectLst/>
                <a:latin typeface="ArialMT"/>
              </a:rPr>
              <a:t> 23 of the </a:t>
            </a:r>
            <a:r>
              <a:rPr lang="it-IT" sz="1800" dirty="0" err="1">
                <a:effectLst/>
                <a:latin typeface="ArialMT"/>
              </a:rPr>
              <a:t>annex</a:t>
            </a:r>
            <a:r>
              <a:rPr lang="it-IT" sz="1800" dirty="0">
                <a:effectLst/>
                <a:latin typeface="ArialMT"/>
              </a:rPr>
              <a:t> to </a:t>
            </a:r>
            <a:r>
              <a:rPr lang="it-IT" sz="1800" dirty="0" err="1">
                <a:effectLst/>
                <a:latin typeface="ArialMT"/>
              </a:rPr>
              <a:t>decision</a:t>
            </a:r>
            <a:r>
              <a:rPr lang="it-IT" sz="1800" dirty="0">
                <a:effectLst/>
                <a:latin typeface="ArialMT"/>
              </a:rPr>
              <a:t> 2/CMA.3, </a:t>
            </a:r>
            <a:r>
              <a:rPr lang="it-IT" sz="1800" dirty="0" err="1">
                <a:effectLst/>
                <a:latin typeface="ArialMT"/>
              </a:rPr>
              <a:t>it</a:t>
            </a:r>
            <a:r>
              <a:rPr lang="it-IT" sz="1800" dirty="0">
                <a:effectLst/>
                <a:latin typeface="ArialMT"/>
              </a:rPr>
              <a:t> </a:t>
            </a:r>
            <a:r>
              <a:rPr lang="it-IT" sz="1800" dirty="0" err="1">
                <a:effectLst/>
                <a:latin typeface="ArialMT"/>
              </a:rPr>
              <a:t>is</a:t>
            </a:r>
            <a:r>
              <a:rPr lang="it-IT" sz="1800" dirty="0">
                <a:effectLst/>
                <a:latin typeface="ArialMT"/>
              </a:rPr>
              <a:t> </a:t>
            </a:r>
            <a:r>
              <a:rPr lang="it-IT" sz="1800" dirty="0" err="1">
                <a:effectLst/>
                <a:latin typeface="ArialMT"/>
              </a:rPr>
              <a:t>indicated</a:t>
            </a:r>
            <a:r>
              <a:rPr lang="it-IT" sz="1800" dirty="0">
                <a:effectLst/>
                <a:latin typeface="ArialMT"/>
              </a:rPr>
              <a:t> </a:t>
            </a:r>
            <a:r>
              <a:rPr lang="it-IT" sz="1800" dirty="0" err="1">
                <a:effectLst/>
                <a:latin typeface="ArialMT"/>
              </a:rPr>
              <a:t>if</a:t>
            </a:r>
            <a:r>
              <a:rPr lang="it-IT" sz="1800" dirty="0">
                <a:effectLst/>
                <a:latin typeface="ArialMT"/>
              </a:rPr>
              <a:t> the information </a:t>
            </a:r>
            <a:r>
              <a:rPr lang="it-IT" sz="1800" dirty="0" err="1">
                <a:effectLst/>
                <a:latin typeface="ArialMT"/>
              </a:rPr>
              <a:t>is</a:t>
            </a:r>
            <a:r>
              <a:rPr lang="it-IT" sz="1800" dirty="0">
                <a:effectLst/>
                <a:latin typeface="ArialMT"/>
              </a:rPr>
              <a:t> </a:t>
            </a:r>
            <a:r>
              <a:rPr lang="it-IT" sz="1800" dirty="0" err="1">
                <a:effectLst/>
                <a:latin typeface="ArialMT"/>
              </a:rPr>
              <a:t>relevant</a:t>
            </a:r>
            <a:r>
              <a:rPr lang="it-IT" sz="1800" dirty="0">
                <a:effectLst/>
                <a:latin typeface="ArialMT"/>
              </a:rPr>
              <a:t> to the </a:t>
            </a:r>
            <a:r>
              <a:rPr lang="it-IT" sz="1800" dirty="0" err="1">
                <a:effectLst/>
                <a:latin typeface="ArialMT"/>
              </a:rPr>
              <a:t>consistency</a:t>
            </a:r>
            <a:r>
              <a:rPr lang="it-IT" sz="1800" dirty="0">
                <a:effectLst/>
                <a:latin typeface="ArialMT"/>
              </a:rPr>
              <a:t> check </a:t>
            </a:r>
            <a:r>
              <a:rPr lang="it-IT" sz="1800" dirty="0" err="1">
                <a:effectLst/>
                <a:latin typeface="ArialMT"/>
              </a:rPr>
              <a:t>as</a:t>
            </a:r>
            <a:r>
              <a:rPr lang="it-IT" sz="1800" dirty="0">
                <a:effectLst/>
                <a:latin typeface="ArialMT"/>
              </a:rPr>
              <a:t> per </a:t>
            </a:r>
            <a:r>
              <a:rPr lang="it-IT" sz="1800" dirty="0" err="1">
                <a:effectLst/>
                <a:latin typeface="ArialMT"/>
              </a:rPr>
              <a:t>paragraph</a:t>
            </a:r>
            <a:r>
              <a:rPr lang="it-IT" sz="1800" dirty="0">
                <a:effectLst/>
                <a:latin typeface="ArialMT"/>
              </a:rPr>
              <a:t> 33 (a) of the </a:t>
            </a:r>
            <a:r>
              <a:rPr lang="it-IT" sz="1800" dirty="0" err="1">
                <a:effectLst/>
                <a:latin typeface="ArialMT"/>
              </a:rPr>
              <a:t>annex</a:t>
            </a:r>
            <a:r>
              <a:rPr lang="it-IT" sz="1800" dirty="0">
                <a:effectLst/>
                <a:latin typeface="ArialMT"/>
              </a:rPr>
              <a:t> to the </a:t>
            </a:r>
            <a:r>
              <a:rPr lang="it-IT" sz="1800" dirty="0" err="1">
                <a:effectLst/>
                <a:latin typeface="ArialMT"/>
              </a:rPr>
              <a:t>same</a:t>
            </a:r>
            <a:r>
              <a:rPr lang="it-IT" sz="1800" dirty="0">
                <a:effectLst/>
                <a:latin typeface="ArialMT"/>
              </a:rPr>
              <a:t> </a:t>
            </a:r>
            <a:r>
              <a:rPr lang="it-IT" sz="1800" dirty="0" err="1">
                <a:effectLst/>
                <a:latin typeface="ArialMT"/>
              </a:rPr>
              <a:t>decision</a:t>
            </a:r>
            <a:r>
              <a:rPr lang="it-IT" sz="1800" dirty="0">
                <a:effectLst/>
                <a:latin typeface="ArialMT"/>
              </a:rPr>
              <a:t>. </a:t>
            </a:r>
            <a:endParaRPr lang="it-IT" sz="1600" dirty="0"/>
          </a:p>
        </p:txBody>
      </p:sp>
      <p:sp>
        <p:nvSpPr>
          <p:cNvPr id="6" name="Text Box 228"/>
          <p:cNvSpPr txBox="1">
            <a:spLocks noChangeArrowheads="1"/>
          </p:cNvSpPr>
          <p:nvPr/>
        </p:nvSpPr>
        <p:spPr bwMode="auto">
          <a:xfrm>
            <a:off x="33890" y="252008"/>
            <a:ext cx="9110110" cy="369332"/>
          </a:xfrm>
          <a:prstGeom prst="rect">
            <a:avLst/>
          </a:prstGeom>
          <a:solidFill>
            <a:schemeClr val="bg1"/>
          </a:solidFill>
          <a:ln w="9525">
            <a:noFill/>
            <a:miter lim="800000"/>
            <a:headEnd/>
            <a:tailEnd/>
          </a:ln>
        </p:spPr>
        <p:txBody>
          <a:bodyPr wrap="square">
            <a:spAutoFit/>
          </a:bodyPr>
          <a:lstStyle/>
          <a:p>
            <a:pPr algn="ctr"/>
            <a:r>
              <a:rPr lang="it-IT" sz="1800" b="1" dirty="0">
                <a:solidFill>
                  <a:srgbClr val="002060"/>
                </a:solidFill>
                <a:latin typeface="Verdana" pitchFamily="34" charset="0"/>
                <a:ea typeface="Arial" charset="0"/>
                <a:cs typeface="Arial" charset="0"/>
              </a:rPr>
              <a:t>Regular Information</a:t>
            </a:r>
            <a:endParaRPr lang="it-IT" sz="18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20535878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59</a:t>
            </a:fld>
            <a:endParaRPr lang="it-IT"/>
          </a:p>
        </p:txBody>
      </p:sp>
      <p:sp>
        <p:nvSpPr>
          <p:cNvPr id="4" name="Text Box 228"/>
          <p:cNvSpPr txBox="1">
            <a:spLocks noChangeArrowheads="1"/>
          </p:cNvSpPr>
          <p:nvPr/>
        </p:nvSpPr>
        <p:spPr bwMode="auto">
          <a:xfrm>
            <a:off x="64605" y="734628"/>
            <a:ext cx="8902292" cy="600164"/>
          </a:xfrm>
          <a:prstGeom prst="rect">
            <a:avLst/>
          </a:prstGeom>
          <a:solidFill>
            <a:schemeClr val="bg1"/>
          </a:solidFill>
          <a:ln w="9525">
            <a:noFill/>
            <a:miter lim="800000"/>
            <a:headEnd/>
            <a:tailEnd/>
          </a:ln>
        </p:spPr>
        <p:txBody>
          <a:bodyPr wrap="square">
            <a:spAutoFit/>
          </a:bodyPr>
          <a:lstStyle/>
          <a:p>
            <a:pPr lvl="1"/>
            <a:endParaRPr lang="it-IT" sz="1500" dirty="0">
              <a:effectLst/>
              <a:latin typeface="ArialMT"/>
            </a:endParaRPr>
          </a:p>
          <a:p>
            <a:pPr algn="just"/>
            <a:endParaRPr lang="it-IT" i="1" dirty="0">
              <a:solidFill>
                <a:srgbClr val="0B0C0C"/>
              </a:solidFill>
              <a:latin typeface="Arial" charset="0"/>
              <a:ea typeface="Arial" charset="0"/>
              <a:cs typeface="Arial" charset="0"/>
            </a:endParaRPr>
          </a:p>
        </p:txBody>
      </p:sp>
      <p:sp>
        <p:nvSpPr>
          <p:cNvPr id="6" name="Text Box 228"/>
          <p:cNvSpPr txBox="1">
            <a:spLocks noChangeArrowheads="1"/>
          </p:cNvSpPr>
          <p:nvPr/>
        </p:nvSpPr>
        <p:spPr bwMode="auto">
          <a:xfrm>
            <a:off x="33890" y="252008"/>
            <a:ext cx="9110110" cy="369332"/>
          </a:xfrm>
          <a:prstGeom prst="rect">
            <a:avLst/>
          </a:prstGeom>
          <a:solidFill>
            <a:schemeClr val="bg1"/>
          </a:solidFill>
          <a:ln w="9525">
            <a:noFill/>
            <a:miter lim="800000"/>
            <a:headEnd/>
            <a:tailEnd/>
          </a:ln>
        </p:spPr>
        <p:txBody>
          <a:bodyPr wrap="square">
            <a:spAutoFit/>
          </a:bodyPr>
          <a:lstStyle/>
          <a:p>
            <a:pPr algn="ctr"/>
            <a:r>
              <a:rPr lang="it-IT" sz="1800" b="1" dirty="0">
                <a:solidFill>
                  <a:srgbClr val="002060"/>
                </a:solidFill>
                <a:latin typeface="Verdana" pitchFamily="34" charset="0"/>
                <a:ea typeface="Arial" charset="0"/>
                <a:cs typeface="Arial" charset="0"/>
              </a:rPr>
              <a:t>REGULAR INFORMATION</a:t>
            </a:r>
            <a:endParaRPr lang="it-IT" sz="18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10" name="Immagine 9" descr="Immagine che contiene testo, schermata, Carattere, numero&#10;&#10;Descrizione generata automaticamente">
            <a:extLst>
              <a:ext uri="{FF2B5EF4-FFF2-40B4-BE49-F238E27FC236}">
                <a16:creationId xmlns:a16="http://schemas.microsoft.com/office/drawing/2014/main" id="{40541075-3ADD-4BD0-F21A-2C842CFF68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551" y="918813"/>
            <a:ext cx="7772400" cy="5021025"/>
          </a:xfrm>
          <a:prstGeom prst="rect">
            <a:avLst/>
          </a:prstGeom>
        </p:spPr>
      </p:pic>
    </p:spTree>
    <p:extLst>
      <p:ext uri="{BB962C8B-B14F-4D97-AF65-F5344CB8AC3E}">
        <p14:creationId xmlns:p14="http://schemas.microsoft.com/office/powerpoint/2010/main" val="2286469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8117" y="318028"/>
            <a:ext cx="8940846" cy="572691"/>
          </a:xfrm>
          <a:solidFill>
            <a:schemeClr val="bg1"/>
          </a:solidFill>
        </p:spPr>
        <p:txBody>
          <a:bodyPr/>
          <a:lstStyle/>
          <a:p>
            <a:pPr algn="ctr"/>
            <a:r>
              <a:rPr lang="it-IT" sz="2800" b="1" dirty="0">
                <a:solidFill>
                  <a:srgbClr val="1A60A6"/>
                </a:solidFill>
                <a:latin typeface="Helvetica Neue"/>
                <a:ea typeface="Helvetica Neue"/>
                <a:cs typeface="Helvetica Neue"/>
              </a:rPr>
              <a:t>The Paris Agreement </a:t>
            </a:r>
          </a:p>
        </p:txBody>
      </p:sp>
      <p:sp>
        <p:nvSpPr>
          <p:cNvPr id="3" name="Segnaposto contenuto 2"/>
          <p:cNvSpPr>
            <a:spLocks noGrp="1"/>
          </p:cNvSpPr>
          <p:nvPr>
            <p:ph idx="1"/>
          </p:nvPr>
        </p:nvSpPr>
        <p:spPr>
          <a:xfrm>
            <a:off x="266" y="1052736"/>
            <a:ext cx="6519407" cy="3339646"/>
          </a:xfrm>
        </p:spPr>
        <p:txBody>
          <a:bodyPr>
            <a:noAutofit/>
          </a:bodyPr>
          <a:lstStyle/>
          <a:p>
            <a:r>
              <a:rPr lang="it-IT" sz="1500" dirty="0" err="1">
                <a:solidFill>
                  <a:srgbClr val="002060"/>
                </a:solidFill>
                <a:latin typeface="Calibri" pitchFamily="34" charset="0"/>
                <a:ea typeface="ＭＳ Ｐゴシック" pitchFamily="34" charset="-128"/>
                <a:cs typeface="Times New Roman" pitchFamily="18" charset="0"/>
              </a:rPr>
              <a:t>Adopted</a:t>
            </a:r>
            <a:r>
              <a:rPr lang="it-IT" sz="1500" dirty="0">
                <a:solidFill>
                  <a:srgbClr val="002060"/>
                </a:solidFill>
                <a:latin typeface="Calibri" pitchFamily="34" charset="0"/>
                <a:ea typeface="ＭＳ Ｐゴシック" pitchFamily="34" charset="-128"/>
                <a:cs typeface="Times New Roman" pitchFamily="18" charset="0"/>
              </a:rPr>
              <a:t> by 196 Parties </a:t>
            </a:r>
            <a:r>
              <a:rPr lang="it-IT" sz="1500" dirty="0" err="1">
                <a:solidFill>
                  <a:srgbClr val="002060"/>
                </a:solidFill>
                <a:latin typeface="Calibri" pitchFamily="34" charset="0"/>
                <a:ea typeface="ＭＳ Ｐゴシック" pitchFamily="34" charset="-128"/>
                <a:cs typeface="Times New Roman" pitchFamily="18" charset="0"/>
              </a:rPr>
              <a:t>at</a:t>
            </a:r>
            <a:r>
              <a:rPr lang="it-IT" sz="1500" dirty="0">
                <a:solidFill>
                  <a:srgbClr val="002060"/>
                </a:solidFill>
                <a:latin typeface="Calibri" pitchFamily="34" charset="0"/>
                <a:ea typeface="ＭＳ Ｐゴシック" pitchFamily="34" charset="-128"/>
                <a:cs typeface="Times New Roman" pitchFamily="18" charset="0"/>
              </a:rPr>
              <a:t> the COP21, on 12 </a:t>
            </a:r>
            <a:r>
              <a:rPr lang="it-IT" sz="1500" dirty="0" err="1">
                <a:solidFill>
                  <a:srgbClr val="002060"/>
                </a:solidFill>
                <a:latin typeface="Calibri" pitchFamily="34" charset="0"/>
                <a:ea typeface="ＭＳ Ｐゴシック" pitchFamily="34" charset="-128"/>
                <a:cs typeface="Times New Roman" pitchFamily="18" charset="0"/>
              </a:rPr>
              <a:t>December</a:t>
            </a:r>
            <a:r>
              <a:rPr lang="it-IT" sz="1500" dirty="0">
                <a:solidFill>
                  <a:srgbClr val="002060"/>
                </a:solidFill>
                <a:latin typeface="Calibri" pitchFamily="34" charset="0"/>
                <a:ea typeface="ＭＳ Ｐゴシック" pitchFamily="34" charset="-128"/>
                <a:cs typeface="Times New Roman" pitchFamily="18" charset="0"/>
              </a:rPr>
              <a:t> 2015.</a:t>
            </a:r>
          </a:p>
          <a:p>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It</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entered</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into</a:t>
            </a:r>
            <a:r>
              <a:rPr lang="it-IT" sz="1500" dirty="0">
                <a:solidFill>
                  <a:srgbClr val="002060"/>
                </a:solidFill>
                <a:latin typeface="Calibri" pitchFamily="34" charset="0"/>
                <a:ea typeface="ＭＳ Ｐゴシック" pitchFamily="34" charset="-128"/>
                <a:cs typeface="Times New Roman" pitchFamily="18" charset="0"/>
              </a:rPr>
              <a:t> force on 4 November 2016.</a:t>
            </a:r>
          </a:p>
          <a:p>
            <a:r>
              <a:rPr lang="it-IT" sz="1500" dirty="0" err="1">
                <a:solidFill>
                  <a:srgbClr val="002060"/>
                </a:solidFill>
                <a:latin typeface="Calibri" pitchFamily="34" charset="0"/>
                <a:ea typeface="ＭＳ Ｐゴシック" pitchFamily="34" charset="-128"/>
                <a:cs typeface="Times New Roman" pitchFamily="18" charset="0"/>
              </a:rPr>
              <a:t>It</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is</a:t>
            </a:r>
            <a:r>
              <a:rPr lang="it-IT" sz="1500" dirty="0">
                <a:solidFill>
                  <a:srgbClr val="002060"/>
                </a:solidFill>
                <a:latin typeface="Calibri" pitchFamily="34" charset="0"/>
                <a:ea typeface="ＭＳ Ｐゴシック" pitchFamily="34" charset="-128"/>
                <a:cs typeface="Times New Roman" pitchFamily="18" charset="0"/>
              </a:rPr>
              <a:t> a </a:t>
            </a:r>
            <a:r>
              <a:rPr lang="it-IT" sz="1500" dirty="0" err="1">
                <a:solidFill>
                  <a:srgbClr val="002060"/>
                </a:solidFill>
                <a:latin typeface="Calibri" pitchFamily="34" charset="0"/>
                <a:ea typeface="ＭＳ Ｐゴシック" pitchFamily="34" charset="-128"/>
                <a:cs typeface="Times New Roman" pitchFamily="18" charset="0"/>
              </a:rPr>
              <a:t>legally</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binding</a:t>
            </a:r>
            <a:r>
              <a:rPr lang="it-IT" sz="1500" dirty="0">
                <a:solidFill>
                  <a:srgbClr val="002060"/>
                </a:solidFill>
                <a:latin typeface="Calibri" pitchFamily="34" charset="0"/>
                <a:ea typeface="ＭＳ Ｐゴシック" pitchFamily="34" charset="-128"/>
                <a:cs typeface="Times New Roman" pitchFamily="18" charset="0"/>
              </a:rPr>
              <a:t> international </a:t>
            </a:r>
            <a:r>
              <a:rPr lang="it-IT" sz="1500" dirty="0" err="1">
                <a:solidFill>
                  <a:srgbClr val="002060"/>
                </a:solidFill>
                <a:latin typeface="Calibri" pitchFamily="34" charset="0"/>
                <a:ea typeface="ＭＳ Ｐゴシック" pitchFamily="34" charset="-128"/>
                <a:cs typeface="Times New Roman" pitchFamily="18" charset="0"/>
              </a:rPr>
              <a:t>treaty</a:t>
            </a:r>
            <a:r>
              <a:rPr lang="it-IT" sz="1500" dirty="0">
                <a:solidFill>
                  <a:srgbClr val="002060"/>
                </a:solidFill>
                <a:latin typeface="Calibri" pitchFamily="34" charset="0"/>
                <a:ea typeface="ＭＳ Ｐゴシック" pitchFamily="34" charset="-128"/>
                <a:cs typeface="Times New Roman" pitchFamily="18" charset="0"/>
              </a:rPr>
              <a:t> on </a:t>
            </a:r>
            <a:r>
              <a:rPr lang="it-IT" sz="1500" dirty="0" err="1">
                <a:solidFill>
                  <a:srgbClr val="002060"/>
                </a:solidFill>
                <a:latin typeface="Calibri" pitchFamily="34" charset="0"/>
                <a:ea typeface="ＭＳ Ｐゴシック" pitchFamily="34" charset="-128"/>
                <a:cs typeface="Times New Roman" pitchFamily="18" charset="0"/>
              </a:rPr>
              <a:t>climate</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change</a:t>
            </a:r>
            <a:r>
              <a:rPr lang="it-IT" sz="1500" dirty="0">
                <a:solidFill>
                  <a:srgbClr val="002060"/>
                </a:solidFill>
                <a:latin typeface="Calibri" pitchFamily="34" charset="0"/>
                <a:ea typeface="ＭＳ Ｐゴシック" pitchFamily="34" charset="-128"/>
                <a:cs typeface="Times New Roman" pitchFamily="18" charset="0"/>
              </a:rPr>
              <a:t>. </a:t>
            </a:r>
          </a:p>
          <a:p>
            <a:r>
              <a:rPr lang="it-IT" sz="1500" b="1" dirty="0">
                <a:solidFill>
                  <a:srgbClr val="FF0000"/>
                </a:solidFill>
                <a:latin typeface="Calibri" pitchFamily="34" charset="0"/>
                <a:ea typeface="ＭＳ Ｐゴシック" pitchFamily="34" charset="-128"/>
                <a:cs typeface="Times New Roman" pitchFamily="18" charset="0"/>
              </a:rPr>
              <a:t>MITIGATION </a:t>
            </a:r>
            <a:r>
              <a:rPr lang="it-IT" sz="1500" dirty="0" err="1">
                <a:solidFill>
                  <a:srgbClr val="002060"/>
                </a:solidFill>
                <a:latin typeface="Calibri" pitchFamily="34" charset="0"/>
                <a:ea typeface="ＭＳ Ｐゴシック" pitchFamily="34" charset="-128"/>
                <a:cs typeface="Times New Roman" pitchFamily="18" charset="0"/>
              </a:rPr>
              <a:t>Its</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overarching</a:t>
            </a:r>
            <a:r>
              <a:rPr lang="it-IT" sz="1500" dirty="0">
                <a:solidFill>
                  <a:srgbClr val="002060"/>
                </a:solidFill>
                <a:latin typeface="Calibri" pitchFamily="34" charset="0"/>
                <a:ea typeface="ＭＳ Ｐゴシック" pitchFamily="34" charset="-128"/>
                <a:cs typeface="Times New Roman" pitchFamily="18" charset="0"/>
              </a:rPr>
              <a:t> goal </a:t>
            </a:r>
            <a:r>
              <a:rPr lang="it-IT" sz="1500" dirty="0" err="1">
                <a:solidFill>
                  <a:srgbClr val="002060"/>
                </a:solidFill>
                <a:latin typeface="Calibri" pitchFamily="34" charset="0"/>
                <a:ea typeface="ＭＳ Ｐゴシック" pitchFamily="34" charset="-128"/>
                <a:cs typeface="Times New Roman" pitchFamily="18" charset="0"/>
              </a:rPr>
              <a:t>is</a:t>
            </a:r>
            <a:r>
              <a:rPr lang="it-IT" sz="1500" dirty="0">
                <a:solidFill>
                  <a:srgbClr val="002060"/>
                </a:solidFill>
                <a:latin typeface="Calibri" pitchFamily="34" charset="0"/>
                <a:ea typeface="ＭＳ Ｐゴシック" pitchFamily="34" charset="-128"/>
                <a:cs typeface="Times New Roman" pitchFamily="18" charset="0"/>
              </a:rPr>
              <a:t> to </a:t>
            </a:r>
            <a:r>
              <a:rPr lang="it-IT" sz="1500" dirty="0" err="1">
                <a:solidFill>
                  <a:srgbClr val="002060"/>
                </a:solidFill>
                <a:latin typeface="Calibri" pitchFamily="34" charset="0"/>
                <a:ea typeface="ＭＳ Ｐゴシック" pitchFamily="34" charset="-128"/>
                <a:cs typeface="Times New Roman" pitchFamily="18" charset="0"/>
              </a:rPr>
              <a:t>hold</a:t>
            </a:r>
            <a:r>
              <a:rPr lang="it-IT" sz="1500" dirty="0">
                <a:solidFill>
                  <a:srgbClr val="002060"/>
                </a:solidFill>
                <a:latin typeface="Calibri" pitchFamily="34" charset="0"/>
                <a:ea typeface="ＭＳ Ｐゴシック" pitchFamily="34" charset="-128"/>
                <a:cs typeface="Times New Roman" pitchFamily="18" charset="0"/>
              </a:rPr>
              <a:t> “the </a:t>
            </a:r>
            <a:r>
              <a:rPr lang="it-IT" sz="1500" dirty="0" err="1">
                <a:solidFill>
                  <a:srgbClr val="002060"/>
                </a:solidFill>
                <a:latin typeface="Calibri" pitchFamily="34" charset="0"/>
                <a:ea typeface="ＭＳ Ｐゴシック" pitchFamily="34" charset="-128"/>
                <a:cs typeface="Times New Roman" pitchFamily="18" charset="0"/>
              </a:rPr>
              <a:t>increase</a:t>
            </a:r>
            <a:r>
              <a:rPr lang="it-IT" sz="1500" dirty="0">
                <a:solidFill>
                  <a:srgbClr val="002060"/>
                </a:solidFill>
                <a:latin typeface="Calibri" pitchFamily="34" charset="0"/>
                <a:ea typeface="ＭＳ Ｐゴシック" pitchFamily="34" charset="-128"/>
                <a:cs typeface="Times New Roman" pitchFamily="18" charset="0"/>
              </a:rPr>
              <a:t> in the global </a:t>
            </a:r>
            <a:r>
              <a:rPr lang="it-IT" sz="1500" dirty="0" err="1">
                <a:solidFill>
                  <a:srgbClr val="002060"/>
                </a:solidFill>
                <a:latin typeface="Calibri" pitchFamily="34" charset="0"/>
                <a:ea typeface="ＭＳ Ｐゴシック" pitchFamily="34" charset="-128"/>
                <a:cs typeface="Times New Roman" pitchFamily="18" charset="0"/>
              </a:rPr>
              <a:t>average</a:t>
            </a:r>
            <a:r>
              <a:rPr lang="it-IT" sz="1500" dirty="0">
                <a:solidFill>
                  <a:srgbClr val="002060"/>
                </a:solidFill>
                <a:latin typeface="Calibri" pitchFamily="34" charset="0"/>
                <a:ea typeface="ＭＳ Ｐゴシック" pitchFamily="34" charset="-128"/>
                <a:cs typeface="Times New Roman" pitchFamily="18" charset="0"/>
              </a:rPr>
              <a:t> temperature to </a:t>
            </a:r>
            <a:r>
              <a:rPr lang="it-IT" sz="1500" dirty="0" err="1">
                <a:solidFill>
                  <a:srgbClr val="002060"/>
                </a:solidFill>
                <a:latin typeface="Calibri" pitchFamily="34" charset="0"/>
                <a:ea typeface="ＭＳ Ｐゴシック" pitchFamily="34" charset="-128"/>
                <a:cs typeface="Times New Roman" pitchFamily="18" charset="0"/>
              </a:rPr>
              <a:t>well</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below</a:t>
            </a:r>
            <a:r>
              <a:rPr lang="it-IT" sz="1500" dirty="0">
                <a:solidFill>
                  <a:srgbClr val="002060"/>
                </a:solidFill>
                <a:latin typeface="Calibri" pitchFamily="34" charset="0"/>
                <a:ea typeface="ＭＳ Ｐゴシック" pitchFamily="34" charset="-128"/>
                <a:cs typeface="Times New Roman" pitchFamily="18" charset="0"/>
              </a:rPr>
              <a:t> 2°C </a:t>
            </a:r>
            <a:r>
              <a:rPr lang="it-IT" sz="1500" dirty="0" err="1">
                <a:solidFill>
                  <a:srgbClr val="002060"/>
                </a:solidFill>
                <a:latin typeface="Calibri" pitchFamily="34" charset="0"/>
                <a:ea typeface="ＭＳ Ｐゴシック" pitchFamily="34" charset="-128"/>
                <a:cs typeface="Times New Roman" pitchFamily="18" charset="0"/>
              </a:rPr>
              <a:t>above</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pre</a:t>
            </a:r>
            <a:r>
              <a:rPr lang="it-IT" sz="1500" dirty="0">
                <a:solidFill>
                  <a:srgbClr val="002060"/>
                </a:solidFill>
                <a:latin typeface="Calibri" pitchFamily="34" charset="0"/>
                <a:ea typeface="ＭＳ Ｐゴシック" pitchFamily="34" charset="-128"/>
                <a:cs typeface="Times New Roman" pitchFamily="18" charset="0"/>
              </a:rPr>
              <a:t>-industrial </a:t>
            </a:r>
            <a:r>
              <a:rPr lang="it-IT" sz="1500" dirty="0" err="1">
                <a:solidFill>
                  <a:srgbClr val="002060"/>
                </a:solidFill>
                <a:latin typeface="Calibri" pitchFamily="34" charset="0"/>
                <a:ea typeface="ＭＳ Ｐゴシック" pitchFamily="34" charset="-128"/>
                <a:cs typeface="Times New Roman" pitchFamily="18" charset="0"/>
              </a:rPr>
              <a:t>levels</a:t>
            </a:r>
            <a:r>
              <a:rPr lang="it-IT" sz="1500" dirty="0">
                <a:solidFill>
                  <a:srgbClr val="002060"/>
                </a:solidFill>
                <a:latin typeface="Calibri" pitchFamily="34" charset="0"/>
                <a:ea typeface="ＭＳ Ｐゴシック" pitchFamily="34" charset="-128"/>
                <a:cs typeface="Times New Roman" pitchFamily="18" charset="0"/>
              </a:rPr>
              <a:t>” and </a:t>
            </a:r>
            <a:r>
              <a:rPr lang="it-IT" sz="1500" dirty="0" err="1">
                <a:solidFill>
                  <a:srgbClr val="002060"/>
                </a:solidFill>
                <a:latin typeface="Calibri" pitchFamily="34" charset="0"/>
                <a:ea typeface="ＭＳ Ｐゴシック" pitchFamily="34" charset="-128"/>
                <a:cs typeface="Times New Roman" pitchFamily="18" charset="0"/>
              </a:rPr>
              <a:t>pursue</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efforts</a:t>
            </a:r>
            <a:r>
              <a:rPr lang="it-IT" sz="1500" dirty="0">
                <a:solidFill>
                  <a:srgbClr val="002060"/>
                </a:solidFill>
                <a:latin typeface="Calibri" pitchFamily="34" charset="0"/>
                <a:ea typeface="ＭＳ Ｐゴシック" pitchFamily="34" charset="-128"/>
                <a:cs typeface="Times New Roman" pitchFamily="18" charset="0"/>
              </a:rPr>
              <a:t> “to </a:t>
            </a:r>
            <a:r>
              <a:rPr lang="it-IT" sz="1500" dirty="0" err="1">
                <a:solidFill>
                  <a:srgbClr val="002060"/>
                </a:solidFill>
                <a:latin typeface="Calibri" pitchFamily="34" charset="0"/>
                <a:ea typeface="ＭＳ Ｐゴシック" pitchFamily="34" charset="-128"/>
                <a:cs typeface="Times New Roman" pitchFamily="18" charset="0"/>
              </a:rPr>
              <a:t>limit</a:t>
            </a:r>
            <a:r>
              <a:rPr lang="it-IT" sz="1500" dirty="0">
                <a:solidFill>
                  <a:srgbClr val="002060"/>
                </a:solidFill>
                <a:latin typeface="Calibri" pitchFamily="34" charset="0"/>
                <a:ea typeface="ＭＳ Ｐゴシック" pitchFamily="34" charset="-128"/>
                <a:cs typeface="Times New Roman" pitchFamily="18" charset="0"/>
              </a:rPr>
              <a:t> the temperature </a:t>
            </a:r>
            <a:r>
              <a:rPr lang="it-IT" sz="1500" dirty="0" err="1">
                <a:solidFill>
                  <a:srgbClr val="002060"/>
                </a:solidFill>
                <a:latin typeface="Calibri" pitchFamily="34" charset="0"/>
                <a:ea typeface="ＭＳ Ｐゴシック" pitchFamily="34" charset="-128"/>
                <a:cs typeface="Times New Roman" pitchFamily="18" charset="0"/>
              </a:rPr>
              <a:t>increase</a:t>
            </a:r>
            <a:r>
              <a:rPr lang="it-IT" sz="1500" dirty="0">
                <a:solidFill>
                  <a:srgbClr val="002060"/>
                </a:solidFill>
                <a:latin typeface="Calibri" pitchFamily="34" charset="0"/>
                <a:ea typeface="ＭＳ Ｐゴシック" pitchFamily="34" charset="-128"/>
                <a:cs typeface="Times New Roman" pitchFamily="18" charset="0"/>
              </a:rPr>
              <a:t> to 1.5°C </a:t>
            </a:r>
            <a:r>
              <a:rPr lang="it-IT" sz="1500" dirty="0" err="1">
                <a:solidFill>
                  <a:srgbClr val="002060"/>
                </a:solidFill>
                <a:latin typeface="Calibri" pitchFamily="34" charset="0"/>
                <a:ea typeface="ＭＳ Ｐゴシック" pitchFamily="34" charset="-128"/>
                <a:cs typeface="Times New Roman" pitchFamily="18" charset="0"/>
              </a:rPr>
              <a:t>above</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pre</a:t>
            </a:r>
            <a:r>
              <a:rPr lang="it-IT" sz="1500" dirty="0">
                <a:solidFill>
                  <a:srgbClr val="002060"/>
                </a:solidFill>
                <a:latin typeface="Calibri" pitchFamily="34" charset="0"/>
                <a:ea typeface="ＭＳ Ｐゴシック" pitchFamily="34" charset="-128"/>
                <a:cs typeface="Times New Roman" pitchFamily="18" charset="0"/>
              </a:rPr>
              <a:t>-industrial </a:t>
            </a:r>
            <a:r>
              <a:rPr lang="it-IT" sz="1500" dirty="0" err="1">
                <a:solidFill>
                  <a:srgbClr val="002060"/>
                </a:solidFill>
                <a:latin typeface="Calibri" pitchFamily="34" charset="0"/>
                <a:ea typeface="ＭＳ Ｐゴシック" pitchFamily="34" charset="-128"/>
                <a:cs typeface="Times New Roman" pitchFamily="18" charset="0"/>
              </a:rPr>
              <a:t>levels</a:t>
            </a:r>
            <a:r>
              <a:rPr lang="it-IT" sz="1500" dirty="0">
                <a:solidFill>
                  <a:srgbClr val="002060"/>
                </a:solidFill>
                <a:latin typeface="Calibri" pitchFamily="34" charset="0"/>
                <a:ea typeface="ＭＳ Ｐゴシック" pitchFamily="34" charset="-128"/>
                <a:cs typeface="Times New Roman" pitchFamily="18" charset="0"/>
              </a:rPr>
              <a:t>.</a:t>
            </a:r>
          </a:p>
          <a:p>
            <a:r>
              <a:rPr lang="it-IT" sz="1500" b="1" dirty="0">
                <a:solidFill>
                  <a:srgbClr val="FF0000"/>
                </a:solidFill>
                <a:latin typeface="Calibri" pitchFamily="34" charset="0"/>
                <a:ea typeface="ＭＳ Ｐゴシック" pitchFamily="34" charset="-128"/>
                <a:cs typeface="Times New Roman" pitchFamily="18" charset="0"/>
                <a:sym typeface="Calibri"/>
              </a:rPr>
              <a:t>ADAPTATION</a:t>
            </a:r>
            <a:r>
              <a:rPr lang="it-IT" sz="1500" dirty="0">
                <a:solidFill>
                  <a:srgbClr val="002060"/>
                </a:solidFill>
                <a:latin typeface="Calibri" pitchFamily="34" charset="0"/>
                <a:ea typeface="ＭＳ Ｐゴシック" pitchFamily="34" charset="-128"/>
                <a:cs typeface="Times New Roman" pitchFamily="18" charset="0"/>
                <a:sym typeface="Calibri"/>
              </a:rPr>
              <a:t>-</a:t>
            </a:r>
            <a:r>
              <a:rPr lang="it-IT" sz="1500" dirty="0">
                <a:solidFill>
                  <a:srgbClr val="002060"/>
                </a:solidFill>
                <a:latin typeface="Calibri" pitchFamily="34" charset="0"/>
                <a:ea typeface="ＭＳ Ｐゴシック" pitchFamily="34" charset="-128"/>
                <a:cs typeface="Times New Roman" pitchFamily="18" charset="0"/>
              </a:rPr>
              <a:t>The Paris Agreement </a:t>
            </a:r>
            <a:r>
              <a:rPr lang="it-IT" sz="1500" dirty="0" err="1">
                <a:solidFill>
                  <a:srgbClr val="002060"/>
                </a:solidFill>
                <a:latin typeface="Calibri" pitchFamily="34" charset="0"/>
                <a:ea typeface="ＭＳ Ｐゴシック" pitchFamily="34" charset="-128"/>
                <a:cs typeface="Times New Roman" pitchFamily="18" charset="0"/>
              </a:rPr>
              <a:t>establishes</a:t>
            </a:r>
            <a:r>
              <a:rPr lang="it-IT" sz="1500" dirty="0">
                <a:solidFill>
                  <a:srgbClr val="002060"/>
                </a:solidFill>
                <a:latin typeface="Calibri" pitchFamily="34" charset="0"/>
                <a:ea typeface="ＭＳ Ｐゴシック" pitchFamily="34" charset="-128"/>
                <a:cs typeface="Times New Roman" pitchFamily="18" charset="0"/>
              </a:rPr>
              <a:t> a global goal on </a:t>
            </a:r>
            <a:r>
              <a:rPr lang="it-IT" sz="1500" dirty="0" err="1">
                <a:solidFill>
                  <a:srgbClr val="002060"/>
                </a:solidFill>
                <a:latin typeface="Calibri" pitchFamily="34" charset="0"/>
                <a:ea typeface="ＭＳ Ｐゴシック" pitchFamily="34" charset="-128"/>
                <a:cs typeface="Times New Roman" pitchFamily="18" charset="0"/>
              </a:rPr>
              <a:t>adaptation</a:t>
            </a:r>
            <a:r>
              <a:rPr lang="it-IT" sz="1500" dirty="0">
                <a:solidFill>
                  <a:srgbClr val="002060"/>
                </a:solidFill>
                <a:latin typeface="Calibri" pitchFamily="34" charset="0"/>
                <a:ea typeface="ＭＳ Ｐゴシック" pitchFamily="34" charset="-128"/>
                <a:cs typeface="Times New Roman" pitchFamily="18" charset="0"/>
              </a:rPr>
              <a:t> – of </a:t>
            </a:r>
            <a:r>
              <a:rPr lang="it-IT" sz="1500" dirty="0" err="1">
                <a:solidFill>
                  <a:srgbClr val="002060"/>
                </a:solidFill>
                <a:latin typeface="Calibri" pitchFamily="34" charset="0"/>
                <a:ea typeface="ＭＳ Ｐゴシック" pitchFamily="34" charset="-128"/>
                <a:cs typeface="Times New Roman" pitchFamily="18" charset="0"/>
              </a:rPr>
              <a:t>enhancing</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adaptive</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capacity</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strengthening</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resilience</a:t>
            </a:r>
            <a:r>
              <a:rPr lang="it-IT" sz="1500" dirty="0">
                <a:solidFill>
                  <a:srgbClr val="002060"/>
                </a:solidFill>
                <a:latin typeface="Calibri" pitchFamily="34" charset="0"/>
                <a:ea typeface="ＭＳ Ｐゴシック" pitchFamily="34" charset="-128"/>
                <a:cs typeface="Times New Roman" pitchFamily="18" charset="0"/>
              </a:rPr>
              <a:t> and </a:t>
            </a:r>
            <a:r>
              <a:rPr lang="it-IT" sz="1500" dirty="0" err="1">
                <a:solidFill>
                  <a:srgbClr val="002060"/>
                </a:solidFill>
                <a:latin typeface="Calibri" pitchFamily="34" charset="0"/>
                <a:ea typeface="ＭＳ Ｐゴシック" pitchFamily="34" charset="-128"/>
                <a:cs typeface="Times New Roman" pitchFamily="18" charset="0"/>
              </a:rPr>
              <a:t>reducing</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vulnerability</a:t>
            </a:r>
            <a:r>
              <a:rPr lang="it-IT" sz="1500" dirty="0">
                <a:solidFill>
                  <a:srgbClr val="002060"/>
                </a:solidFill>
                <a:latin typeface="Calibri" pitchFamily="34" charset="0"/>
                <a:ea typeface="ＭＳ Ｐゴシック" pitchFamily="34" charset="-128"/>
                <a:cs typeface="Times New Roman" pitchFamily="18" charset="0"/>
              </a:rPr>
              <a:t> to </a:t>
            </a:r>
            <a:r>
              <a:rPr lang="it-IT" sz="1500" dirty="0" err="1">
                <a:solidFill>
                  <a:srgbClr val="002060"/>
                </a:solidFill>
                <a:latin typeface="Calibri" pitchFamily="34" charset="0"/>
                <a:ea typeface="ＭＳ Ｐゴシック" pitchFamily="34" charset="-128"/>
                <a:cs typeface="Times New Roman" pitchFamily="18" charset="0"/>
              </a:rPr>
              <a:t>climate</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change</a:t>
            </a:r>
            <a:r>
              <a:rPr lang="it-IT" sz="1500" dirty="0">
                <a:solidFill>
                  <a:srgbClr val="002060"/>
                </a:solidFill>
                <a:latin typeface="Calibri" pitchFamily="34" charset="0"/>
                <a:ea typeface="ＭＳ Ｐゴシック" pitchFamily="34" charset="-128"/>
                <a:cs typeface="Times New Roman" pitchFamily="18" charset="0"/>
              </a:rPr>
              <a:t> in the </a:t>
            </a:r>
            <a:r>
              <a:rPr lang="it-IT" sz="1500" dirty="0" err="1">
                <a:solidFill>
                  <a:srgbClr val="002060"/>
                </a:solidFill>
                <a:latin typeface="Calibri" pitchFamily="34" charset="0"/>
                <a:ea typeface="ＭＳ Ｐゴシック" pitchFamily="34" charset="-128"/>
                <a:cs typeface="Times New Roman" pitchFamily="18" charset="0"/>
              </a:rPr>
              <a:t>context</a:t>
            </a:r>
            <a:r>
              <a:rPr lang="it-IT" sz="1500" dirty="0">
                <a:solidFill>
                  <a:srgbClr val="002060"/>
                </a:solidFill>
                <a:latin typeface="Calibri" pitchFamily="34" charset="0"/>
                <a:ea typeface="ＭＳ Ｐゴシック" pitchFamily="34" charset="-128"/>
                <a:cs typeface="Times New Roman" pitchFamily="18" charset="0"/>
              </a:rPr>
              <a:t> of the temperature goal of the Agreement.</a:t>
            </a:r>
            <a:endParaRPr lang="it-IT" sz="1500" dirty="0">
              <a:solidFill>
                <a:srgbClr val="002060"/>
              </a:solidFill>
              <a:latin typeface="Calibri" pitchFamily="34" charset="0"/>
              <a:ea typeface="ＭＳ Ｐゴシック" pitchFamily="34" charset="-128"/>
              <a:cs typeface="Times New Roman" pitchFamily="18" charset="0"/>
              <a:sym typeface="Calibri"/>
            </a:endParaRPr>
          </a:p>
          <a:p>
            <a:r>
              <a:rPr lang="it-IT" sz="1500" b="1" dirty="0">
                <a:solidFill>
                  <a:srgbClr val="FF0000"/>
                </a:solidFill>
                <a:latin typeface="Calibri" pitchFamily="34" charset="0"/>
                <a:ea typeface="ＭＳ Ｐゴシック" pitchFamily="34" charset="-128"/>
                <a:cs typeface="Times New Roman" pitchFamily="18" charset="0"/>
                <a:sym typeface="Calibri"/>
              </a:rPr>
              <a:t>FINANCE</a:t>
            </a:r>
            <a:r>
              <a:rPr lang="it-IT" sz="1500" dirty="0">
                <a:latin typeface="Calibri"/>
                <a:ea typeface="Calibri"/>
                <a:cs typeface="Calibri"/>
                <a:sym typeface="Calibri"/>
              </a:rPr>
              <a:t> -</a:t>
            </a:r>
            <a:r>
              <a:rPr lang="it-IT" sz="1500" dirty="0">
                <a:solidFill>
                  <a:srgbClr val="002060"/>
                </a:solidFill>
                <a:latin typeface="Calibri" pitchFamily="34" charset="0"/>
                <a:ea typeface="ＭＳ Ｐゴシック" pitchFamily="34" charset="-128"/>
                <a:cs typeface="Times New Roman" pitchFamily="18" charset="0"/>
                <a:sym typeface="Calibri"/>
              </a:rPr>
              <a:t> </a:t>
            </a:r>
            <a:r>
              <a:rPr lang="it-IT" sz="1500" dirty="0">
                <a:solidFill>
                  <a:srgbClr val="002060"/>
                </a:solidFill>
                <a:latin typeface="Calibri" pitchFamily="34" charset="0"/>
                <a:ea typeface="ＭＳ Ｐゴシック" pitchFamily="34" charset="-128"/>
                <a:cs typeface="Times New Roman" pitchFamily="18" charset="0"/>
              </a:rPr>
              <a:t>The Paris Agreement </a:t>
            </a:r>
            <a:r>
              <a:rPr lang="it-IT" sz="1500" dirty="0" err="1">
                <a:solidFill>
                  <a:srgbClr val="002060"/>
                </a:solidFill>
                <a:latin typeface="Calibri" pitchFamily="34" charset="0"/>
                <a:ea typeface="ＭＳ Ｐゴシック" pitchFamily="34" charset="-128"/>
                <a:cs typeface="Times New Roman" pitchFamily="18" charset="0"/>
              </a:rPr>
              <a:t>reaffirms</a:t>
            </a:r>
            <a:r>
              <a:rPr lang="it-IT" sz="1500" dirty="0">
                <a:solidFill>
                  <a:srgbClr val="002060"/>
                </a:solidFill>
                <a:latin typeface="Calibri" pitchFamily="34" charset="0"/>
                <a:ea typeface="ＭＳ Ｐゴシック" pitchFamily="34" charset="-128"/>
                <a:cs typeface="Times New Roman" pitchFamily="18" charset="0"/>
              </a:rPr>
              <a:t> the </a:t>
            </a:r>
            <a:r>
              <a:rPr lang="it-IT" sz="1500" dirty="0" err="1">
                <a:solidFill>
                  <a:srgbClr val="002060"/>
                </a:solidFill>
                <a:latin typeface="Calibri" pitchFamily="34" charset="0"/>
                <a:ea typeface="ＭＳ Ｐゴシック" pitchFamily="34" charset="-128"/>
                <a:cs typeface="Times New Roman" pitchFamily="18" charset="0"/>
              </a:rPr>
              <a:t>obligations</a:t>
            </a:r>
            <a:r>
              <a:rPr lang="it-IT" sz="1500" dirty="0">
                <a:solidFill>
                  <a:srgbClr val="002060"/>
                </a:solidFill>
                <a:latin typeface="Calibri" pitchFamily="34" charset="0"/>
                <a:ea typeface="ＭＳ Ｐゴシック" pitchFamily="34" charset="-128"/>
                <a:cs typeface="Times New Roman" pitchFamily="18" charset="0"/>
              </a:rPr>
              <a:t> of </a:t>
            </a:r>
            <a:r>
              <a:rPr lang="it-IT" sz="1500" dirty="0" err="1">
                <a:solidFill>
                  <a:srgbClr val="002060"/>
                </a:solidFill>
                <a:latin typeface="Calibri" pitchFamily="34" charset="0"/>
                <a:ea typeface="ＭＳ Ｐゴシック" pitchFamily="34" charset="-128"/>
                <a:cs typeface="Times New Roman" pitchFamily="18" charset="0"/>
              </a:rPr>
              <a:t>developed</a:t>
            </a:r>
            <a:r>
              <a:rPr lang="it-IT" sz="1500" dirty="0">
                <a:solidFill>
                  <a:srgbClr val="002060"/>
                </a:solidFill>
                <a:latin typeface="Calibri" pitchFamily="34" charset="0"/>
                <a:ea typeface="ＭＳ Ｐゴシック" pitchFamily="34" charset="-128"/>
                <a:cs typeface="Times New Roman" pitchFamily="18" charset="0"/>
              </a:rPr>
              <a:t> countries to support the </a:t>
            </a:r>
            <a:r>
              <a:rPr lang="it-IT" sz="1500" dirty="0" err="1">
                <a:solidFill>
                  <a:srgbClr val="002060"/>
                </a:solidFill>
                <a:latin typeface="Calibri" pitchFamily="34" charset="0"/>
                <a:ea typeface="ＭＳ Ｐゴシック" pitchFamily="34" charset="-128"/>
                <a:cs typeface="Times New Roman" pitchFamily="18" charset="0"/>
              </a:rPr>
              <a:t>efforts</a:t>
            </a:r>
            <a:r>
              <a:rPr lang="it-IT" sz="1500" dirty="0">
                <a:solidFill>
                  <a:srgbClr val="002060"/>
                </a:solidFill>
                <a:latin typeface="Calibri" pitchFamily="34" charset="0"/>
                <a:ea typeface="ＭＳ Ｐゴシック" pitchFamily="34" charset="-128"/>
                <a:cs typeface="Times New Roman" pitchFamily="18" charset="0"/>
              </a:rPr>
              <a:t> of </a:t>
            </a:r>
            <a:r>
              <a:rPr lang="it-IT" sz="1500" dirty="0" err="1">
                <a:solidFill>
                  <a:srgbClr val="002060"/>
                </a:solidFill>
                <a:latin typeface="Calibri" pitchFamily="34" charset="0"/>
                <a:ea typeface="ＭＳ Ｐゴシック" pitchFamily="34" charset="-128"/>
                <a:cs typeface="Times New Roman" pitchFamily="18" charset="0"/>
              </a:rPr>
              <a:t>developing</a:t>
            </a:r>
            <a:r>
              <a:rPr lang="it-IT" sz="1500" dirty="0">
                <a:solidFill>
                  <a:srgbClr val="002060"/>
                </a:solidFill>
                <a:latin typeface="Calibri" pitchFamily="34" charset="0"/>
                <a:ea typeface="ＭＳ Ｐゴシック" pitchFamily="34" charset="-128"/>
                <a:cs typeface="Times New Roman" pitchFamily="18" charset="0"/>
              </a:rPr>
              <a:t> country Parties to build </a:t>
            </a:r>
            <a:r>
              <a:rPr lang="it-IT" sz="1500" dirty="0" err="1">
                <a:solidFill>
                  <a:srgbClr val="002060"/>
                </a:solidFill>
                <a:latin typeface="Calibri" pitchFamily="34" charset="0"/>
                <a:ea typeface="ＭＳ Ｐゴシック" pitchFamily="34" charset="-128"/>
                <a:cs typeface="Times New Roman" pitchFamily="18" charset="0"/>
              </a:rPr>
              <a:t>clean</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climate-resilient</a:t>
            </a:r>
            <a:r>
              <a:rPr lang="it-IT" sz="1500" dirty="0">
                <a:solidFill>
                  <a:srgbClr val="002060"/>
                </a:solidFill>
                <a:latin typeface="Calibri" pitchFamily="34" charset="0"/>
                <a:ea typeface="ＭＳ Ｐゴシック" pitchFamily="34" charset="-128"/>
                <a:cs typeface="Times New Roman" pitchFamily="18" charset="0"/>
              </a:rPr>
              <a:t> futures, </a:t>
            </a:r>
            <a:r>
              <a:rPr lang="it-IT" sz="1500" dirty="0" err="1">
                <a:solidFill>
                  <a:srgbClr val="002060"/>
                </a:solidFill>
                <a:latin typeface="Calibri" pitchFamily="34" charset="0"/>
                <a:ea typeface="ＭＳ Ｐゴシック" pitchFamily="34" charset="-128"/>
                <a:cs typeface="Times New Roman" pitchFamily="18" charset="0"/>
              </a:rPr>
              <a:t>while</a:t>
            </a:r>
            <a:r>
              <a:rPr lang="it-IT" sz="1500" dirty="0">
                <a:solidFill>
                  <a:srgbClr val="002060"/>
                </a:solidFill>
                <a:latin typeface="Calibri" pitchFamily="34" charset="0"/>
                <a:ea typeface="ＭＳ Ｐゴシック" pitchFamily="34" charset="-128"/>
                <a:cs typeface="Times New Roman" pitchFamily="18" charset="0"/>
              </a:rPr>
              <a:t> for the first time </a:t>
            </a:r>
            <a:r>
              <a:rPr lang="it-IT" sz="1500" dirty="0" err="1">
                <a:solidFill>
                  <a:srgbClr val="002060"/>
                </a:solidFill>
                <a:latin typeface="Calibri" pitchFamily="34" charset="0"/>
                <a:ea typeface="ＭＳ Ｐゴシック" pitchFamily="34" charset="-128"/>
                <a:cs typeface="Times New Roman" pitchFamily="18" charset="0"/>
              </a:rPr>
              <a:t>encouraging</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voluntary</a:t>
            </a:r>
            <a:r>
              <a:rPr lang="it-IT" sz="1500" dirty="0">
                <a:solidFill>
                  <a:srgbClr val="002060"/>
                </a:solidFill>
                <a:latin typeface="Calibri" pitchFamily="34" charset="0"/>
                <a:ea typeface="ＭＳ Ｐゴシック" pitchFamily="34" charset="-128"/>
                <a:cs typeface="Times New Roman" pitchFamily="18" charset="0"/>
              </a:rPr>
              <a:t> </a:t>
            </a:r>
            <a:r>
              <a:rPr lang="it-IT" sz="1500" dirty="0" err="1">
                <a:solidFill>
                  <a:srgbClr val="002060"/>
                </a:solidFill>
                <a:latin typeface="Calibri" pitchFamily="34" charset="0"/>
                <a:ea typeface="ＭＳ Ｐゴシック" pitchFamily="34" charset="-128"/>
                <a:cs typeface="Times New Roman" pitchFamily="18" charset="0"/>
              </a:rPr>
              <a:t>contributions</a:t>
            </a:r>
            <a:r>
              <a:rPr lang="it-IT" sz="1500" dirty="0">
                <a:solidFill>
                  <a:srgbClr val="002060"/>
                </a:solidFill>
                <a:latin typeface="Calibri" pitchFamily="34" charset="0"/>
                <a:ea typeface="ＭＳ Ｐゴシック" pitchFamily="34" charset="-128"/>
                <a:cs typeface="Times New Roman" pitchFamily="18" charset="0"/>
              </a:rPr>
              <a:t> by </a:t>
            </a:r>
            <a:r>
              <a:rPr lang="it-IT" sz="1500" dirty="0" err="1">
                <a:solidFill>
                  <a:srgbClr val="002060"/>
                </a:solidFill>
                <a:latin typeface="Calibri" pitchFamily="34" charset="0"/>
                <a:ea typeface="ＭＳ Ｐゴシック" pitchFamily="34" charset="-128"/>
                <a:cs typeface="Times New Roman" pitchFamily="18" charset="0"/>
              </a:rPr>
              <a:t>other</a:t>
            </a:r>
            <a:r>
              <a:rPr lang="it-IT" sz="1500" dirty="0">
                <a:solidFill>
                  <a:srgbClr val="002060"/>
                </a:solidFill>
                <a:latin typeface="Calibri" pitchFamily="34" charset="0"/>
                <a:ea typeface="ＭＳ Ｐゴシック" pitchFamily="34" charset="-128"/>
                <a:cs typeface="Times New Roman" pitchFamily="18" charset="0"/>
              </a:rPr>
              <a:t> Parties. </a:t>
            </a:r>
          </a:p>
          <a:p>
            <a:endParaRPr lang="it-IT" sz="1500" dirty="0">
              <a:solidFill>
                <a:srgbClr val="002060"/>
              </a:solidFill>
              <a:latin typeface="Calibri" pitchFamily="34" charset="0"/>
              <a:ea typeface="ＭＳ Ｐゴシック" pitchFamily="34" charset="-128"/>
              <a:cs typeface="Times New Roman" pitchFamily="18" charset="0"/>
            </a:endParaRPr>
          </a:p>
          <a:p>
            <a:pPr algn="just"/>
            <a:endParaRPr lang="en-US" sz="1500" dirty="0">
              <a:solidFill>
                <a:srgbClr val="002060"/>
              </a:solidFill>
              <a:latin typeface="Calibri" pitchFamily="34" charset="0"/>
              <a:ea typeface="ＭＳ Ｐゴシック" pitchFamily="34" charset="-128"/>
              <a:cs typeface="Times New Roman" pitchFamily="18" charset="0"/>
            </a:endParaRPr>
          </a:p>
          <a:p>
            <a:pPr algn="just"/>
            <a:endParaRPr lang="en-US" sz="1500" dirty="0">
              <a:solidFill>
                <a:srgbClr val="002060"/>
              </a:solidFill>
              <a:latin typeface="Calibri" pitchFamily="34" charset="0"/>
              <a:ea typeface="ＭＳ Ｐゴシック" pitchFamily="34" charset="-128"/>
              <a:cs typeface="Times New Roman" pitchFamily="18" charset="0"/>
            </a:endParaRPr>
          </a:p>
        </p:txBody>
      </p:sp>
      <p:pic>
        <p:nvPicPr>
          <p:cNvPr id="4" name="Picture 2" descr="COP21/CMP11 logo">
            <a:hlinkClick r:id="rId3"/>
          </p:cNvPr>
          <p:cNvPicPr>
            <a:picLocks noChangeAspect="1" noChangeArrowheads="1"/>
          </p:cNvPicPr>
          <p:nvPr/>
        </p:nvPicPr>
        <p:blipFill>
          <a:blip r:embed="rId4" cstate="print"/>
          <a:srcRect/>
          <a:stretch>
            <a:fillRect/>
          </a:stretch>
        </p:blipFill>
        <p:spPr bwMode="auto">
          <a:xfrm>
            <a:off x="553616" y="217044"/>
            <a:ext cx="817547" cy="955941"/>
          </a:xfrm>
          <a:prstGeom prst="rect">
            <a:avLst/>
          </a:prstGeom>
          <a:noFill/>
        </p:spPr>
      </p:pic>
      <p:pic>
        <p:nvPicPr>
          <p:cNvPr id="10" name="Google Shape;179;p2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6804248" y="323359"/>
            <a:ext cx="2037905" cy="2088089"/>
          </a:xfrm>
          <a:prstGeom prst="rect">
            <a:avLst/>
          </a:prstGeom>
          <a:noFill/>
          <a:ln>
            <a:noFill/>
          </a:ln>
        </p:spPr>
      </p:pic>
      <p:sp>
        <p:nvSpPr>
          <p:cNvPr id="12" name="Google Shape;177;p26"/>
          <p:cNvSpPr txBox="1"/>
          <p:nvPr/>
        </p:nvSpPr>
        <p:spPr>
          <a:xfrm>
            <a:off x="6600109" y="2816932"/>
            <a:ext cx="2480582" cy="972108"/>
          </a:xfrm>
          <a:prstGeom prst="rect">
            <a:avLst/>
          </a:prstGeom>
          <a:noFill/>
          <a:ln>
            <a:noFill/>
          </a:ln>
        </p:spPr>
        <p:txBody>
          <a:bodyPr spcFirstLastPara="1" wrap="square" lIns="68569" tIns="68569" rIns="68569" bIns="68569" anchor="t" anchorCtr="0">
            <a:noAutofit/>
          </a:bodyPr>
          <a:lstStyle/>
          <a:p>
            <a:pPr algn="ctr">
              <a:lnSpc>
                <a:spcPct val="115000"/>
              </a:lnSpc>
            </a:pPr>
            <a:r>
              <a:rPr lang="it-IT" b="1" dirty="0">
                <a:solidFill>
                  <a:srgbClr val="FF0000"/>
                </a:solidFill>
                <a:latin typeface="Calibri" pitchFamily="34" charset="0"/>
                <a:cs typeface="Times New Roman" pitchFamily="18" charset="0"/>
                <a:sym typeface="Calibri"/>
              </a:rPr>
              <a:t>«BOTTOM UP» Agreement </a:t>
            </a:r>
          </a:p>
          <a:p>
            <a:pPr algn="ctr">
              <a:lnSpc>
                <a:spcPct val="115000"/>
              </a:lnSpc>
            </a:pPr>
            <a:r>
              <a:rPr lang="it-IT" b="1" dirty="0" err="1">
                <a:solidFill>
                  <a:srgbClr val="FF0000"/>
                </a:solidFill>
                <a:latin typeface="Calibri" pitchFamily="34" charset="0"/>
                <a:cs typeface="Times New Roman" pitchFamily="18" charset="0"/>
                <a:sym typeface="Calibri"/>
              </a:rPr>
              <a:t>Based</a:t>
            </a:r>
            <a:r>
              <a:rPr lang="it-IT" b="1" dirty="0">
                <a:solidFill>
                  <a:srgbClr val="FF0000"/>
                </a:solidFill>
                <a:latin typeface="Calibri" pitchFamily="34" charset="0"/>
                <a:cs typeface="Times New Roman" pitchFamily="18" charset="0"/>
                <a:sym typeface="Calibri"/>
              </a:rPr>
              <a:t> on </a:t>
            </a:r>
            <a:r>
              <a:rPr lang="it-IT" b="1" dirty="0" err="1">
                <a:solidFill>
                  <a:srgbClr val="FF0000"/>
                </a:solidFill>
                <a:latin typeface="Calibri" pitchFamily="34" charset="0"/>
                <a:cs typeface="Times New Roman" pitchFamily="18" charset="0"/>
                <a:sym typeface="Calibri"/>
              </a:rPr>
              <a:t>Nationally</a:t>
            </a:r>
            <a:r>
              <a:rPr lang="it-IT" b="1" dirty="0">
                <a:solidFill>
                  <a:srgbClr val="FF0000"/>
                </a:solidFill>
                <a:latin typeface="Calibri" pitchFamily="34" charset="0"/>
                <a:cs typeface="Times New Roman" pitchFamily="18" charset="0"/>
                <a:sym typeface="Calibri"/>
              </a:rPr>
              <a:t> </a:t>
            </a:r>
            <a:r>
              <a:rPr lang="it-IT" b="1" dirty="0" err="1">
                <a:solidFill>
                  <a:srgbClr val="FF0000"/>
                </a:solidFill>
                <a:latin typeface="Calibri" pitchFamily="34" charset="0"/>
                <a:cs typeface="Times New Roman" pitchFamily="18" charset="0"/>
                <a:sym typeface="Calibri"/>
              </a:rPr>
              <a:t>Determined</a:t>
            </a:r>
            <a:r>
              <a:rPr lang="it-IT" b="1" dirty="0">
                <a:solidFill>
                  <a:srgbClr val="FF0000"/>
                </a:solidFill>
                <a:latin typeface="Calibri" pitchFamily="34" charset="0"/>
                <a:cs typeface="Times New Roman" pitchFamily="18" charset="0"/>
                <a:sym typeface="Calibri"/>
              </a:rPr>
              <a:t> </a:t>
            </a:r>
            <a:r>
              <a:rPr lang="it-IT" b="1" dirty="0" err="1">
                <a:solidFill>
                  <a:srgbClr val="FF0000"/>
                </a:solidFill>
                <a:latin typeface="Calibri" pitchFamily="34" charset="0"/>
                <a:cs typeface="Times New Roman" pitchFamily="18" charset="0"/>
                <a:sym typeface="Calibri"/>
              </a:rPr>
              <a:t>Contributions</a:t>
            </a:r>
            <a:r>
              <a:rPr lang="it-IT" b="1" dirty="0">
                <a:solidFill>
                  <a:srgbClr val="FF0000"/>
                </a:solidFill>
                <a:latin typeface="Calibri" pitchFamily="34" charset="0"/>
                <a:cs typeface="Times New Roman" pitchFamily="18" charset="0"/>
                <a:sym typeface="Calibri"/>
              </a:rPr>
              <a:t> (</a:t>
            </a:r>
            <a:r>
              <a:rPr lang="it-IT" b="1" dirty="0" err="1">
                <a:solidFill>
                  <a:srgbClr val="FF0000"/>
                </a:solidFill>
                <a:latin typeface="Calibri" pitchFamily="34" charset="0"/>
                <a:cs typeface="Times New Roman" pitchFamily="18" charset="0"/>
                <a:sym typeface="Calibri"/>
              </a:rPr>
              <a:t>NDCs</a:t>
            </a:r>
            <a:r>
              <a:rPr lang="it-IT" b="1" dirty="0">
                <a:solidFill>
                  <a:srgbClr val="FF0000"/>
                </a:solidFill>
                <a:latin typeface="Calibri" pitchFamily="34" charset="0"/>
                <a:cs typeface="Times New Roman" pitchFamily="18" charset="0"/>
                <a:sym typeface="Calibri"/>
              </a:rPr>
              <a:t>)</a:t>
            </a:r>
          </a:p>
          <a:p>
            <a:pPr>
              <a:buClr>
                <a:srgbClr val="000000"/>
              </a:buClr>
              <a:buSzPts val="1100"/>
            </a:pPr>
            <a:endParaRPr dirty="0"/>
          </a:p>
          <a:p>
            <a:endParaRPr dirty="0"/>
          </a:p>
          <a:p>
            <a:endParaRPr dirty="0"/>
          </a:p>
        </p:txBody>
      </p:sp>
      <p:pic>
        <p:nvPicPr>
          <p:cNvPr id="15" name="Google Shape;263;p29"/>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3232211" y="5157192"/>
            <a:ext cx="2491917" cy="1656184"/>
          </a:xfrm>
          <a:prstGeom prst="rect">
            <a:avLst/>
          </a:prstGeom>
          <a:noFill/>
          <a:ln>
            <a:noFill/>
          </a:ln>
        </p:spPr>
      </p:pic>
      <p:pic>
        <p:nvPicPr>
          <p:cNvPr id="17" name="Google Shape;262;p29"/>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553615" y="5157192"/>
            <a:ext cx="2678595" cy="1656184"/>
          </a:xfrm>
          <a:prstGeom prst="rect">
            <a:avLst/>
          </a:prstGeom>
          <a:noFill/>
          <a:ln>
            <a:noFill/>
          </a:ln>
        </p:spPr>
      </p:pic>
      <p:pic>
        <p:nvPicPr>
          <p:cNvPr id="7" name="Immagine 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812681" y="4779950"/>
            <a:ext cx="3268652" cy="1946534"/>
          </a:xfrm>
          <a:prstGeom prst="rect">
            <a:avLst/>
          </a:prstGeom>
        </p:spPr>
      </p:pic>
      <p:sp>
        <p:nvSpPr>
          <p:cNvPr id="11" name="Google Shape;121;p16"/>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27992805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60</a:t>
            </a:fld>
            <a:endParaRPr lang="it-IT"/>
          </a:p>
        </p:txBody>
      </p:sp>
      <p:sp>
        <p:nvSpPr>
          <p:cNvPr id="4" name="Text Box 228"/>
          <p:cNvSpPr txBox="1">
            <a:spLocks noChangeArrowheads="1"/>
          </p:cNvSpPr>
          <p:nvPr/>
        </p:nvSpPr>
        <p:spPr bwMode="auto">
          <a:xfrm>
            <a:off x="64605" y="734628"/>
            <a:ext cx="8902292" cy="600164"/>
          </a:xfrm>
          <a:prstGeom prst="rect">
            <a:avLst/>
          </a:prstGeom>
          <a:solidFill>
            <a:schemeClr val="bg1"/>
          </a:solidFill>
          <a:ln w="9525">
            <a:noFill/>
            <a:miter lim="800000"/>
            <a:headEnd/>
            <a:tailEnd/>
          </a:ln>
        </p:spPr>
        <p:txBody>
          <a:bodyPr wrap="square">
            <a:spAutoFit/>
          </a:bodyPr>
          <a:lstStyle/>
          <a:p>
            <a:pPr lvl="1"/>
            <a:endParaRPr lang="it-IT" sz="1500" dirty="0">
              <a:effectLst/>
              <a:latin typeface="ArialMT"/>
            </a:endParaRPr>
          </a:p>
          <a:p>
            <a:pPr algn="just"/>
            <a:endParaRPr lang="it-IT" i="1" dirty="0">
              <a:solidFill>
                <a:srgbClr val="0B0C0C"/>
              </a:solidFill>
              <a:latin typeface="Arial" charset="0"/>
              <a:ea typeface="Arial" charset="0"/>
              <a:cs typeface="Arial" charset="0"/>
            </a:endParaRPr>
          </a:p>
        </p:txBody>
      </p:sp>
      <p:sp>
        <p:nvSpPr>
          <p:cNvPr id="6" name="Text Box 228"/>
          <p:cNvSpPr txBox="1">
            <a:spLocks noChangeArrowheads="1"/>
          </p:cNvSpPr>
          <p:nvPr/>
        </p:nvSpPr>
        <p:spPr bwMode="auto">
          <a:xfrm>
            <a:off x="-39304" y="355953"/>
            <a:ext cx="9110110" cy="369332"/>
          </a:xfrm>
          <a:prstGeom prst="rect">
            <a:avLst/>
          </a:prstGeom>
          <a:solidFill>
            <a:schemeClr val="bg1"/>
          </a:solidFill>
          <a:ln w="9525">
            <a:noFill/>
            <a:miter lim="800000"/>
            <a:headEnd/>
            <a:tailEnd/>
          </a:ln>
        </p:spPr>
        <p:txBody>
          <a:bodyPr wrap="square">
            <a:spAutoFit/>
          </a:bodyPr>
          <a:lstStyle/>
          <a:p>
            <a:pPr algn="ctr"/>
            <a:r>
              <a:rPr lang="it-IT" sz="1800" b="1" dirty="0">
                <a:solidFill>
                  <a:srgbClr val="002060"/>
                </a:solidFill>
                <a:latin typeface="Verdana" pitchFamily="34" charset="0"/>
                <a:ea typeface="Arial" charset="0"/>
                <a:cs typeface="Arial" charset="0"/>
              </a:rPr>
              <a:t>REGULAR INFORMATION</a:t>
            </a:r>
            <a:endParaRPr lang="it-IT" sz="18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8" name="Immagine 7" descr="Immagine che contiene testo, schermata, Carattere, numero&#10;&#10;Descrizione generata automaticamente">
            <a:extLst>
              <a:ext uri="{FF2B5EF4-FFF2-40B4-BE49-F238E27FC236}">
                <a16:creationId xmlns:a16="http://schemas.microsoft.com/office/drawing/2014/main" id="{C2F5A347-CB90-66FD-3BFD-2B39799211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536" y="806202"/>
            <a:ext cx="7772400" cy="5005023"/>
          </a:xfrm>
          <a:prstGeom prst="rect">
            <a:avLst/>
          </a:prstGeom>
        </p:spPr>
      </p:pic>
    </p:spTree>
    <p:extLst>
      <p:ext uri="{BB962C8B-B14F-4D97-AF65-F5344CB8AC3E}">
        <p14:creationId xmlns:p14="http://schemas.microsoft.com/office/powerpoint/2010/main" val="17290738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61</a:t>
            </a:fld>
            <a:endParaRPr lang="it-IT"/>
          </a:p>
        </p:txBody>
      </p:sp>
      <p:sp>
        <p:nvSpPr>
          <p:cNvPr id="4" name="Text Box 228"/>
          <p:cNvSpPr txBox="1">
            <a:spLocks noChangeArrowheads="1"/>
          </p:cNvSpPr>
          <p:nvPr/>
        </p:nvSpPr>
        <p:spPr bwMode="auto">
          <a:xfrm>
            <a:off x="64605" y="734628"/>
            <a:ext cx="8902292" cy="600164"/>
          </a:xfrm>
          <a:prstGeom prst="rect">
            <a:avLst/>
          </a:prstGeom>
          <a:solidFill>
            <a:schemeClr val="bg1"/>
          </a:solidFill>
          <a:ln w="9525">
            <a:noFill/>
            <a:miter lim="800000"/>
            <a:headEnd/>
            <a:tailEnd/>
          </a:ln>
        </p:spPr>
        <p:txBody>
          <a:bodyPr wrap="square">
            <a:spAutoFit/>
          </a:bodyPr>
          <a:lstStyle/>
          <a:p>
            <a:pPr lvl="1"/>
            <a:endParaRPr lang="it-IT" sz="1500" dirty="0">
              <a:effectLst/>
              <a:latin typeface="ArialMT"/>
            </a:endParaRPr>
          </a:p>
          <a:p>
            <a:pPr algn="just"/>
            <a:endParaRPr lang="it-IT" i="1" dirty="0">
              <a:solidFill>
                <a:srgbClr val="0B0C0C"/>
              </a:solidFill>
              <a:latin typeface="Arial" charset="0"/>
              <a:ea typeface="Arial" charset="0"/>
              <a:cs typeface="Arial" charset="0"/>
            </a:endParaRPr>
          </a:p>
        </p:txBody>
      </p:sp>
      <p:sp>
        <p:nvSpPr>
          <p:cNvPr id="6" name="Text Box 228"/>
          <p:cNvSpPr txBox="1">
            <a:spLocks noChangeArrowheads="1"/>
          </p:cNvSpPr>
          <p:nvPr/>
        </p:nvSpPr>
        <p:spPr bwMode="auto">
          <a:xfrm>
            <a:off x="33890" y="252008"/>
            <a:ext cx="9110110" cy="369332"/>
          </a:xfrm>
          <a:prstGeom prst="rect">
            <a:avLst/>
          </a:prstGeom>
          <a:solidFill>
            <a:schemeClr val="bg1"/>
          </a:solidFill>
          <a:ln w="9525">
            <a:noFill/>
            <a:miter lim="800000"/>
            <a:headEnd/>
            <a:tailEnd/>
          </a:ln>
        </p:spPr>
        <p:txBody>
          <a:bodyPr wrap="square">
            <a:spAutoFit/>
          </a:bodyPr>
          <a:lstStyle/>
          <a:p>
            <a:pPr algn="ctr"/>
            <a:r>
              <a:rPr lang="it-IT" sz="1800" b="1" dirty="0">
                <a:solidFill>
                  <a:srgbClr val="002060"/>
                </a:solidFill>
                <a:latin typeface="Verdana" pitchFamily="34" charset="0"/>
                <a:ea typeface="Arial" charset="0"/>
                <a:cs typeface="Arial" charset="0"/>
              </a:rPr>
              <a:t>REGULAR INFORMATION</a:t>
            </a:r>
            <a:endParaRPr lang="it-IT" sz="18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8" name="Immagine 7" descr="Immagine che contiene testo, schermata, numero, Carattere&#10;&#10;Descrizione generata automaticamente">
            <a:extLst>
              <a:ext uri="{FF2B5EF4-FFF2-40B4-BE49-F238E27FC236}">
                <a16:creationId xmlns:a16="http://schemas.microsoft.com/office/drawing/2014/main" id="{A5653F27-5DBA-C8A0-3D26-E574459BC2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902368"/>
            <a:ext cx="7772400" cy="4295273"/>
          </a:xfrm>
          <a:prstGeom prst="rect">
            <a:avLst/>
          </a:prstGeom>
        </p:spPr>
      </p:pic>
    </p:spTree>
    <p:extLst>
      <p:ext uri="{BB962C8B-B14F-4D97-AF65-F5344CB8AC3E}">
        <p14:creationId xmlns:p14="http://schemas.microsoft.com/office/powerpoint/2010/main" val="38974990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62</a:t>
            </a:fld>
            <a:endParaRPr lang="it-IT"/>
          </a:p>
        </p:txBody>
      </p:sp>
      <p:sp>
        <p:nvSpPr>
          <p:cNvPr id="4" name="Text Box 228"/>
          <p:cNvSpPr txBox="1">
            <a:spLocks noChangeArrowheads="1"/>
          </p:cNvSpPr>
          <p:nvPr/>
        </p:nvSpPr>
        <p:spPr bwMode="auto">
          <a:xfrm>
            <a:off x="64605" y="734628"/>
            <a:ext cx="8902292" cy="600164"/>
          </a:xfrm>
          <a:prstGeom prst="rect">
            <a:avLst/>
          </a:prstGeom>
          <a:solidFill>
            <a:schemeClr val="bg1"/>
          </a:solidFill>
          <a:ln w="9525">
            <a:noFill/>
            <a:miter lim="800000"/>
            <a:headEnd/>
            <a:tailEnd/>
          </a:ln>
        </p:spPr>
        <p:txBody>
          <a:bodyPr wrap="square">
            <a:spAutoFit/>
          </a:bodyPr>
          <a:lstStyle/>
          <a:p>
            <a:pPr lvl="1"/>
            <a:endParaRPr lang="it-IT" sz="1500" dirty="0">
              <a:effectLst/>
              <a:latin typeface="ArialMT"/>
            </a:endParaRPr>
          </a:p>
          <a:p>
            <a:pPr algn="just"/>
            <a:endParaRPr lang="it-IT" i="1" dirty="0">
              <a:solidFill>
                <a:srgbClr val="0B0C0C"/>
              </a:solidFill>
              <a:latin typeface="Arial" charset="0"/>
              <a:ea typeface="Arial" charset="0"/>
              <a:cs typeface="Arial" charset="0"/>
            </a:endParaRPr>
          </a:p>
        </p:txBody>
      </p:sp>
      <p:sp>
        <p:nvSpPr>
          <p:cNvPr id="6" name="Text Box 228"/>
          <p:cNvSpPr txBox="1">
            <a:spLocks noChangeArrowheads="1"/>
          </p:cNvSpPr>
          <p:nvPr/>
        </p:nvSpPr>
        <p:spPr bwMode="auto">
          <a:xfrm>
            <a:off x="33890" y="252008"/>
            <a:ext cx="9110110" cy="369332"/>
          </a:xfrm>
          <a:prstGeom prst="rect">
            <a:avLst/>
          </a:prstGeom>
          <a:solidFill>
            <a:schemeClr val="bg1"/>
          </a:solidFill>
          <a:ln w="9525">
            <a:noFill/>
            <a:miter lim="800000"/>
            <a:headEnd/>
            <a:tailEnd/>
          </a:ln>
        </p:spPr>
        <p:txBody>
          <a:bodyPr wrap="square">
            <a:spAutoFit/>
          </a:bodyPr>
          <a:lstStyle/>
          <a:p>
            <a:pPr algn="ctr"/>
            <a:r>
              <a:rPr lang="it-IT" sz="1800" b="1" dirty="0">
                <a:solidFill>
                  <a:srgbClr val="002060"/>
                </a:solidFill>
                <a:latin typeface="Verdana" pitchFamily="34" charset="0"/>
                <a:ea typeface="Arial" charset="0"/>
                <a:cs typeface="Arial" charset="0"/>
              </a:rPr>
              <a:t>REGULAR INFORMATION</a:t>
            </a:r>
            <a:endParaRPr lang="it-IT" sz="18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8" name="Immagine 7" descr="Immagine che contiene testo, schermata, Carattere, numero&#10;&#10;Descrizione generata automaticamente">
            <a:extLst>
              <a:ext uri="{FF2B5EF4-FFF2-40B4-BE49-F238E27FC236}">
                <a16:creationId xmlns:a16="http://schemas.microsoft.com/office/drawing/2014/main" id="{797818D3-0D9F-43F4-424E-E5CE0D8A14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551" y="867988"/>
            <a:ext cx="7772400" cy="5087222"/>
          </a:xfrm>
          <a:prstGeom prst="rect">
            <a:avLst/>
          </a:prstGeom>
        </p:spPr>
      </p:pic>
    </p:spTree>
    <p:extLst>
      <p:ext uri="{BB962C8B-B14F-4D97-AF65-F5344CB8AC3E}">
        <p14:creationId xmlns:p14="http://schemas.microsoft.com/office/powerpoint/2010/main" val="8723455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63</a:t>
            </a:fld>
            <a:endParaRPr lang="it-IT"/>
          </a:p>
        </p:txBody>
      </p:sp>
      <p:sp>
        <p:nvSpPr>
          <p:cNvPr id="4" name="Text Box 228"/>
          <p:cNvSpPr txBox="1">
            <a:spLocks noChangeArrowheads="1"/>
          </p:cNvSpPr>
          <p:nvPr/>
        </p:nvSpPr>
        <p:spPr bwMode="auto">
          <a:xfrm>
            <a:off x="64605" y="734628"/>
            <a:ext cx="8902292" cy="600164"/>
          </a:xfrm>
          <a:prstGeom prst="rect">
            <a:avLst/>
          </a:prstGeom>
          <a:solidFill>
            <a:schemeClr val="bg1"/>
          </a:solidFill>
          <a:ln w="9525">
            <a:noFill/>
            <a:miter lim="800000"/>
            <a:headEnd/>
            <a:tailEnd/>
          </a:ln>
        </p:spPr>
        <p:txBody>
          <a:bodyPr wrap="square">
            <a:spAutoFit/>
          </a:bodyPr>
          <a:lstStyle/>
          <a:p>
            <a:pPr lvl="1"/>
            <a:endParaRPr lang="it-IT" sz="1500" dirty="0">
              <a:effectLst/>
              <a:latin typeface="ArialMT"/>
            </a:endParaRPr>
          </a:p>
          <a:p>
            <a:pPr algn="just"/>
            <a:endParaRPr lang="it-IT" i="1" dirty="0">
              <a:solidFill>
                <a:srgbClr val="0B0C0C"/>
              </a:solidFill>
              <a:latin typeface="Arial" charset="0"/>
              <a:ea typeface="Arial" charset="0"/>
              <a:cs typeface="Arial" charset="0"/>
            </a:endParaRPr>
          </a:p>
        </p:txBody>
      </p:sp>
      <p:sp>
        <p:nvSpPr>
          <p:cNvPr id="6" name="Text Box 228"/>
          <p:cNvSpPr txBox="1">
            <a:spLocks noChangeArrowheads="1"/>
          </p:cNvSpPr>
          <p:nvPr/>
        </p:nvSpPr>
        <p:spPr bwMode="auto">
          <a:xfrm>
            <a:off x="33890" y="252008"/>
            <a:ext cx="9110110" cy="369332"/>
          </a:xfrm>
          <a:prstGeom prst="rect">
            <a:avLst/>
          </a:prstGeom>
          <a:solidFill>
            <a:schemeClr val="bg1"/>
          </a:solidFill>
          <a:ln w="9525">
            <a:noFill/>
            <a:miter lim="800000"/>
            <a:headEnd/>
            <a:tailEnd/>
          </a:ln>
        </p:spPr>
        <p:txBody>
          <a:bodyPr wrap="square">
            <a:spAutoFit/>
          </a:bodyPr>
          <a:lstStyle/>
          <a:p>
            <a:pPr algn="ctr"/>
            <a:r>
              <a:rPr lang="it-IT" sz="1800" b="1" dirty="0">
                <a:solidFill>
                  <a:srgbClr val="002060"/>
                </a:solidFill>
                <a:latin typeface="Verdana" pitchFamily="34" charset="0"/>
                <a:ea typeface="Arial" charset="0"/>
                <a:cs typeface="Arial" charset="0"/>
              </a:rPr>
              <a:t>REGULAR INFORMATION</a:t>
            </a:r>
            <a:endParaRPr lang="it-IT" sz="18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12" name="Immagine 11" descr="Immagine che contiene testo, schermata, numero, Carattere&#10;&#10;Descrizione generata automaticamente">
            <a:extLst>
              <a:ext uri="{FF2B5EF4-FFF2-40B4-BE49-F238E27FC236}">
                <a16:creationId xmlns:a16="http://schemas.microsoft.com/office/drawing/2014/main" id="{561DA552-B49C-87FF-42F8-CA90AC59DF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024" y="790921"/>
            <a:ext cx="7772400" cy="5230367"/>
          </a:xfrm>
          <a:prstGeom prst="rect">
            <a:avLst/>
          </a:prstGeom>
        </p:spPr>
      </p:pic>
    </p:spTree>
    <p:extLst>
      <p:ext uri="{BB962C8B-B14F-4D97-AF65-F5344CB8AC3E}">
        <p14:creationId xmlns:p14="http://schemas.microsoft.com/office/powerpoint/2010/main" val="19650531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64</a:t>
            </a:fld>
            <a:endParaRPr lang="it-IT"/>
          </a:p>
        </p:txBody>
      </p:sp>
      <p:sp>
        <p:nvSpPr>
          <p:cNvPr id="4" name="Text Box 228"/>
          <p:cNvSpPr txBox="1">
            <a:spLocks noChangeArrowheads="1"/>
          </p:cNvSpPr>
          <p:nvPr/>
        </p:nvSpPr>
        <p:spPr bwMode="auto">
          <a:xfrm>
            <a:off x="64605" y="734628"/>
            <a:ext cx="8902292" cy="600164"/>
          </a:xfrm>
          <a:prstGeom prst="rect">
            <a:avLst/>
          </a:prstGeom>
          <a:solidFill>
            <a:schemeClr val="bg1"/>
          </a:solidFill>
          <a:ln w="9525">
            <a:noFill/>
            <a:miter lim="800000"/>
            <a:headEnd/>
            <a:tailEnd/>
          </a:ln>
        </p:spPr>
        <p:txBody>
          <a:bodyPr wrap="square">
            <a:spAutoFit/>
          </a:bodyPr>
          <a:lstStyle/>
          <a:p>
            <a:pPr lvl="1"/>
            <a:endParaRPr lang="it-IT" sz="1500" dirty="0">
              <a:effectLst/>
              <a:latin typeface="ArialMT"/>
            </a:endParaRPr>
          </a:p>
          <a:p>
            <a:pPr algn="just"/>
            <a:endParaRPr lang="it-IT" i="1" dirty="0">
              <a:solidFill>
                <a:srgbClr val="0B0C0C"/>
              </a:solidFill>
              <a:latin typeface="Arial" charset="0"/>
              <a:ea typeface="Arial" charset="0"/>
              <a:cs typeface="Arial" charset="0"/>
            </a:endParaRPr>
          </a:p>
        </p:txBody>
      </p:sp>
      <p:sp>
        <p:nvSpPr>
          <p:cNvPr id="6" name="Text Box 228"/>
          <p:cNvSpPr txBox="1">
            <a:spLocks noChangeArrowheads="1"/>
          </p:cNvSpPr>
          <p:nvPr/>
        </p:nvSpPr>
        <p:spPr bwMode="auto">
          <a:xfrm>
            <a:off x="33890" y="252008"/>
            <a:ext cx="9110110" cy="369332"/>
          </a:xfrm>
          <a:prstGeom prst="rect">
            <a:avLst/>
          </a:prstGeom>
          <a:solidFill>
            <a:schemeClr val="bg1"/>
          </a:solidFill>
          <a:ln w="9525">
            <a:noFill/>
            <a:miter lim="800000"/>
            <a:headEnd/>
            <a:tailEnd/>
          </a:ln>
        </p:spPr>
        <p:txBody>
          <a:bodyPr wrap="square">
            <a:spAutoFit/>
          </a:bodyPr>
          <a:lstStyle/>
          <a:p>
            <a:pPr algn="ctr"/>
            <a:r>
              <a:rPr lang="it-IT" sz="1800" b="1" dirty="0">
                <a:solidFill>
                  <a:srgbClr val="002060"/>
                </a:solidFill>
                <a:latin typeface="Verdana" pitchFamily="34" charset="0"/>
                <a:ea typeface="Arial" charset="0"/>
                <a:cs typeface="Arial" charset="0"/>
              </a:rPr>
              <a:t>REGULAR INFORMATION</a:t>
            </a:r>
            <a:endParaRPr lang="it-IT" sz="1800"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pic>
        <p:nvPicPr>
          <p:cNvPr id="11" name="Immagine 10" descr="Immagine che contiene testo, schermata, Carattere, numero&#10;&#10;Descrizione generata automaticamente">
            <a:extLst>
              <a:ext uri="{FF2B5EF4-FFF2-40B4-BE49-F238E27FC236}">
                <a16:creationId xmlns:a16="http://schemas.microsoft.com/office/drawing/2014/main" id="{37D5F84F-C5FE-28DD-C175-983E387E6D40}"/>
              </a:ext>
            </a:extLst>
          </p:cNvPr>
          <p:cNvPicPr>
            <a:picLocks noChangeAspect="1"/>
          </p:cNvPicPr>
          <p:nvPr/>
        </p:nvPicPr>
        <p:blipFill rotWithShape="1">
          <a:blip r:embed="rId5">
            <a:extLst>
              <a:ext uri="{28A0092B-C50C-407E-A947-70E740481C1C}">
                <a14:useLocalDpi xmlns:a14="http://schemas.microsoft.com/office/drawing/2010/main" val="0"/>
              </a:ext>
            </a:extLst>
          </a:blip>
          <a:srcRect b="2663"/>
          <a:stretch/>
        </p:blipFill>
        <p:spPr>
          <a:xfrm>
            <a:off x="629551" y="806973"/>
            <a:ext cx="7772400" cy="4954514"/>
          </a:xfrm>
          <a:prstGeom prst="rect">
            <a:avLst/>
          </a:prstGeom>
        </p:spPr>
      </p:pic>
    </p:spTree>
    <p:extLst>
      <p:ext uri="{BB962C8B-B14F-4D97-AF65-F5344CB8AC3E}">
        <p14:creationId xmlns:p14="http://schemas.microsoft.com/office/powerpoint/2010/main" val="12623481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2"/>
          </p:nvPr>
        </p:nvSpPr>
        <p:spPr/>
        <p:txBody>
          <a:bodyPr/>
          <a:lstStyle/>
          <a:p>
            <a:fld id="{68EC7A23-59E8-4736-B0F9-5CD98DD133F4}" type="slidenum">
              <a:rPr lang="it-IT" smtClean="0"/>
              <a:t>65</a:t>
            </a:fld>
            <a:endParaRPr lang="it-IT"/>
          </a:p>
        </p:txBody>
      </p:sp>
      <p:sp>
        <p:nvSpPr>
          <p:cNvPr id="4" name="Text Box 228"/>
          <p:cNvSpPr txBox="1">
            <a:spLocks noChangeArrowheads="1"/>
          </p:cNvSpPr>
          <p:nvPr/>
        </p:nvSpPr>
        <p:spPr bwMode="auto">
          <a:xfrm>
            <a:off x="64605" y="734628"/>
            <a:ext cx="8902292" cy="3785652"/>
          </a:xfrm>
          <a:prstGeom prst="rect">
            <a:avLst/>
          </a:prstGeom>
          <a:solidFill>
            <a:schemeClr val="bg1"/>
          </a:solidFill>
          <a:ln w="9525">
            <a:noFill/>
            <a:miter lim="800000"/>
            <a:headEnd/>
            <a:tailEnd/>
          </a:ln>
        </p:spPr>
        <p:txBody>
          <a:bodyPr wrap="square">
            <a:spAutoFit/>
          </a:bodyPr>
          <a:lstStyle/>
          <a:p>
            <a:r>
              <a:rPr lang="it-IT" sz="1600" dirty="0">
                <a:latin typeface="Verdana" panose="020B0604030504040204" pitchFamily="34" charset="0"/>
                <a:ea typeface="Verdana" panose="020B0604030504040204" pitchFamily="34" charset="0"/>
                <a:cs typeface="Verdana" panose="020B0604030504040204" pitchFamily="34" charset="0"/>
              </a:rPr>
              <a:t>T</a:t>
            </a:r>
            <a:r>
              <a:rPr lang="it-IT" sz="1600" dirty="0">
                <a:effectLst/>
                <a:latin typeface="Verdana" panose="020B0604030504040204" pitchFamily="34" charset="0"/>
                <a:ea typeface="Verdana" panose="020B0604030504040204" pitchFamily="34" charset="0"/>
                <a:cs typeface="Verdana" panose="020B0604030504040204" pitchFamily="34" charset="0"/>
              </a:rPr>
              <a:t>he information </a:t>
            </a:r>
            <a:r>
              <a:rPr lang="it-IT" sz="1600" dirty="0" err="1">
                <a:effectLst/>
                <a:latin typeface="Verdana" panose="020B0604030504040204" pitchFamily="34" charset="0"/>
                <a:ea typeface="Verdana" panose="020B0604030504040204" pitchFamily="34" charset="0"/>
                <a:cs typeface="Verdana" panose="020B0604030504040204" pitchFamily="34" charset="0"/>
              </a:rPr>
              <a:t>required</a:t>
            </a:r>
            <a:r>
              <a:rPr lang="it-IT" sz="1600" dirty="0">
                <a:effectLst/>
                <a:latin typeface="Verdana" panose="020B0604030504040204" pitchFamily="34" charset="0"/>
                <a:ea typeface="Verdana" panose="020B0604030504040204" pitchFamily="34" charset="0"/>
                <a:cs typeface="Verdana" panose="020B0604030504040204" pitchFamily="34" charset="0"/>
              </a:rPr>
              <a:t> </a:t>
            </a:r>
            <a:r>
              <a:rPr lang="it-IT" sz="1600" dirty="0" err="1">
                <a:effectLst/>
                <a:latin typeface="Verdana" panose="020B0604030504040204" pitchFamily="34" charset="0"/>
                <a:ea typeface="Verdana" panose="020B0604030504040204" pitchFamily="34" charset="0"/>
                <a:cs typeface="Verdana" panose="020B0604030504040204" pitchFamily="34" charset="0"/>
              </a:rPr>
              <a:t>as</a:t>
            </a:r>
            <a:r>
              <a:rPr lang="it-IT" sz="1600" dirty="0">
                <a:effectLst/>
                <a:latin typeface="Verdana" panose="020B0604030504040204" pitchFamily="34" charset="0"/>
                <a:ea typeface="Verdana" panose="020B0604030504040204" pitchFamily="34" charset="0"/>
                <a:cs typeface="Verdana" panose="020B0604030504040204" pitchFamily="34" charset="0"/>
              </a:rPr>
              <a:t> per </a:t>
            </a:r>
            <a:r>
              <a:rPr lang="it-IT" sz="1600" dirty="0" err="1">
                <a:effectLst/>
                <a:latin typeface="Verdana" panose="020B0604030504040204" pitchFamily="34" charset="0"/>
                <a:ea typeface="Verdana" panose="020B0604030504040204" pitchFamily="34" charset="0"/>
                <a:cs typeface="Verdana" panose="020B0604030504040204" pitchFamily="34" charset="0"/>
              </a:rPr>
              <a:t>chapter</a:t>
            </a:r>
            <a:r>
              <a:rPr lang="it-IT" sz="1600" dirty="0">
                <a:effectLst/>
                <a:latin typeface="Verdana" panose="020B0604030504040204" pitchFamily="34" charset="0"/>
                <a:ea typeface="Verdana" panose="020B0604030504040204" pitchFamily="34" charset="0"/>
                <a:cs typeface="Verdana" panose="020B0604030504040204" pitchFamily="34" charset="0"/>
              </a:rPr>
              <a:t> IV of the </a:t>
            </a:r>
            <a:r>
              <a:rPr lang="it-IT" sz="1600" dirty="0" err="1">
                <a:effectLst/>
                <a:latin typeface="Verdana" panose="020B0604030504040204" pitchFamily="34" charset="0"/>
                <a:ea typeface="Verdana" panose="020B0604030504040204" pitchFamily="34" charset="0"/>
                <a:cs typeface="Verdana" panose="020B0604030504040204" pitchFamily="34" charset="0"/>
              </a:rPr>
              <a:t>annex</a:t>
            </a:r>
            <a:r>
              <a:rPr lang="it-IT" sz="1600" dirty="0">
                <a:effectLst/>
                <a:latin typeface="Verdana" panose="020B0604030504040204" pitchFamily="34" charset="0"/>
                <a:ea typeface="Verdana" panose="020B0604030504040204" pitchFamily="34" charset="0"/>
                <a:cs typeface="Verdana" panose="020B0604030504040204" pitchFamily="34" charset="0"/>
              </a:rPr>
              <a:t> to </a:t>
            </a:r>
            <a:r>
              <a:rPr lang="it-IT" sz="1600" dirty="0" err="1">
                <a:effectLst/>
                <a:latin typeface="Verdana" panose="020B0604030504040204" pitchFamily="34" charset="0"/>
                <a:ea typeface="Verdana" panose="020B0604030504040204" pitchFamily="34" charset="0"/>
                <a:cs typeface="Verdana" panose="020B0604030504040204" pitchFamily="34" charset="0"/>
              </a:rPr>
              <a:t>decision</a:t>
            </a:r>
            <a:r>
              <a:rPr lang="it-IT" sz="1600" dirty="0">
                <a:effectLst/>
                <a:latin typeface="Verdana" panose="020B0604030504040204" pitchFamily="34" charset="0"/>
                <a:ea typeface="Verdana" panose="020B0604030504040204" pitchFamily="34" charset="0"/>
                <a:cs typeface="Verdana" panose="020B0604030504040204" pitchFamily="34" charset="0"/>
              </a:rPr>
              <a:t> 2/CMA.3: </a:t>
            </a:r>
            <a:endParaRPr lang="it-IT" sz="1600" dirty="0">
              <a:latin typeface="Verdana" panose="020B0604030504040204" pitchFamily="34" charset="0"/>
              <a:ea typeface="Verdana" panose="020B0604030504040204" pitchFamily="34" charset="0"/>
              <a:cs typeface="Verdana" panose="020B0604030504040204" pitchFamily="34" charset="0"/>
            </a:endParaRPr>
          </a:p>
          <a:p>
            <a:pPr marL="742950" lvl="1" indent="-285750">
              <a:buFont typeface="Arial" panose="020B0604020202020204" pitchFamily="34" charset="0"/>
              <a:buChar char="•"/>
            </a:pPr>
            <a:r>
              <a:rPr lang="it-IT" sz="1600" dirty="0" err="1">
                <a:effectLst/>
                <a:latin typeface="Verdana" panose="020B0604030504040204" pitchFamily="34" charset="0"/>
                <a:ea typeface="Verdana" panose="020B0604030504040204" pitchFamily="34" charset="0"/>
                <a:cs typeface="Verdana" panose="020B0604030504040204" pitchFamily="34" charset="0"/>
              </a:rPr>
              <a:t>Initial</a:t>
            </a:r>
            <a:r>
              <a:rPr lang="it-IT" sz="1600" dirty="0">
                <a:effectLst/>
                <a:latin typeface="Verdana" panose="020B0604030504040204" pitchFamily="34" charset="0"/>
                <a:ea typeface="Verdana" panose="020B0604030504040204" pitchFamily="34" charset="0"/>
                <a:cs typeface="Verdana" panose="020B0604030504040204" pitchFamily="34" charset="0"/>
              </a:rPr>
              <a:t> report and </a:t>
            </a:r>
            <a:r>
              <a:rPr lang="it-IT" sz="1600" dirty="0" err="1">
                <a:effectLst/>
                <a:latin typeface="Verdana" panose="020B0604030504040204" pitchFamily="34" charset="0"/>
                <a:ea typeface="Verdana" panose="020B0604030504040204" pitchFamily="34" charset="0"/>
                <a:cs typeface="Verdana" panose="020B0604030504040204" pitchFamily="34" charset="0"/>
              </a:rPr>
              <a:t>its</a:t>
            </a:r>
            <a:r>
              <a:rPr lang="it-IT" sz="1600" dirty="0">
                <a:effectLst/>
                <a:latin typeface="Verdana" panose="020B0604030504040204" pitchFamily="34" charset="0"/>
                <a:ea typeface="Verdana" panose="020B0604030504040204" pitchFamily="34" charset="0"/>
                <a:cs typeface="Verdana" panose="020B0604030504040204" pitchFamily="34" charset="0"/>
              </a:rPr>
              <a:t> updates </a:t>
            </a:r>
          </a:p>
          <a:p>
            <a:pPr marL="742950" lvl="1" indent="-285750">
              <a:buFont typeface="Arial" panose="020B0604020202020204" pitchFamily="34" charset="0"/>
              <a:buChar char="•"/>
            </a:pPr>
            <a:r>
              <a:rPr lang="it-IT" sz="1600" dirty="0">
                <a:effectLst/>
                <a:latin typeface="Verdana" panose="020B0604030504040204" pitchFamily="34" charset="0"/>
                <a:ea typeface="Verdana" panose="020B0604030504040204" pitchFamily="34" charset="0"/>
                <a:cs typeface="Verdana" panose="020B0604030504040204" pitchFamily="34" charset="0"/>
              </a:rPr>
              <a:t>Regular information </a:t>
            </a:r>
            <a:r>
              <a:rPr lang="it-IT" sz="1600" dirty="0" err="1">
                <a:effectLst/>
                <a:latin typeface="Verdana" panose="020B0604030504040204" pitchFamily="34" charset="0"/>
                <a:ea typeface="Verdana" panose="020B0604030504040204" pitchFamily="34" charset="0"/>
                <a:cs typeface="Verdana" panose="020B0604030504040204" pitchFamily="34" charset="0"/>
              </a:rPr>
              <a:t>as</a:t>
            </a:r>
            <a:r>
              <a:rPr lang="it-IT" sz="1600" dirty="0">
                <a:effectLst/>
                <a:latin typeface="Verdana" panose="020B0604030504040204" pitchFamily="34" charset="0"/>
                <a:ea typeface="Verdana" panose="020B0604030504040204" pitchFamily="34" charset="0"/>
                <a:cs typeface="Verdana" panose="020B0604030504040204" pitchFamily="34" charset="0"/>
              </a:rPr>
              <a:t> an </a:t>
            </a:r>
            <a:r>
              <a:rPr lang="it-IT" sz="1600" dirty="0" err="1">
                <a:effectLst/>
                <a:latin typeface="Verdana" panose="020B0604030504040204" pitchFamily="34" charset="0"/>
                <a:ea typeface="Verdana" panose="020B0604030504040204" pitchFamily="34" charset="0"/>
                <a:cs typeface="Verdana" panose="020B0604030504040204" pitchFamily="34" charset="0"/>
              </a:rPr>
              <a:t>annex</a:t>
            </a:r>
            <a:r>
              <a:rPr lang="it-IT" sz="1600" dirty="0">
                <a:effectLst/>
                <a:latin typeface="Verdana" panose="020B0604030504040204" pitchFamily="34" charset="0"/>
                <a:ea typeface="Verdana" panose="020B0604030504040204" pitchFamily="34" charset="0"/>
                <a:cs typeface="Verdana" panose="020B0604030504040204" pitchFamily="34" charset="0"/>
              </a:rPr>
              <a:t> to the </a:t>
            </a:r>
            <a:r>
              <a:rPr lang="it-IT" sz="1600" dirty="0" err="1">
                <a:effectLst/>
                <a:latin typeface="Verdana" panose="020B0604030504040204" pitchFamily="34" charset="0"/>
                <a:ea typeface="Verdana" panose="020B0604030504040204" pitchFamily="34" charset="0"/>
                <a:cs typeface="Verdana" panose="020B0604030504040204" pitchFamily="34" charset="0"/>
              </a:rPr>
              <a:t>biennial</a:t>
            </a:r>
            <a:r>
              <a:rPr lang="it-IT" sz="1600" dirty="0">
                <a:effectLst/>
                <a:latin typeface="Verdana" panose="020B0604030504040204" pitchFamily="34" charset="0"/>
                <a:ea typeface="Verdana" panose="020B0604030504040204" pitchFamily="34" charset="0"/>
                <a:cs typeface="Verdana" panose="020B0604030504040204" pitchFamily="34" charset="0"/>
              </a:rPr>
              <a:t> </a:t>
            </a:r>
            <a:r>
              <a:rPr lang="it-IT" sz="1600" dirty="0" err="1">
                <a:effectLst/>
                <a:latin typeface="Verdana" panose="020B0604030504040204" pitchFamily="34" charset="0"/>
                <a:ea typeface="Verdana" panose="020B0604030504040204" pitchFamily="34" charset="0"/>
                <a:cs typeface="Verdana" panose="020B0604030504040204" pitchFamily="34" charset="0"/>
              </a:rPr>
              <a:t>transparency</a:t>
            </a:r>
            <a:r>
              <a:rPr lang="it-IT" sz="1600" dirty="0">
                <a:effectLst/>
                <a:latin typeface="Verdana" panose="020B0604030504040204" pitchFamily="34" charset="0"/>
                <a:ea typeface="Verdana" panose="020B0604030504040204" pitchFamily="34" charset="0"/>
                <a:cs typeface="Verdana" panose="020B0604030504040204" pitchFamily="34" charset="0"/>
              </a:rPr>
              <a:t> report (BTR) </a:t>
            </a:r>
            <a:r>
              <a:rPr lang="it-IT" sz="1600" dirty="0" err="1">
                <a:effectLst/>
                <a:latin typeface="Verdana" panose="020B0604030504040204" pitchFamily="34" charset="0"/>
                <a:ea typeface="Verdana" panose="020B0604030504040204" pitchFamily="34" charset="0"/>
                <a:cs typeface="Verdana" panose="020B0604030504040204" pitchFamily="34" charset="0"/>
              </a:rPr>
              <a:t>submitted</a:t>
            </a:r>
            <a:r>
              <a:rPr lang="it-IT" sz="1600" dirty="0">
                <a:effectLst/>
                <a:latin typeface="Verdana" panose="020B0604030504040204" pitchFamily="34" charset="0"/>
                <a:ea typeface="Verdana" panose="020B0604030504040204" pitchFamily="34" charset="0"/>
                <a:cs typeface="Verdana" panose="020B0604030504040204" pitchFamily="34" charset="0"/>
              </a:rPr>
              <a:t>  in </a:t>
            </a:r>
            <a:r>
              <a:rPr lang="it-IT" sz="1600" dirty="0" err="1">
                <a:effectLst/>
                <a:latin typeface="Verdana" panose="020B0604030504040204" pitchFamily="34" charset="0"/>
                <a:ea typeface="Verdana" panose="020B0604030504040204" pitchFamily="34" charset="0"/>
                <a:cs typeface="Verdana" panose="020B0604030504040204" pitchFamily="34" charset="0"/>
              </a:rPr>
              <a:t>accordance</a:t>
            </a:r>
            <a:r>
              <a:rPr lang="it-IT" sz="1600" dirty="0">
                <a:effectLst/>
                <a:latin typeface="Verdana" panose="020B0604030504040204" pitchFamily="34" charset="0"/>
                <a:ea typeface="Verdana" panose="020B0604030504040204" pitchFamily="34" charset="0"/>
                <a:cs typeface="Verdana" panose="020B0604030504040204" pitchFamily="34" charset="0"/>
              </a:rPr>
              <a:t> with </a:t>
            </a:r>
            <a:r>
              <a:rPr lang="it-IT" sz="1600" dirty="0" err="1">
                <a:effectLst/>
                <a:latin typeface="Verdana" panose="020B0604030504040204" pitchFamily="34" charset="0"/>
                <a:ea typeface="Verdana" panose="020B0604030504040204" pitchFamily="34" charset="0"/>
                <a:cs typeface="Verdana" panose="020B0604030504040204" pitchFamily="34" charset="0"/>
              </a:rPr>
              <a:t>paragraph</a:t>
            </a:r>
            <a:r>
              <a:rPr lang="it-IT" sz="1600" dirty="0">
                <a:effectLst/>
                <a:latin typeface="Verdana" panose="020B0604030504040204" pitchFamily="34" charset="0"/>
                <a:ea typeface="Verdana" panose="020B0604030504040204" pitchFamily="34" charset="0"/>
                <a:cs typeface="Verdana" panose="020B0604030504040204" pitchFamily="34" charset="0"/>
              </a:rPr>
              <a:t> 10 (b) of the </a:t>
            </a:r>
            <a:r>
              <a:rPr lang="it-IT" sz="1600" dirty="0" err="1">
                <a:effectLst/>
                <a:latin typeface="Verdana" panose="020B0604030504040204" pitchFamily="34" charset="0"/>
                <a:ea typeface="Verdana" panose="020B0604030504040204" pitchFamily="34" charset="0"/>
                <a:cs typeface="Verdana" panose="020B0604030504040204" pitchFamily="34" charset="0"/>
              </a:rPr>
              <a:t>annex</a:t>
            </a:r>
            <a:r>
              <a:rPr lang="it-IT" sz="1600" dirty="0">
                <a:effectLst/>
                <a:latin typeface="Verdana" panose="020B0604030504040204" pitchFamily="34" charset="0"/>
                <a:ea typeface="Verdana" panose="020B0604030504040204" pitchFamily="34" charset="0"/>
                <a:cs typeface="Verdana" panose="020B0604030504040204" pitchFamily="34" charset="0"/>
              </a:rPr>
              <a:t> to </a:t>
            </a:r>
            <a:r>
              <a:rPr lang="it-IT" sz="1600" dirty="0" err="1">
                <a:effectLst/>
                <a:latin typeface="Verdana" panose="020B0604030504040204" pitchFamily="34" charset="0"/>
                <a:ea typeface="Verdana" panose="020B0604030504040204" pitchFamily="34" charset="0"/>
                <a:cs typeface="Verdana" panose="020B0604030504040204" pitchFamily="34" charset="0"/>
              </a:rPr>
              <a:t>decision</a:t>
            </a:r>
            <a:r>
              <a:rPr lang="it-IT" sz="1600" dirty="0">
                <a:effectLst/>
                <a:latin typeface="Verdana" panose="020B0604030504040204" pitchFamily="34" charset="0"/>
                <a:ea typeface="Verdana" panose="020B0604030504040204" pitchFamily="34" charset="0"/>
                <a:cs typeface="Verdana" panose="020B0604030504040204" pitchFamily="34" charset="0"/>
              </a:rPr>
              <a:t> 18/CMA.1 </a:t>
            </a:r>
          </a:p>
          <a:p>
            <a:endParaRPr lang="it-IT" sz="1600" b="1" dirty="0">
              <a:solidFill>
                <a:srgbClr val="4991DB"/>
              </a:solidFill>
              <a:effectLst/>
              <a:latin typeface="Verdana" panose="020B0604030504040204" pitchFamily="34" charset="0"/>
              <a:ea typeface="Verdana" panose="020B0604030504040204" pitchFamily="34" charset="0"/>
              <a:cs typeface="Verdana" panose="020B0604030504040204" pitchFamily="34" charset="0"/>
            </a:endParaRPr>
          </a:p>
          <a:p>
            <a:r>
              <a:rPr lang="it-IT" sz="1600" b="1" dirty="0" err="1">
                <a:solidFill>
                  <a:srgbClr val="4991DB"/>
                </a:solidFill>
                <a:effectLst/>
                <a:latin typeface="Verdana" panose="020B0604030504040204" pitchFamily="34" charset="0"/>
                <a:ea typeface="Verdana" panose="020B0604030504040204" pitchFamily="34" charset="0"/>
                <a:cs typeface="Verdana" panose="020B0604030504040204" pitchFamily="34" charset="0"/>
              </a:rPr>
              <a:t>Summary</a:t>
            </a:r>
            <a:r>
              <a:rPr lang="it-IT" sz="1600" b="1" dirty="0">
                <a:solidFill>
                  <a:srgbClr val="4991DB"/>
                </a:solidFill>
                <a:effectLst/>
                <a:latin typeface="Verdana" panose="020B0604030504040204" pitchFamily="34" charset="0"/>
                <a:ea typeface="Verdana" panose="020B0604030504040204" pitchFamily="34" charset="0"/>
                <a:cs typeface="Verdana" panose="020B0604030504040204" pitchFamily="34" charset="0"/>
              </a:rPr>
              <a:t> of </a:t>
            </a:r>
            <a:r>
              <a:rPr lang="it-IT" sz="1600" b="1" dirty="0" err="1">
                <a:solidFill>
                  <a:srgbClr val="4991DB"/>
                </a:solidFill>
                <a:effectLst/>
                <a:latin typeface="Verdana" panose="020B0604030504040204" pitchFamily="34" charset="0"/>
                <a:ea typeface="Verdana" panose="020B0604030504040204" pitchFamily="34" charset="0"/>
                <a:cs typeface="Verdana" panose="020B0604030504040204" pitchFamily="34" charset="0"/>
              </a:rPr>
              <a:t>requirements</a:t>
            </a:r>
            <a:r>
              <a:rPr lang="it-IT" sz="1600" b="1" dirty="0">
                <a:solidFill>
                  <a:srgbClr val="4991DB"/>
                </a:solidFill>
                <a:effectLst/>
                <a:latin typeface="Verdana" panose="020B0604030504040204" pitchFamily="34" charset="0"/>
                <a:ea typeface="Verdana" panose="020B0604030504040204" pitchFamily="34" charset="0"/>
                <a:cs typeface="Verdana" panose="020B0604030504040204" pitchFamily="34" charset="0"/>
              </a:rPr>
              <a:t> </a:t>
            </a:r>
            <a:endParaRPr lang="it-IT" sz="1600" dirty="0">
              <a:latin typeface="Verdana" panose="020B0604030504040204" pitchFamily="34" charset="0"/>
              <a:ea typeface="Verdana" panose="020B0604030504040204" pitchFamily="34" charset="0"/>
              <a:cs typeface="Verdana" panose="020B0604030504040204" pitchFamily="34" charset="0"/>
            </a:endParaRPr>
          </a:p>
          <a:p>
            <a:r>
              <a:rPr lang="it-IT" sz="1600" dirty="0">
                <a:solidFill>
                  <a:srgbClr val="4991DB"/>
                </a:solidFill>
                <a:effectLst/>
                <a:latin typeface="Verdana" panose="020B0604030504040204" pitchFamily="34" charset="0"/>
                <a:ea typeface="Verdana" panose="020B0604030504040204" pitchFamily="34" charset="0"/>
                <a:cs typeface="Verdana" panose="020B0604030504040204" pitchFamily="34" charset="0"/>
              </a:rPr>
              <a:t>Timing of </a:t>
            </a:r>
            <a:r>
              <a:rPr lang="it-IT" sz="1600" dirty="0" err="1">
                <a:solidFill>
                  <a:srgbClr val="4991DB"/>
                </a:solidFill>
                <a:effectLst/>
                <a:latin typeface="Verdana" panose="020B0604030504040204" pitchFamily="34" charset="0"/>
                <a:ea typeface="Verdana" panose="020B0604030504040204" pitchFamily="34" charset="0"/>
                <a:cs typeface="Verdana" panose="020B0604030504040204" pitchFamily="34" charset="0"/>
              </a:rPr>
              <a:t>submissions</a:t>
            </a:r>
            <a:r>
              <a:rPr lang="it-IT" sz="1600" dirty="0">
                <a:solidFill>
                  <a:srgbClr val="4991DB"/>
                </a:solidFill>
                <a:effectLst/>
                <a:latin typeface="Verdana" panose="020B0604030504040204" pitchFamily="34" charset="0"/>
                <a:ea typeface="Verdana" panose="020B0604030504040204" pitchFamily="34" charset="0"/>
                <a:cs typeface="Verdana" panose="020B0604030504040204" pitchFamily="34" charset="0"/>
              </a:rPr>
              <a:t> and updates </a:t>
            </a:r>
          </a:p>
          <a:p>
            <a:endParaRPr lang="it-IT" sz="1600" dirty="0">
              <a:solidFill>
                <a:srgbClr val="4991DB"/>
              </a:solidFill>
              <a:latin typeface="Verdana" panose="020B0604030504040204" pitchFamily="34" charset="0"/>
              <a:ea typeface="Verdana" panose="020B0604030504040204" pitchFamily="34" charset="0"/>
              <a:cs typeface="Verdana" panose="020B0604030504040204" pitchFamily="34" charset="0"/>
            </a:endParaRPr>
          </a:p>
          <a:p>
            <a:r>
              <a:rPr lang="en-US" sz="16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The first initial report of Switzerland submitted to UNFCCC under decision 2/CMA.3 </a:t>
            </a:r>
            <a:r>
              <a:rPr lang="en-US" sz="1600" i="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Guidance on cooperative approaches referred to in Article 6, paragraph 2, of the Paris Agreement</a:t>
            </a:r>
            <a:endParaRPr lang="it-IT" sz="1600" dirty="0">
              <a:effectLst/>
              <a:latin typeface="Verdana" panose="020B0604030504040204" pitchFamily="34" charset="0"/>
              <a:ea typeface="Verdana" panose="020B0604030504040204" pitchFamily="34" charset="0"/>
              <a:cs typeface="Verdana" panose="020B0604030504040204" pitchFamily="34" charset="0"/>
            </a:endParaRPr>
          </a:p>
          <a:p>
            <a:endParaRPr lang="it-IT" sz="1600" dirty="0">
              <a:latin typeface="Verdana" panose="020B0604030504040204" pitchFamily="34" charset="0"/>
              <a:ea typeface="Verdana" panose="020B0604030504040204" pitchFamily="34" charset="0"/>
              <a:cs typeface="Verdana" panose="020B0604030504040204" pitchFamily="34" charset="0"/>
            </a:endParaRPr>
          </a:p>
          <a:p>
            <a:pPr lvl="1"/>
            <a:endParaRPr lang="it-IT" sz="1600" dirty="0">
              <a:effectLst/>
              <a:latin typeface="Verdana" panose="020B0604030504040204" pitchFamily="34" charset="0"/>
              <a:ea typeface="Verdana" panose="020B0604030504040204" pitchFamily="34" charset="0"/>
              <a:cs typeface="Verdana" panose="020B0604030504040204" pitchFamily="34" charset="0"/>
            </a:endParaRPr>
          </a:p>
          <a:p>
            <a:pPr algn="just"/>
            <a:endParaRPr lang="it-IT" sz="1600" i="1" dirty="0">
              <a:solidFill>
                <a:srgbClr val="0B0C0C"/>
              </a:solidFill>
              <a:latin typeface="Verdana" panose="020B0604030504040204" pitchFamily="34" charset="0"/>
              <a:ea typeface="Verdana" panose="020B0604030504040204" pitchFamily="34" charset="0"/>
              <a:cs typeface="Verdana" panose="020B0604030504040204" pitchFamily="34" charset="0"/>
            </a:endParaRPr>
          </a:p>
        </p:txBody>
      </p:sp>
      <p:sp>
        <p:nvSpPr>
          <p:cNvPr id="5" name="Rettangolo 4"/>
          <p:cNvSpPr/>
          <p:nvPr/>
        </p:nvSpPr>
        <p:spPr>
          <a:xfrm>
            <a:off x="-2378990" y="1700012"/>
            <a:ext cx="8520194" cy="646331"/>
          </a:xfrm>
          <a:prstGeom prst="rect">
            <a:avLst/>
          </a:prstGeom>
        </p:spPr>
        <p:txBody>
          <a:bodyPr wrap="square">
            <a:spAutoFit/>
          </a:bodyPr>
          <a:lstStyle/>
          <a:p>
            <a:endParaRPr lang="it-IT" sz="1500" dirty="0">
              <a:solidFill>
                <a:srgbClr val="0B0C0C"/>
              </a:solidFill>
              <a:latin typeface="nta" charset="0"/>
            </a:endParaRPr>
          </a:p>
          <a:p>
            <a:br>
              <a:rPr lang="it-IT" sz="1050" dirty="0">
                <a:solidFill>
                  <a:srgbClr val="0B0C0C"/>
                </a:solidFill>
                <a:latin typeface="nta" charset="0"/>
              </a:rPr>
            </a:br>
            <a:endParaRPr lang="it-IT" sz="1050" dirty="0">
              <a:solidFill>
                <a:srgbClr val="0B0C0C"/>
              </a:solidFill>
              <a:latin typeface="nta" charset="0"/>
            </a:endParaRPr>
          </a:p>
        </p:txBody>
      </p:sp>
      <p:sp>
        <p:nvSpPr>
          <p:cNvPr id="6" name="Text Box 228"/>
          <p:cNvSpPr txBox="1">
            <a:spLocks noChangeArrowheads="1"/>
          </p:cNvSpPr>
          <p:nvPr/>
        </p:nvSpPr>
        <p:spPr bwMode="auto">
          <a:xfrm>
            <a:off x="33890" y="252008"/>
            <a:ext cx="9110110" cy="369332"/>
          </a:xfrm>
          <a:prstGeom prst="rect">
            <a:avLst/>
          </a:prstGeom>
          <a:solidFill>
            <a:schemeClr val="bg1"/>
          </a:solidFill>
          <a:ln w="9525">
            <a:noFill/>
            <a:miter lim="800000"/>
            <a:headEnd/>
            <a:tailEnd/>
          </a:ln>
        </p:spPr>
        <p:txBody>
          <a:bodyPr wrap="square">
            <a:spAutoFit/>
          </a:bodyPr>
          <a:lstStyle/>
          <a:p>
            <a:pPr algn="ctr"/>
            <a:r>
              <a:rPr lang="it-IT" sz="1800" b="1" dirty="0" err="1">
                <a:solidFill>
                  <a:srgbClr val="002060"/>
                </a:solidFill>
                <a:latin typeface="Verdana" pitchFamily="34" charset="0"/>
              </a:rPr>
              <a:t>Article</a:t>
            </a:r>
            <a:r>
              <a:rPr lang="it-IT" sz="1800" b="1" dirty="0">
                <a:solidFill>
                  <a:srgbClr val="002060"/>
                </a:solidFill>
                <a:latin typeface="Verdana" pitchFamily="34" charset="0"/>
              </a:rPr>
              <a:t> 6 Reporting </a:t>
            </a:r>
            <a:r>
              <a:rPr lang="it-IT" sz="1800" b="1" dirty="0" err="1">
                <a:solidFill>
                  <a:srgbClr val="002060"/>
                </a:solidFill>
                <a:latin typeface="Verdana" pitchFamily="34" charset="0"/>
              </a:rPr>
              <a:t>Requirements</a:t>
            </a:r>
            <a:endParaRPr lang="it-IT" sz="1800" i="1" dirty="0">
              <a:solidFill>
                <a:srgbClr val="0B0C0C"/>
              </a:solidFill>
              <a:latin typeface="Arial" charset="0"/>
              <a:ea typeface="Arial" charset="0"/>
              <a:cs typeface="Arial" charset="0"/>
            </a:endParaRPr>
          </a:p>
        </p:txBody>
      </p:sp>
      <p:sp>
        <p:nvSpPr>
          <p:cNvPr id="7" name="Google Shape;149;p19"/>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 name="Google Shape;146;p19">
            <a:extLst>
              <a:ext uri="{FF2B5EF4-FFF2-40B4-BE49-F238E27FC236}">
                <a16:creationId xmlns:a16="http://schemas.microsoft.com/office/drawing/2014/main" id="{60FD164D-F61A-8F73-F1D5-3BAAB44D3976}"/>
              </a:ext>
            </a:extLst>
          </p:cNvPr>
          <p:cNvCxnSpPr/>
          <p:nvPr/>
        </p:nvCxnSpPr>
        <p:spPr>
          <a:xfrm>
            <a:off x="33890" y="6237312"/>
            <a:ext cx="9110109" cy="8697"/>
          </a:xfrm>
          <a:prstGeom prst="straightConnector1">
            <a:avLst/>
          </a:prstGeom>
          <a:noFill/>
          <a:ln w="25400" cap="flat" cmpd="sng">
            <a:solidFill>
              <a:srgbClr val="1A60A6"/>
            </a:solidFill>
            <a:prstDash val="solid"/>
            <a:round/>
            <a:headEnd type="none" w="sm" len="sm"/>
            <a:tailEnd type="none" w="sm" len="sm"/>
          </a:ln>
        </p:spPr>
      </p:cxnSp>
      <p:pic>
        <p:nvPicPr>
          <p:cNvPr id="9" name="Elemento grafico 8">
            <a:extLst>
              <a:ext uri="{FF2B5EF4-FFF2-40B4-BE49-F238E27FC236}">
                <a16:creationId xmlns:a16="http://schemas.microsoft.com/office/drawing/2014/main" id="{7F48E794-B55A-9804-DE49-0A2F8E570E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41721215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16" descr="ISPRA - Istituto Superiore per la Protezione e la Ricerca Ambientale">
            <a:extLst>
              <a:ext uri="{FF2B5EF4-FFF2-40B4-BE49-F238E27FC236}">
                <a16:creationId xmlns:a16="http://schemas.microsoft.com/office/drawing/2014/main" id="{290D8130-2141-4CBB-B01B-4E8C48F4B2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6132" y="6237312"/>
            <a:ext cx="1263980" cy="576122"/>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14" descr="GHGMI_logo_color_800x157">
            <a:extLst>
              <a:ext uri="{FF2B5EF4-FFF2-40B4-BE49-F238E27FC236}">
                <a16:creationId xmlns:a16="http://schemas.microsoft.com/office/drawing/2014/main" id="{04811766-8AFA-445A-87CC-637B9F3E40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33" y="6309320"/>
            <a:ext cx="2446355" cy="476563"/>
          </a:xfrm>
          <a:prstGeom prst="rect">
            <a:avLst/>
          </a:prstGeom>
          <a:noFill/>
          <a:extLst>
            <a:ext uri="{909E8E84-426E-40DD-AFC4-6F175D3DCCD1}">
              <a14:hiddenFill xmlns:a14="http://schemas.microsoft.com/office/drawing/2010/main">
                <a:solidFill>
                  <a:srgbClr val="FFFFFF"/>
                </a:solidFill>
              </a14:hiddenFill>
            </a:ext>
          </a:extLst>
        </p:spPr>
      </p:pic>
      <p:pic>
        <p:nvPicPr>
          <p:cNvPr id="8" name="Immagine 39" descr="ekodenge18-logo-01">
            <a:extLst>
              <a:ext uri="{FF2B5EF4-FFF2-40B4-BE49-F238E27FC236}">
                <a16:creationId xmlns:a16="http://schemas.microsoft.com/office/drawing/2014/main" id="{53A19AF1-D323-4533-9FBC-9F1449958B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2226" y="6371946"/>
            <a:ext cx="1455049" cy="413937"/>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7">
            <a:extLst>
              <a:ext uri="{FF2B5EF4-FFF2-40B4-BE49-F238E27FC236}">
                <a16:creationId xmlns:a16="http://schemas.microsoft.com/office/drawing/2014/main" id="{6E82DA52-E5F4-4AF4-B68D-C51A2402B5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5613" y="28874"/>
            <a:ext cx="2180849" cy="685802"/>
          </a:xfrm>
          <a:prstGeom prst="rect">
            <a:avLst/>
          </a:prstGeom>
        </p:spPr>
      </p:pic>
      <p:pic>
        <p:nvPicPr>
          <p:cNvPr id="12" name="Immagine 3">
            <a:extLst>
              <a:ext uri="{FF2B5EF4-FFF2-40B4-BE49-F238E27FC236}">
                <a16:creationId xmlns:a16="http://schemas.microsoft.com/office/drawing/2014/main" id="{EF794C6E-E38B-49A4-8D50-5A39AE633022}"/>
              </a:ext>
            </a:extLst>
          </p:cNvPr>
          <p:cNvPicPr>
            <a:picLocks noChangeAspect="1"/>
          </p:cNvPicPr>
          <p:nvPr/>
        </p:nvPicPr>
        <p:blipFill>
          <a:blip r:embed="rId6"/>
          <a:stretch>
            <a:fillRect/>
          </a:stretch>
        </p:blipFill>
        <p:spPr>
          <a:xfrm>
            <a:off x="37538" y="0"/>
            <a:ext cx="3075591" cy="640650"/>
          </a:xfrm>
          <a:prstGeom prst="rect">
            <a:avLst/>
          </a:prstGeom>
        </p:spPr>
      </p:pic>
      <p:pic>
        <p:nvPicPr>
          <p:cNvPr id="2" name="Immagine 1" descr="omino al traguardo.jpg">
            <a:extLst>
              <a:ext uri="{FF2B5EF4-FFF2-40B4-BE49-F238E27FC236}">
                <a16:creationId xmlns:a16="http://schemas.microsoft.com/office/drawing/2014/main" id="{B2B0BD9B-5F1C-F375-941C-B09E92234E1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52528" y="1412776"/>
            <a:ext cx="3438943" cy="2749589"/>
          </a:xfrm>
          <a:prstGeom prst="rect">
            <a:avLst/>
          </a:prstGeom>
        </p:spPr>
      </p:pic>
      <p:sp>
        <p:nvSpPr>
          <p:cNvPr id="3" name="Titolo 1">
            <a:extLst>
              <a:ext uri="{FF2B5EF4-FFF2-40B4-BE49-F238E27FC236}">
                <a16:creationId xmlns:a16="http://schemas.microsoft.com/office/drawing/2014/main" id="{B30D869F-C80B-FF32-EC30-A6D0989F79B6}"/>
              </a:ext>
            </a:extLst>
          </p:cNvPr>
          <p:cNvSpPr>
            <a:spLocks noGrp="1"/>
          </p:cNvSpPr>
          <p:nvPr>
            <p:ph type="title"/>
          </p:nvPr>
        </p:nvSpPr>
        <p:spPr>
          <a:xfrm>
            <a:off x="-28600" y="4096876"/>
            <a:ext cx="9172600" cy="1325563"/>
          </a:xfrm>
        </p:spPr>
        <p:txBody>
          <a:bodyPr/>
          <a:lstStyle/>
          <a:p>
            <a:pPr algn="ctr"/>
            <a:r>
              <a:rPr lang="it-IT" sz="2400" dirty="0"/>
              <a:t>Thanks For Your </a:t>
            </a:r>
            <a:r>
              <a:rPr lang="it-IT" sz="2400" dirty="0" err="1"/>
              <a:t>Attention</a:t>
            </a:r>
            <a:r>
              <a:rPr lang="it-IT" sz="2400" dirty="0"/>
              <a:t>!</a:t>
            </a:r>
          </a:p>
        </p:txBody>
      </p:sp>
    </p:spTree>
    <p:extLst>
      <p:ext uri="{BB962C8B-B14F-4D97-AF65-F5344CB8AC3E}">
        <p14:creationId xmlns:p14="http://schemas.microsoft.com/office/powerpoint/2010/main" val="3407966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8877" y="260648"/>
            <a:ext cx="8966766" cy="1180529"/>
          </a:xfrm>
        </p:spPr>
        <p:txBody>
          <a:bodyPr/>
          <a:lstStyle/>
          <a:p>
            <a:r>
              <a:rPr lang="it-IT" sz="2800" b="1" kern="1200" dirty="0">
                <a:solidFill>
                  <a:srgbClr val="1A60A6"/>
                </a:solidFill>
                <a:latin typeface="Helvetica Neue"/>
                <a:ea typeface="Helvetica Neue"/>
                <a:cs typeface="Helvetica Neue"/>
              </a:rPr>
              <a:t>NDC </a:t>
            </a:r>
            <a:r>
              <a:rPr lang="it-IT" sz="2800" b="1" kern="1200" dirty="0" err="1">
                <a:solidFill>
                  <a:srgbClr val="1A60A6"/>
                </a:solidFill>
                <a:latin typeface="Helvetica Neue"/>
                <a:ea typeface="Helvetica Neue"/>
                <a:cs typeface="Helvetica Neue"/>
              </a:rPr>
              <a:t>Nationally</a:t>
            </a:r>
            <a:r>
              <a:rPr lang="it-IT" sz="2800" b="1" kern="1200" dirty="0">
                <a:solidFill>
                  <a:srgbClr val="1A60A6"/>
                </a:solidFill>
                <a:latin typeface="Helvetica Neue"/>
                <a:ea typeface="Helvetica Neue"/>
                <a:cs typeface="Helvetica Neue"/>
              </a:rPr>
              <a:t> </a:t>
            </a:r>
            <a:r>
              <a:rPr lang="it-IT" sz="2800" b="1" kern="1200" dirty="0" err="1">
                <a:solidFill>
                  <a:srgbClr val="1A60A6"/>
                </a:solidFill>
                <a:latin typeface="Helvetica Neue"/>
                <a:ea typeface="Helvetica Neue"/>
                <a:cs typeface="Helvetica Neue"/>
              </a:rPr>
              <a:t>Determined</a:t>
            </a:r>
            <a:r>
              <a:rPr lang="it-IT" sz="2800" b="1" kern="1200" dirty="0">
                <a:solidFill>
                  <a:srgbClr val="1A60A6"/>
                </a:solidFill>
                <a:latin typeface="Helvetica Neue"/>
                <a:ea typeface="Helvetica Neue"/>
                <a:cs typeface="Helvetica Neue"/>
              </a:rPr>
              <a:t> </a:t>
            </a:r>
            <a:r>
              <a:rPr lang="it-IT" sz="2800" b="1" kern="1200" dirty="0" err="1">
                <a:solidFill>
                  <a:srgbClr val="1A60A6"/>
                </a:solidFill>
                <a:latin typeface="Helvetica Neue"/>
                <a:ea typeface="Helvetica Neue"/>
                <a:cs typeface="Helvetica Neue"/>
              </a:rPr>
              <a:t>Contribution</a:t>
            </a:r>
            <a:br>
              <a:rPr lang="it-IT" sz="2800" b="1" dirty="0">
                <a:solidFill>
                  <a:srgbClr val="002060"/>
                </a:solidFill>
                <a:latin typeface="Verdana" panose="020B0604030504040204" pitchFamily="34" charset="0"/>
                <a:ea typeface="Verdana" panose="020B0604030504040204" pitchFamily="34" charset="0"/>
                <a:cs typeface="Verdana" panose="020B0604030504040204" pitchFamily="34" charset="0"/>
              </a:rPr>
            </a:br>
            <a:r>
              <a:rPr lang="it-IT" sz="2800" b="1" kern="1200" dirty="0">
                <a:solidFill>
                  <a:srgbClr val="1A60A6"/>
                </a:solidFill>
                <a:latin typeface="Helvetica Neue"/>
                <a:ea typeface="Helvetica Neue"/>
                <a:cs typeface="Helvetica Neue"/>
              </a:rPr>
              <a:t> </a:t>
            </a:r>
          </a:p>
        </p:txBody>
      </p:sp>
      <p:sp>
        <p:nvSpPr>
          <p:cNvPr id="3" name="Segnaposto contenuto 2"/>
          <p:cNvSpPr>
            <a:spLocks noGrp="1"/>
          </p:cNvSpPr>
          <p:nvPr>
            <p:ph sz="half" idx="1"/>
          </p:nvPr>
        </p:nvSpPr>
        <p:spPr>
          <a:xfrm>
            <a:off x="-56670" y="960590"/>
            <a:ext cx="6003235" cy="3103561"/>
          </a:xfrm>
        </p:spPr>
        <p:txBody>
          <a:bodyPr/>
          <a:lstStyle/>
          <a:p>
            <a:pPr marL="266700" indent="0" algn="just">
              <a:spcBef>
                <a:spcPts val="900"/>
              </a:spcBef>
              <a:buSzPct val="75000"/>
              <a:buNone/>
            </a:pPr>
            <a:r>
              <a:rPr lang="it-IT" sz="1400" b="1" dirty="0" err="1">
                <a:solidFill>
                  <a:srgbClr val="002060"/>
                </a:solidFill>
                <a:latin typeface="Verdana" panose="020B0604030504040204" pitchFamily="34" charset="0"/>
                <a:ea typeface="Verdana" panose="020B0604030504040204" pitchFamily="34" charset="0"/>
                <a:cs typeface="Verdana" panose="020B0604030504040204" pitchFamily="34" charset="0"/>
              </a:rPr>
              <a:t>Intended</a:t>
            </a:r>
            <a:r>
              <a:rPr lang="it-IT" sz="1400"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b="1" dirty="0" err="1">
                <a:solidFill>
                  <a:srgbClr val="002060"/>
                </a:solidFill>
                <a:latin typeface="Verdana" panose="020B0604030504040204" pitchFamily="34" charset="0"/>
                <a:ea typeface="Verdana" panose="020B0604030504040204" pitchFamily="34" charset="0"/>
                <a:cs typeface="Verdana" panose="020B0604030504040204" pitchFamily="34" charset="0"/>
              </a:rPr>
              <a:t>Nationally</a:t>
            </a:r>
            <a:r>
              <a:rPr lang="it-IT" sz="1400"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b="1" dirty="0" err="1">
                <a:solidFill>
                  <a:srgbClr val="002060"/>
                </a:solidFill>
                <a:latin typeface="Verdana" panose="020B0604030504040204" pitchFamily="34" charset="0"/>
                <a:ea typeface="Verdana" panose="020B0604030504040204" pitchFamily="34" charset="0"/>
                <a:cs typeface="Verdana" panose="020B0604030504040204" pitchFamily="34" charset="0"/>
              </a:rPr>
              <a:t>Determined</a:t>
            </a:r>
            <a:r>
              <a:rPr lang="it-IT" sz="1400"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b="1" dirty="0" err="1">
                <a:solidFill>
                  <a:srgbClr val="002060"/>
                </a:solidFill>
                <a:latin typeface="Verdana" panose="020B0604030504040204" pitchFamily="34" charset="0"/>
                <a:ea typeface="Verdana" panose="020B0604030504040204" pitchFamily="34" charset="0"/>
                <a:cs typeface="Verdana" panose="020B0604030504040204" pitchFamily="34" charset="0"/>
              </a:rPr>
              <a:t>Contribution</a:t>
            </a:r>
            <a:endParaRPr lang="it-IT" sz="1400" b="1"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marL="266700" indent="0" algn="just">
              <a:spcBef>
                <a:spcPts val="900"/>
              </a:spcBef>
              <a:buSzPct val="75000"/>
              <a:buNone/>
            </a:pP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The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European</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Union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submitted</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its</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Intended</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Nationally</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Determined</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Contribution</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(INDC) to the UNFCCC on 6 March 2015,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become</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NDC after the entry in force of the Paris Agreement. </a:t>
            </a:r>
          </a:p>
          <a:p>
            <a:pPr marL="266700" indent="0" algn="just">
              <a:spcBef>
                <a:spcPts val="900"/>
              </a:spcBef>
              <a:buSzPct val="75000"/>
              <a:buNone/>
            </a:pP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The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European</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Union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submitted</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its</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updated</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nationally</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determined</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contribution</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(NDC) to the UNFCCC on 17 </a:t>
            </a:r>
            <a:r>
              <a:rPr lang="it-IT" sz="1400" dirty="0" err="1">
                <a:solidFill>
                  <a:srgbClr val="002060"/>
                </a:solidFill>
                <a:latin typeface="Verdana" panose="020B0604030504040204" pitchFamily="34" charset="0"/>
                <a:ea typeface="Verdana" panose="020B0604030504040204" pitchFamily="34" charset="0"/>
                <a:cs typeface="Verdana" panose="020B0604030504040204" pitchFamily="34" charset="0"/>
              </a:rPr>
              <a:t>December</a:t>
            </a:r>
            <a:r>
              <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rPr>
              <a:t> 2020.</a:t>
            </a:r>
          </a:p>
          <a:p>
            <a:pPr marL="0" lvl="0" indent="0" algn="just">
              <a:buNone/>
            </a:pPr>
            <a:endParaRPr lang="it-IT" sz="1400"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grpSp>
        <p:nvGrpSpPr>
          <p:cNvPr id="9" name="Gruppo 8"/>
          <p:cNvGrpSpPr/>
          <p:nvPr/>
        </p:nvGrpSpPr>
        <p:grpSpPr>
          <a:xfrm>
            <a:off x="5935144" y="867357"/>
            <a:ext cx="3152086" cy="2944073"/>
            <a:chOff x="5062538" y="1773238"/>
            <a:chExt cx="3973512" cy="3446054"/>
          </a:xfrm>
        </p:grpSpPr>
        <p:pic>
          <p:nvPicPr>
            <p:cNvPr id="10" name="Picture 8" descr="250px-EU-Italy.svg.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5062538" y="1846263"/>
              <a:ext cx="394335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ttangolo 7"/>
            <p:cNvSpPr>
              <a:spLocks noChangeArrowheads="1"/>
            </p:cNvSpPr>
            <p:nvPr/>
          </p:nvSpPr>
          <p:spPr bwMode="auto">
            <a:xfrm>
              <a:off x="5219699" y="2337259"/>
              <a:ext cx="3816351" cy="2882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b="1" dirty="0">
                  <a:solidFill>
                    <a:srgbClr val="002060"/>
                  </a:solidFill>
                  <a:latin typeface="Calibri" charset="0"/>
                </a:rPr>
                <a:t>EU commitment :</a:t>
              </a:r>
            </a:p>
            <a:p>
              <a:endParaRPr lang="en-US" sz="1200" b="1" dirty="0">
                <a:solidFill>
                  <a:srgbClr val="002060"/>
                </a:solidFill>
                <a:latin typeface="Calibri" charset="0"/>
              </a:endParaRPr>
            </a:p>
            <a:p>
              <a:r>
                <a:rPr lang="en-US" sz="1600" b="1" dirty="0">
                  <a:solidFill>
                    <a:srgbClr val="002060"/>
                  </a:solidFill>
                  <a:latin typeface="Calibri" charset="0"/>
                </a:rPr>
                <a:t>-40%  by 2030 compared to 1990 </a:t>
              </a:r>
            </a:p>
            <a:p>
              <a:r>
                <a:rPr lang="en-US" sz="1600" b="1" dirty="0">
                  <a:solidFill>
                    <a:srgbClr val="002060"/>
                  </a:solidFill>
                  <a:latin typeface="Calibri" charset="0"/>
                </a:rPr>
                <a:t>(1</a:t>
              </a:r>
              <a:r>
                <a:rPr lang="en-US" sz="1600" b="1" baseline="30000" dirty="0">
                  <a:solidFill>
                    <a:srgbClr val="002060"/>
                  </a:solidFill>
                  <a:latin typeface="Calibri" charset="0"/>
                </a:rPr>
                <a:t>st</a:t>
              </a:r>
              <a:r>
                <a:rPr lang="en-US" sz="1600" b="1" dirty="0">
                  <a:solidFill>
                    <a:srgbClr val="002060"/>
                  </a:solidFill>
                  <a:latin typeface="Calibri" charset="0"/>
                </a:rPr>
                <a:t> NDC 6/3/2015)</a:t>
              </a:r>
            </a:p>
            <a:p>
              <a:r>
                <a:rPr lang="en-US" sz="1600" b="1" dirty="0">
                  <a:solidFill>
                    <a:srgbClr val="002060"/>
                  </a:solidFill>
                  <a:latin typeface="Calibri" charset="0"/>
                </a:rPr>
                <a:t>	</a:t>
              </a:r>
            </a:p>
            <a:p>
              <a:r>
                <a:rPr lang="en-US" sz="1600" b="1" dirty="0">
                  <a:solidFill>
                    <a:srgbClr val="002060"/>
                  </a:solidFill>
                  <a:latin typeface="Calibri" charset="0"/>
                </a:rPr>
                <a:t>-55% compered to 1990</a:t>
              </a:r>
            </a:p>
            <a:p>
              <a:r>
                <a:rPr lang="en-US" sz="1600" b="1" dirty="0">
                  <a:solidFill>
                    <a:srgbClr val="002060"/>
                  </a:solidFill>
                  <a:latin typeface="Calibri" charset="0"/>
                </a:rPr>
                <a:t>(updated NDC 18/12/2020</a:t>
              </a:r>
            </a:p>
            <a:p>
              <a:endParaRPr lang="en-US" b="1" dirty="0">
                <a:solidFill>
                  <a:srgbClr val="002060"/>
                </a:solidFill>
                <a:latin typeface="Calibri" charset="0"/>
              </a:endParaRPr>
            </a:p>
            <a:p>
              <a:endParaRPr lang="en-US" b="1" dirty="0">
                <a:solidFill>
                  <a:srgbClr val="002060"/>
                </a:solidFill>
                <a:latin typeface="Calibri" charset="0"/>
              </a:endParaRPr>
            </a:p>
            <a:p>
              <a:r>
                <a:rPr lang="en-US" b="1" dirty="0">
                  <a:solidFill>
                    <a:srgbClr val="002060"/>
                  </a:solidFill>
                  <a:latin typeface="Calibri" charset="0"/>
                </a:rPr>
                <a:t>  </a:t>
              </a:r>
              <a:endParaRPr lang="it-IT" b="1" dirty="0"/>
            </a:p>
          </p:txBody>
        </p:sp>
        <p:pic>
          <p:nvPicPr>
            <p:cNvPr id="12" name="Picture 9" descr="http://www.google.it/images?q=tbn:ANd9GcTnidWxppxzzYqoV-sAcuUfvjEoLAsz1Ke3z6UDxuGZABeat5Htg7oTKw">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8016875" y="1773238"/>
              <a:ext cx="947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 name="Immagine 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1641" y="3429000"/>
            <a:ext cx="8898675" cy="3351536"/>
          </a:xfrm>
          <a:prstGeom prst="rect">
            <a:avLst/>
          </a:prstGeom>
        </p:spPr>
      </p:pic>
      <p:sp>
        <p:nvSpPr>
          <p:cNvPr id="14" name="Google Shape;121;p16"/>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1551060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po 9"/>
          <p:cNvGrpSpPr/>
          <p:nvPr/>
        </p:nvGrpSpPr>
        <p:grpSpPr>
          <a:xfrm>
            <a:off x="0" y="225288"/>
            <a:ext cx="9170505" cy="6476266"/>
            <a:chOff x="0" y="291548"/>
            <a:chExt cx="9170505" cy="6476266"/>
          </a:xfrm>
        </p:grpSpPr>
        <p:pic>
          <p:nvPicPr>
            <p:cNvPr id="6" name="Immagin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291548"/>
              <a:ext cx="9170504" cy="1537252"/>
            </a:xfrm>
            <a:prstGeom prst="rect">
              <a:avLst/>
            </a:prstGeom>
          </p:spPr>
        </p:pic>
        <p:pic>
          <p:nvPicPr>
            <p:cNvPr id="4" name="Immagin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697040"/>
              <a:ext cx="9144000" cy="3399524"/>
            </a:xfrm>
            <a:prstGeom prst="rect">
              <a:avLst/>
            </a:prstGeom>
          </p:spPr>
        </p:pic>
        <p:cxnSp>
          <p:nvCxnSpPr>
            <p:cNvPr id="7" name="Google Shape;118;p16"/>
            <p:cNvCxnSpPr/>
            <p:nvPr/>
          </p:nvCxnSpPr>
          <p:spPr>
            <a:xfrm>
              <a:off x="278295" y="1683788"/>
              <a:ext cx="8362122" cy="0"/>
            </a:xfrm>
            <a:prstGeom prst="straightConnector1">
              <a:avLst/>
            </a:prstGeom>
            <a:noFill/>
            <a:ln w="6350" cap="flat" cmpd="sng">
              <a:solidFill>
                <a:srgbClr val="1A60A6"/>
              </a:solidFill>
              <a:prstDash val="solid"/>
              <a:round/>
              <a:headEnd type="none" w="sm" len="sm"/>
              <a:tailEnd type="none" w="sm" len="sm"/>
            </a:ln>
          </p:spPr>
        </p:cxnSp>
        <p:pic>
          <p:nvPicPr>
            <p:cNvPr id="5" name="Immagin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65043" y="5043556"/>
              <a:ext cx="8759688" cy="1724258"/>
            </a:xfrm>
            <a:prstGeom prst="rect">
              <a:avLst/>
            </a:prstGeom>
          </p:spPr>
        </p:pic>
      </p:grpSp>
    </p:spTree>
    <p:extLst>
      <p:ext uri="{BB962C8B-B14F-4D97-AF65-F5344CB8AC3E}">
        <p14:creationId xmlns:p14="http://schemas.microsoft.com/office/powerpoint/2010/main" val="3902204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Ministero dell'Ambiente e della Sicurezza Energetica">
            <a:extLst>
              <a:ext uri="{FF2B5EF4-FFF2-40B4-BE49-F238E27FC236}">
                <a16:creationId xmlns:a16="http://schemas.microsoft.com/office/drawing/2014/main" id="{33FCF82E-0BF7-0BBF-6A4D-FEDA95DFD3E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77" y="6309320"/>
            <a:ext cx="864515" cy="504056"/>
          </a:xfrm>
          <a:prstGeom prst="rect">
            <a:avLst/>
          </a:prstGeom>
          <a:noFill/>
          <a:extLst>
            <a:ext uri="{909E8E84-426E-40DD-AFC4-6F175D3DCCD1}">
              <a14:hiddenFill xmlns:a14="http://schemas.microsoft.com/office/drawing/2010/main">
                <a:solidFill>
                  <a:srgbClr val="FFFFFF"/>
                </a:solidFill>
              </a14:hiddenFill>
            </a:ext>
          </a:extLst>
        </p:spPr>
      </p:pic>
      <p:sp>
        <p:nvSpPr>
          <p:cNvPr id="6" name="Segnaposto numero diapositiva 5">
            <a:extLst>
              <a:ext uri="{FF2B5EF4-FFF2-40B4-BE49-F238E27FC236}">
                <a16:creationId xmlns:a16="http://schemas.microsoft.com/office/drawing/2014/main" id="{53290AF5-31AD-3140-8265-5B7B61D86E43}"/>
              </a:ext>
            </a:extLst>
          </p:cNvPr>
          <p:cNvSpPr>
            <a:spLocks noGrp="1"/>
          </p:cNvSpPr>
          <p:nvPr>
            <p:ph type="sldNum" sz="quarter" idx="12"/>
          </p:nvPr>
        </p:nvSpPr>
        <p:spPr/>
        <p:txBody>
          <a:bodyPr/>
          <a:lstStyle/>
          <a:p>
            <a:fld id="{82279FBC-679A-5443-ABF7-9746BD826C7D}" type="slidenum">
              <a:rPr lang="it-IT" smtClean="0"/>
              <a:pPr/>
              <a:t>9</a:t>
            </a:fld>
            <a:endParaRPr lang="it-IT"/>
          </a:p>
        </p:txBody>
      </p:sp>
      <p:sp>
        <p:nvSpPr>
          <p:cNvPr id="7" name="Rectangle 2">
            <a:extLst>
              <a:ext uri="{FF2B5EF4-FFF2-40B4-BE49-F238E27FC236}">
                <a16:creationId xmlns:a16="http://schemas.microsoft.com/office/drawing/2014/main" id="{583FF626-8E3A-E94B-BE72-735FAC24FA09}"/>
              </a:ext>
            </a:extLst>
          </p:cNvPr>
          <p:cNvSpPr txBox="1">
            <a:spLocks noChangeArrowheads="1"/>
          </p:cNvSpPr>
          <p:nvPr/>
        </p:nvSpPr>
        <p:spPr bwMode="auto">
          <a:xfrm>
            <a:off x="0" y="1"/>
            <a:ext cx="9144000" cy="84213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z="2800" b="1" kern="0" dirty="0">
                <a:solidFill>
                  <a:srgbClr val="002060"/>
                </a:solidFill>
                <a:latin typeface="Verdana" pitchFamily="34" charset="0"/>
                <a:cs typeface="Times New Roman" pitchFamily="18" charset="0"/>
              </a:rPr>
              <a:t> ARTICLE 6 OF THE PARIS AGREEMENT</a:t>
            </a:r>
          </a:p>
        </p:txBody>
      </p:sp>
      <p:sp>
        <p:nvSpPr>
          <p:cNvPr id="8" name="Text Box 4">
            <a:extLst>
              <a:ext uri="{FF2B5EF4-FFF2-40B4-BE49-F238E27FC236}">
                <a16:creationId xmlns:a16="http://schemas.microsoft.com/office/drawing/2014/main" id="{B2F882D6-F428-B140-98DD-51090264C101}"/>
              </a:ext>
            </a:extLst>
          </p:cNvPr>
          <p:cNvSpPr txBox="1">
            <a:spLocks noChangeArrowheads="1"/>
          </p:cNvSpPr>
          <p:nvPr/>
        </p:nvSpPr>
        <p:spPr bwMode="auto">
          <a:xfrm>
            <a:off x="253032" y="1052736"/>
            <a:ext cx="8485862" cy="400110"/>
          </a:xfrm>
          <a:prstGeom prst="rect">
            <a:avLst/>
          </a:prstGeom>
          <a:solidFill>
            <a:schemeClr val="bg1"/>
          </a:solidFill>
          <a:ln w="9525">
            <a:noFill/>
            <a:miter lim="800000"/>
            <a:headEnd/>
            <a:tailEnd/>
          </a:ln>
        </p:spPr>
        <p:txBody>
          <a:bodyPr wrap="square">
            <a:spAutoFit/>
          </a:bodyPr>
          <a:lstStyle/>
          <a:p>
            <a:pPr marL="342900" indent="-342900" algn="just">
              <a:spcBef>
                <a:spcPct val="50000"/>
              </a:spcBef>
              <a:buFont typeface="Arial" panose="020B0604020202020204" pitchFamily="34" charset="0"/>
              <a:buChar char="•"/>
            </a:pPr>
            <a:endParaRPr lang="it-IT" sz="2000"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pic>
        <p:nvPicPr>
          <p:cNvPr id="9" name="Picture 2" descr="COP21/CMP11 logo">
            <a:hlinkClick r:id="rId4"/>
            <a:extLst>
              <a:ext uri="{FF2B5EF4-FFF2-40B4-BE49-F238E27FC236}">
                <a16:creationId xmlns:a16="http://schemas.microsoft.com/office/drawing/2014/main" id="{963690BB-749F-D249-A71D-46D6EDC88D40}"/>
              </a:ext>
            </a:extLst>
          </p:cNvPr>
          <p:cNvPicPr>
            <a:picLocks noChangeAspect="1" noChangeArrowheads="1"/>
          </p:cNvPicPr>
          <p:nvPr/>
        </p:nvPicPr>
        <p:blipFill>
          <a:blip r:embed="rId5" cstate="print"/>
          <a:srcRect/>
          <a:stretch>
            <a:fillRect/>
          </a:stretch>
        </p:blipFill>
        <p:spPr bwMode="auto">
          <a:xfrm>
            <a:off x="7874702" y="150701"/>
            <a:ext cx="1017778" cy="1190067"/>
          </a:xfrm>
          <a:prstGeom prst="rect">
            <a:avLst/>
          </a:prstGeom>
          <a:noFill/>
        </p:spPr>
      </p:pic>
      <p:sp>
        <p:nvSpPr>
          <p:cNvPr id="13" name="CasellaDiTesto 12">
            <a:extLst>
              <a:ext uri="{FF2B5EF4-FFF2-40B4-BE49-F238E27FC236}">
                <a16:creationId xmlns:a16="http://schemas.microsoft.com/office/drawing/2014/main" id="{9A44263C-4798-CB2F-C5C0-2120168C95C8}"/>
              </a:ext>
            </a:extLst>
          </p:cNvPr>
          <p:cNvSpPr txBox="1"/>
          <p:nvPr/>
        </p:nvSpPr>
        <p:spPr>
          <a:xfrm>
            <a:off x="323528" y="1006271"/>
            <a:ext cx="8333788" cy="5663089"/>
          </a:xfrm>
          <a:prstGeom prst="rect">
            <a:avLst/>
          </a:prstGeom>
          <a:noFill/>
        </p:spPr>
        <p:txBody>
          <a:bodyPr wrap="square">
            <a:spAutoFit/>
          </a:bodyPr>
          <a:lstStyle/>
          <a:p>
            <a:pPr algn="just"/>
            <a:br>
              <a:rPr lang="it-IT" dirty="0"/>
            </a:b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hlinkClick r:id="rId6">
                  <a:extLst>
                    <a:ext uri="{A12FA001-AC4F-418D-AE19-62706E023703}">
                      <ahyp:hlinkClr xmlns:ahyp="http://schemas.microsoft.com/office/drawing/2018/hyperlinkcolor" val="tx"/>
                    </a:ext>
                  </a:extLst>
                </a:hlinkClick>
              </a:rPr>
              <a:t>Article 6</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of the </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hlinkClick r:id="rId7">
                  <a:extLst>
                    <a:ext uri="{A12FA001-AC4F-418D-AE19-62706E023703}">
                      <ahyp:hlinkClr xmlns:ahyp="http://schemas.microsoft.com/office/drawing/2018/hyperlinkcolor" val="tx"/>
                    </a:ext>
                  </a:extLst>
                </a:hlinkClick>
              </a:rPr>
              <a:t>Paris Agreement</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recognizes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that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Parties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choose</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pursue</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voluntary</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cooperation</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in the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implementation</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of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their</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nationally</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determined</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contributions</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to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allow</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for </a:t>
            </a:r>
            <a:r>
              <a:rPr lang="it-IT" b="1" i="1" dirty="0" err="1">
                <a:solidFill>
                  <a:srgbClr val="002060"/>
                </a:solidFill>
                <a:latin typeface="Verdana" panose="020B0604030504040204" pitchFamily="34" charset="0"/>
                <a:ea typeface="Verdana" panose="020B0604030504040204" pitchFamily="34" charset="0"/>
                <a:cs typeface="Verdana" panose="020B0604030504040204" pitchFamily="34" charset="0"/>
              </a:rPr>
              <a:t>higher</a:t>
            </a:r>
            <a:r>
              <a:rPr lang="it-IT" b="1" i="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i="1" dirty="0" err="1">
                <a:solidFill>
                  <a:srgbClr val="002060"/>
                </a:solidFill>
                <a:latin typeface="Verdana" panose="020B0604030504040204" pitchFamily="34" charset="0"/>
                <a:ea typeface="Verdana" panose="020B0604030504040204" pitchFamily="34" charset="0"/>
                <a:cs typeface="Verdana" panose="020B0604030504040204" pitchFamily="34" charset="0"/>
              </a:rPr>
              <a:t>ambition</a:t>
            </a:r>
            <a:r>
              <a:rPr lang="it-IT" b="1" i="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in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their</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mitigation</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it-IT" i="1" dirty="0" err="1">
                <a:solidFill>
                  <a:srgbClr val="002060"/>
                </a:solidFill>
                <a:latin typeface="Verdana" panose="020B0604030504040204" pitchFamily="34" charset="0"/>
                <a:ea typeface="Verdana" panose="020B0604030504040204" pitchFamily="34" charset="0"/>
                <a:cs typeface="Verdana" panose="020B0604030504040204" pitchFamily="34" charset="0"/>
              </a:rPr>
              <a:t>adaptation</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actions and to </a:t>
            </a:r>
            <a:r>
              <a:rPr lang="it-IT" b="1" i="1" dirty="0" err="1">
                <a:solidFill>
                  <a:srgbClr val="002060"/>
                </a:solidFill>
                <a:latin typeface="Verdana" panose="020B0604030504040204" pitchFamily="34" charset="0"/>
                <a:ea typeface="Verdana" panose="020B0604030504040204" pitchFamily="34" charset="0"/>
                <a:cs typeface="Verdana" panose="020B0604030504040204" pitchFamily="34" charset="0"/>
              </a:rPr>
              <a:t>promote</a:t>
            </a:r>
            <a:r>
              <a:rPr lang="it-IT" b="1" i="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i="1" dirty="0" err="1">
                <a:solidFill>
                  <a:srgbClr val="002060"/>
                </a:solidFill>
                <a:latin typeface="Verdana" panose="020B0604030504040204" pitchFamily="34" charset="0"/>
                <a:ea typeface="Verdana" panose="020B0604030504040204" pitchFamily="34" charset="0"/>
                <a:cs typeface="Verdana" panose="020B0604030504040204" pitchFamily="34" charset="0"/>
              </a:rPr>
              <a:t>sustainable</a:t>
            </a:r>
            <a:r>
              <a:rPr lang="it-IT" b="1" i="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i="1" dirty="0" err="1">
                <a:solidFill>
                  <a:srgbClr val="002060"/>
                </a:solidFill>
                <a:latin typeface="Verdana" panose="020B0604030504040204" pitchFamily="34" charset="0"/>
                <a:ea typeface="Verdana" panose="020B0604030504040204" pitchFamily="34" charset="0"/>
                <a:cs typeface="Verdana" panose="020B0604030504040204" pitchFamily="34" charset="0"/>
              </a:rPr>
              <a:t>development</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it-IT" b="1" i="1" dirty="0" err="1">
                <a:solidFill>
                  <a:srgbClr val="002060"/>
                </a:solidFill>
                <a:latin typeface="Verdana" panose="020B0604030504040204" pitchFamily="34" charset="0"/>
                <a:ea typeface="Verdana" panose="020B0604030504040204" pitchFamily="34" charset="0"/>
                <a:cs typeface="Verdana" panose="020B0604030504040204" pitchFamily="34" charset="0"/>
              </a:rPr>
              <a:t>environmental</a:t>
            </a:r>
            <a:r>
              <a:rPr lang="it-IT" b="1" i="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i="1" dirty="0" err="1">
                <a:solidFill>
                  <a:srgbClr val="002060"/>
                </a:solidFill>
                <a:latin typeface="Verdana" panose="020B0604030504040204" pitchFamily="34" charset="0"/>
                <a:ea typeface="Verdana" panose="020B0604030504040204" pitchFamily="34" charset="0"/>
                <a:cs typeface="Verdana" panose="020B0604030504040204" pitchFamily="34" charset="0"/>
              </a:rPr>
              <a:t>integrity</a:t>
            </a:r>
            <a:r>
              <a:rPr lang="it-IT" i="1"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algn="just"/>
            <a:endParaRPr lang="it-IT" sz="1800" dirty="0">
              <a:effectLst/>
            </a:endParaRPr>
          </a:p>
          <a:p>
            <a:pPr algn="just"/>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6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establishes</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three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buFont typeface="Arial" panose="020B0604020202020204" pitchFamily="34" charset="0"/>
              <a:buChar char="•"/>
            </a:pP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6.2 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provides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an accounting framework for international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cooperation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a:t>
            </a:r>
          </a:p>
          <a:p>
            <a:pPr algn="just"/>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It</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allows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the international transfer of carbon credits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between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countries.</a:t>
            </a:r>
          </a:p>
          <a:p>
            <a:pPr algn="just"/>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buFont typeface="Arial" panose="020B0604020202020204" pitchFamily="34" charset="0"/>
              <a:buChar char="•"/>
            </a:pP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6.4 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establishes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central</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UN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mechanism</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to trade credits from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emissions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reductions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generated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through</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specific</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projects.</a:t>
            </a:r>
          </a:p>
          <a:p>
            <a:pPr algn="just">
              <a:buFont typeface="Arial" panose="020B0604020202020204" pitchFamily="34" charset="0"/>
              <a:buChar char="•"/>
            </a:pPr>
            <a:endParaRPr lang="it-IT" dirty="0">
              <a:solidFill>
                <a:srgbClr val="002060"/>
              </a:solidFill>
              <a:latin typeface="Verdana" panose="020B0604030504040204" pitchFamily="34" charset="0"/>
              <a:ea typeface="Verdana" panose="020B0604030504040204" pitchFamily="34" charset="0"/>
              <a:cs typeface="Verdana" panose="020B0604030504040204" pitchFamily="34" charset="0"/>
            </a:endParaRPr>
          </a:p>
          <a:p>
            <a:pPr algn="just">
              <a:buFont typeface="Arial" panose="020B0604020202020204" pitchFamily="34" charset="0"/>
              <a:buChar char="•"/>
            </a:pP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b="1" dirty="0" err="1">
                <a:solidFill>
                  <a:srgbClr val="002060"/>
                </a:solidFill>
                <a:latin typeface="Verdana" panose="020B0604030504040204" pitchFamily="34" charset="0"/>
                <a:ea typeface="Verdana" panose="020B0604030504040204" pitchFamily="34" charset="0"/>
                <a:cs typeface="Verdana" panose="020B0604030504040204" pitchFamily="34" charset="0"/>
              </a:rPr>
              <a:t>Article</a:t>
            </a:r>
            <a:r>
              <a:rPr lang="it-IT" b="1" dirty="0">
                <a:solidFill>
                  <a:srgbClr val="002060"/>
                </a:solidFill>
                <a:latin typeface="Verdana" panose="020B0604030504040204" pitchFamily="34" charset="0"/>
                <a:ea typeface="Verdana" panose="020B0604030504040204" pitchFamily="34" charset="0"/>
                <a:cs typeface="Verdana" panose="020B0604030504040204" pitchFamily="34" charset="0"/>
              </a:rPr>
              <a:t> 6.8 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establishes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 work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program</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for non-market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approaches</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(NMA)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toward</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mitigation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and </a:t>
            </a:r>
            <a:r>
              <a:rPr lang="it-IT" dirty="0" err="1">
                <a:solidFill>
                  <a:srgbClr val="002060"/>
                </a:solidFill>
                <a:latin typeface="Verdana" panose="020B0604030504040204" pitchFamily="34" charset="0"/>
                <a:ea typeface="Verdana" panose="020B0604030504040204" pitchFamily="34" charset="0"/>
                <a:cs typeface="Verdana" panose="020B0604030504040204" pitchFamily="34" charset="0"/>
              </a:rPr>
              <a:t>adaptation</a:t>
            </a:r>
            <a:r>
              <a:rPr lang="it-IT"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endParaRPr lang="it-IT" sz="2000" dirty="0">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Rectangle 2">
            <a:extLst>
              <a:ext uri="{FF2B5EF4-FFF2-40B4-BE49-F238E27FC236}">
                <a16:creationId xmlns:a16="http://schemas.microsoft.com/office/drawing/2014/main" id="{EB4EE12C-1C37-2000-F182-7C8EC2F2F2FE}"/>
              </a:ext>
            </a:extLst>
          </p:cNvPr>
          <p:cNvSpPr txBox="1">
            <a:spLocks noChangeArrowheads="1"/>
          </p:cNvSpPr>
          <p:nvPr/>
        </p:nvSpPr>
        <p:spPr bwMode="auto">
          <a:xfrm>
            <a:off x="1" y="692696"/>
            <a:ext cx="9143999" cy="602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r>
              <a:rPr lang="it-IT" sz="2000" b="1" kern="0" dirty="0">
                <a:solidFill>
                  <a:schemeClr val="accent1"/>
                </a:solidFill>
                <a:latin typeface="Verdana" pitchFamily="34" charset="0"/>
                <a:cs typeface="Times New Roman" pitchFamily="18" charset="0"/>
              </a:rPr>
              <a:t>The Paris Agreement</a:t>
            </a:r>
          </a:p>
        </p:txBody>
      </p:sp>
      <p:sp>
        <p:nvSpPr>
          <p:cNvPr id="2" name="Google Shape;149;p19">
            <a:extLst>
              <a:ext uri="{FF2B5EF4-FFF2-40B4-BE49-F238E27FC236}">
                <a16:creationId xmlns:a16="http://schemas.microsoft.com/office/drawing/2014/main" id="{FBF05B19-B99C-726B-F05D-5B29C10FF6B9}"/>
              </a:ext>
            </a:extLst>
          </p:cNvPr>
          <p:cNvSpPr/>
          <p:nvPr/>
        </p:nvSpPr>
        <p:spPr>
          <a:xfrm>
            <a:off x="0" y="0"/>
            <a:ext cx="9144000" cy="189000"/>
          </a:xfrm>
          <a:prstGeom prst="rect">
            <a:avLst/>
          </a:prstGeom>
          <a:solidFill>
            <a:srgbClr val="1A60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3" name="Elemento grafico 2">
            <a:extLst>
              <a:ext uri="{FF2B5EF4-FFF2-40B4-BE49-F238E27FC236}">
                <a16:creationId xmlns:a16="http://schemas.microsoft.com/office/drawing/2014/main" id="{7B59E2EF-80F9-3A7E-C145-10247482201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528" y="6264696"/>
            <a:ext cx="9069816" cy="620688"/>
          </a:xfrm>
          <a:prstGeom prst="rect">
            <a:avLst/>
          </a:prstGeom>
        </p:spPr>
      </p:pic>
    </p:spTree>
    <p:extLst>
      <p:ext uri="{BB962C8B-B14F-4D97-AF65-F5344CB8AC3E}">
        <p14:creationId xmlns:p14="http://schemas.microsoft.com/office/powerpoint/2010/main" val="3959989985"/>
      </p:ext>
    </p:extLst>
  </p:cSld>
  <p:clrMapOvr>
    <a:masterClrMapping/>
  </p:clrMapOvr>
</p:sld>
</file>

<file path=ppt/theme/theme1.xml><?xml version="1.0" encoding="utf-8"?>
<a:theme xmlns:a="http://schemas.openxmlformats.org/drawingml/2006/main" name="Personalizza struttur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17419</TotalTime>
  <Words>12990</Words>
  <Application>Microsoft Macintosh PowerPoint</Application>
  <PresentationFormat>Presentazione su schermo (4:3)</PresentationFormat>
  <Paragraphs>845</Paragraphs>
  <Slides>66</Slides>
  <Notes>43</Notes>
  <HiddenSlides>0</HiddenSlides>
  <MMClips>0</MMClips>
  <ScaleCrop>false</ScaleCrop>
  <HeadingPairs>
    <vt:vector size="6" baseType="variant">
      <vt:variant>
        <vt:lpstr>Caratteri utilizzati</vt:lpstr>
      </vt:variant>
      <vt:variant>
        <vt:i4>21</vt:i4>
      </vt:variant>
      <vt:variant>
        <vt:lpstr>Tema</vt:lpstr>
      </vt:variant>
      <vt:variant>
        <vt:i4>2</vt:i4>
      </vt:variant>
      <vt:variant>
        <vt:lpstr>Titoli diapositive</vt:lpstr>
      </vt:variant>
      <vt:variant>
        <vt:i4>66</vt:i4>
      </vt:variant>
    </vt:vector>
  </HeadingPairs>
  <TitlesOfParts>
    <vt:vector size="89" baseType="lpstr">
      <vt:lpstr>MS PGothic</vt:lpstr>
      <vt:lpstr>MS PGothic</vt:lpstr>
      <vt:lpstr>AkkuratPro</vt:lpstr>
      <vt:lpstr>Arial</vt:lpstr>
      <vt:lpstr>ArialMT</vt:lpstr>
      <vt:lpstr>Book Antiqua</vt:lpstr>
      <vt:lpstr>Calibri</vt:lpstr>
      <vt:lpstr>Conv_Akk_Pro</vt:lpstr>
      <vt:lpstr>Courier New</vt:lpstr>
      <vt:lpstr>Helvetica Neue</vt:lpstr>
      <vt:lpstr>Merriweather Sans Regular</vt:lpstr>
      <vt:lpstr>nta</vt:lpstr>
      <vt:lpstr>Salsa</vt:lpstr>
      <vt:lpstr>Symbol</vt:lpstr>
      <vt:lpstr>Tahoma</vt:lpstr>
      <vt:lpstr>Times New Roman</vt:lpstr>
      <vt:lpstr>TimesNewRomanPS</vt:lpstr>
      <vt:lpstr>TimesNewRomanPSMT</vt:lpstr>
      <vt:lpstr>TTNorms-Regular</vt:lpstr>
      <vt:lpstr>Verdana</vt:lpstr>
      <vt:lpstr>Wingdings</vt:lpstr>
      <vt:lpstr>Personalizza struttura</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The Paris Agreement </vt:lpstr>
      <vt:lpstr>NDC Nationally Determined Contribution  </vt:lpstr>
      <vt:lpstr>Presentazione standard di PowerPoint</vt:lpstr>
      <vt:lpstr>Presentazione standard di PowerPoint</vt:lpstr>
      <vt:lpstr>Presentazione standard di PowerPoint</vt:lpstr>
      <vt:lpstr>Article 6 rulebook adopted </vt:lpstr>
      <vt:lpstr>Article 6.2 reporting requirements</vt:lpstr>
      <vt:lpstr>Article 6.4 registry and information system </vt:lpstr>
      <vt:lpstr>Article 6.8 work programme for non-market approaches, web-based platform  </vt:lpstr>
      <vt:lpstr>Presentazione standard di PowerPoint</vt:lpstr>
      <vt:lpstr>Presentazione standard di PowerPoint</vt:lpstr>
      <vt:lpstr>Presentazione standard di PowerPoint</vt:lpstr>
      <vt:lpstr>Presentazione standard di PowerPoint</vt:lpstr>
      <vt:lpstr>How to set up a cooperative approach </vt:lpstr>
      <vt:lpstr>Bilateral Agreement </vt:lpstr>
      <vt:lpstr>Adoption of roadmap for implementing the bilateral agreement  </vt:lpstr>
      <vt:lpstr>ITMOs’ Authorization  </vt:lpstr>
      <vt:lpstr>Presentazione standard di PowerPoint</vt:lpstr>
      <vt:lpstr>Presentazione standard di PowerPoint</vt:lpstr>
      <vt:lpstr>Presentazione standard di PowerPoint</vt:lpstr>
      <vt:lpstr>Presentazione standard di PowerPoint</vt:lpstr>
      <vt:lpstr>GHG Emission reductions</vt:lpstr>
      <vt:lpstr>The structure of voluntary carbon Market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Thanks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Italian Policy and Low Carbon Economy: CDM</dc:title>
  <dc:creator>Vanessa Leonardi</dc:creator>
  <cp:lastModifiedBy>Vanessa Leonardi</cp:lastModifiedBy>
  <cp:revision>557</cp:revision>
  <dcterms:created xsi:type="dcterms:W3CDTF">2010-06-03T14:07:27Z</dcterms:created>
  <dcterms:modified xsi:type="dcterms:W3CDTF">2024-02-21T13:59:39Z</dcterms:modified>
</cp:coreProperties>
</file>