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66"/>
  </p:notesMasterIdLst>
  <p:sldIdLst>
    <p:sldId id="1394" r:id="rId3"/>
    <p:sldId id="1410" r:id="rId4"/>
    <p:sldId id="274" r:id="rId5"/>
    <p:sldId id="1395" r:id="rId6"/>
    <p:sldId id="1396" r:id="rId7"/>
    <p:sldId id="1397" r:id="rId8"/>
    <p:sldId id="1398" r:id="rId9"/>
    <p:sldId id="1399" r:id="rId10"/>
    <p:sldId id="1400" r:id="rId11"/>
    <p:sldId id="1401" r:id="rId12"/>
    <p:sldId id="1427" r:id="rId13"/>
    <p:sldId id="1402" r:id="rId14"/>
    <p:sldId id="1403" r:id="rId15"/>
    <p:sldId id="1404" r:id="rId16"/>
    <p:sldId id="1405" r:id="rId17"/>
    <p:sldId id="1406" r:id="rId18"/>
    <p:sldId id="1412" r:id="rId19"/>
    <p:sldId id="1413" r:id="rId20"/>
    <p:sldId id="1414" r:id="rId21"/>
    <p:sldId id="1415" r:id="rId22"/>
    <p:sldId id="1416" r:id="rId23"/>
    <p:sldId id="1417" r:id="rId24"/>
    <p:sldId id="1418" r:id="rId25"/>
    <p:sldId id="1419" r:id="rId26"/>
    <p:sldId id="1420" r:id="rId27"/>
    <p:sldId id="1421" r:id="rId28"/>
    <p:sldId id="1422" r:id="rId29"/>
    <p:sldId id="1424" r:id="rId30"/>
    <p:sldId id="1426" r:id="rId31"/>
    <p:sldId id="1428" r:id="rId32"/>
    <p:sldId id="1429" r:id="rId33"/>
    <p:sldId id="1430" r:id="rId34"/>
    <p:sldId id="1431" r:id="rId35"/>
    <p:sldId id="1432" r:id="rId36"/>
    <p:sldId id="1433" r:id="rId37"/>
    <p:sldId id="1434" r:id="rId38"/>
    <p:sldId id="1435" r:id="rId39"/>
    <p:sldId id="1436" r:id="rId40"/>
    <p:sldId id="1437" r:id="rId41"/>
    <p:sldId id="1438" r:id="rId42"/>
    <p:sldId id="1439" r:id="rId43"/>
    <p:sldId id="1440" r:id="rId44"/>
    <p:sldId id="1445" r:id="rId45"/>
    <p:sldId id="1448" r:id="rId46"/>
    <p:sldId id="1449" r:id="rId47"/>
    <p:sldId id="1450" r:id="rId48"/>
    <p:sldId id="1451" r:id="rId49"/>
    <p:sldId id="1453" r:id="rId50"/>
    <p:sldId id="1454" r:id="rId51"/>
    <p:sldId id="1456" r:id="rId52"/>
    <p:sldId id="1457" r:id="rId53"/>
    <p:sldId id="1458" r:id="rId54"/>
    <p:sldId id="1459" r:id="rId55"/>
    <p:sldId id="1460" r:id="rId56"/>
    <p:sldId id="1462" r:id="rId57"/>
    <p:sldId id="1470" r:id="rId58"/>
    <p:sldId id="1463" r:id="rId59"/>
    <p:sldId id="1464" r:id="rId60"/>
    <p:sldId id="1465" r:id="rId61"/>
    <p:sldId id="1466" r:id="rId62"/>
    <p:sldId id="1467" r:id="rId63"/>
    <p:sldId id="1468" r:id="rId64"/>
    <p:sldId id="1469" r:id="rId6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472C4"/>
    <a:srgbClr val="440000"/>
    <a:srgbClr val="447260"/>
    <a:srgbClr val="43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03B275-A1CF-4BAB-8264-858B4075213F}" v="226" dt="2023-04-05T20:43:08.9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93" autoAdjust="0"/>
    <p:restoredTop sz="84182" autoAdjust="0"/>
  </p:normalViewPr>
  <p:slideViewPr>
    <p:cSldViewPr snapToGrid="0">
      <p:cViewPr>
        <p:scale>
          <a:sx n="60" d="100"/>
          <a:sy n="60" d="100"/>
        </p:scale>
        <p:origin x="-984"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86"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Cartel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it-IT"/>
  <c:chart>
    <c:autoTitleDeleted val="1"/>
    <c:plotArea>
      <c:layout/>
      <c:pieChart>
        <c:varyColors val="1"/>
        <c:ser>
          <c:idx val="0"/>
          <c:order val="0"/>
          <c:dPt>
            <c:idx val="0"/>
            <c:spPr>
              <a:solidFill>
                <a:schemeClr val="accent1"/>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EB22-4797-A932-88A1A7B70BF2}"/>
              </c:ext>
            </c:extLst>
          </c:dPt>
          <c:dPt>
            <c:idx val="1"/>
            <c:spPr>
              <a:solidFill>
                <a:schemeClr val="accent2"/>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EB22-4797-A932-88A1A7B70BF2}"/>
              </c:ext>
            </c:extLst>
          </c:dPt>
          <c:dPt>
            <c:idx val="2"/>
            <c:spPr>
              <a:solidFill>
                <a:schemeClr val="accent3"/>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5-EB22-4797-A932-88A1A7B70BF2}"/>
              </c:ext>
            </c:extLst>
          </c:dPt>
          <c:dPt>
            <c:idx val="3"/>
            <c:spPr>
              <a:solidFill>
                <a:schemeClr val="accent4"/>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7-EB22-4797-A932-88A1A7B70BF2}"/>
              </c:ext>
            </c:extLst>
          </c:dPt>
          <c:dPt>
            <c:idx val="4"/>
            <c:spPr>
              <a:solidFill>
                <a:schemeClr val="accent5"/>
              </a:solidFill>
              <a:ln>
                <a:noFill/>
              </a:ln>
              <a:effectLst>
                <a:outerShdw blurRad="635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9-EB22-4797-A932-88A1A7B70BF2}"/>
              </c:ext>
            </c:extLst>
          </c:dPt>
          <c:dLbls>
            <c:dLbl>
              <c:idx val="0"/>
              <c:spPr>
                <a:noFill/>
                <a:ln>
                  <a:noFill/>
                </a:ln>
                <a:effectLst/>
              </c:spPr>
              <c:txPr>
                <a:bodyPr rot="0" spcFirstLastPara="1" vertOverflow="ellipsis" vert="horz" wrap="square" anchor="ctr" anchorCtr="1"/>
                <a:lstStyle/>
                <a:p>
                  <a:pPr>
                    <a:defRPr sz="1600" b="1" i="0" u="none" strike="noStrike" kern="1200" spc="0" baseline="0">
                      <a:solidFill>
                        <a:schemeClr val="accent1"/>
                      </a:solidFill>
                      <a:latin typeface="Garamond" panose="02020404030301010803" pitchFamily="18" charset="0"/>
                      <a:ea typeface="+mn-ea"/>
                      <a:cs typeface="+mn-cs"/>
                    </a:defRPr>
                  </a:pPr>
                  <a:endParaRPr lang="it-IT"/>
                </a:p>
              </c:txPr>
            </c:dLbl>
            <c:dLbl>
              <c:idx val="1"/>
              <c:spPr>
                <a:noFill/>
                <a:ln>
                  <a:noFill/>
                </a:ln>
                <a:effectLst/>
              </c:spPr>
              <c:txPr>
                <a:bodyPr rot="0" spcFirstLastPara="1" vertOverflow="ellipsis" vert="horz" wrap="square" anchor="ctr" anchorCtr="1"/>
                <a:lstStyle/>
                <a:p>
                  <a:pPr>
                    <a:defRPr sz="1600" b="1" i="0" u="none" strike="noStrike" kern="1200" spc="0" baseline="0">
                      <a:solidFill>
                        <a:schemeClr val="accent2"/>
                      </a:solidFill>
                      <a:latin typeface="Garamond" panose="02020404030301010803" pitchFamily="18" charset="0"/>
                      <a:ea typeface="+mn-ea"/>
                      <a:cs typeface="+mn-cs"/>
                    </a:defRPr>
                  </a:pPr>
                  <a:endParaRPr lang="it-IT"/>
                </a:p>
              </c:txPr>
            </c:dLbl>
            <c:dLbl>
              <c:idx val="2"/>
              <c:spPr>
                <a:noFill/>
                <a:ln>
                  <a:noFill/>
                </a:ln>
                <a:effectLst/>
              </c:spPr>
              <c:txPr>
                <a:bodyPr rot="0" spcFirstLastPara="1" vertOverflow="ellipsis" vert="horz" wrap="square" anchor="ctr" anchorCtr="1"/>
                <a:lstStyle/>
                <a:p>
                  <a:pPr>
                    <a:defRPr sz="1600" b="1" i="0" u="none" strike="noStrike" kern="1200" spc="0" baseline="0">
                      <a:solidFill>
                        <a:schemeClr val="accent3"/>
                      </a:solidFill>
                      <a:latin typeface="Garamond" panose="02020404030301010803" pitchFamily="18" charset="0"/>
                      <a:ea typeface="+mn-ea"/>
                      <a:cs typeface="+mn-cs"/>
                    </a:defRPr>
                  </a:pPr>
                  <a:endParaRPr lang="it-IT"/>
                </a:p>
              </c:txPr>
            </c:dLbl>
            <c:dLbl>
              <c:idx val="3"/>
              <c:spPr>
                <a:noFill/>
                <a:ln>
                  <a:noFill/>
                </a:ln>
                <a:effectLst/>
              </c:spPr>
              <c:txPr>
                <a:bodyPr rot="0" spcFirstLastPara="1" vertOverflow="ellipsis" vert="horz" wrap="square" anchor="ctr" anchorCtr="1"/>
                <a:lstStyle/>
                <a:p>
                  <a:pPr>
                    <a:defRPr sz="1600" b="1" i="0" u="none" strike="noStrike" kern="1200" spc="0" baseline="0">
                      <a:solidFill>
                        <a:schemeClr val="accent4"/>
                      </a:solidFill>
                      <a:latin typeface="Garamond" panose="02020404030301010803" pitchFamily="18" charset="0"/>
                      <a:ea typeface="+mn-ea"/>
                      <a:cs typeface="+mn-cs"/>
                    </a:defRPr>
                  </a:pPr>
                  <a:endParaRPr lang="it-IT"/>
                </a:p>
              </c:txPr>
            </c:dLbl>
            <c:dLbl>
              <c:idx val="4"/>
              <c:spPr>
                <a:noFill/>
                <a:ln>
                  <a:noFill/>
                </a:ln>
                <a:effectLst/>
              </c:spPr>
              <c:txPr>
                <a:bodyPr rot="0" spcFirstLastPara="1" vertOverflow="ellipsis" vert="horz" wrap="square" anchor="ctr" anchorCtr="1"/>
                <a:lstStyle/>
                <a:p>
                  <a:pPr>
                    <a:defRPr sz="1600" b="1" i="0" u="none" strike="noStrike" kern="1200" spc="0" baseline="0">
                      <a:solidFill>
                        <a:schemeClr val="accent5"/>
                      </a:solidFill>
                      <a:latin typeface="Garamond" panose="02020404030301010803" pitchFamily="18" charset="0"/>
                      <a:ea typeface="+mn-ea"/>
                      <a:cs typeface="+mn-cs"/>
                    </a:defRPr>
                  </a:pPr>
                  <a:endParaRPr lang="it-IT"/>
                </a:p>
              </c:txPr>
            </c:dLbl>
            <c:spPr>
              <a:noFill/>
              <a:ln>
                <a:noFill/>
              </a:ln>
              <a:effectLst/>
            </c:spPr>
            <c:dLblPos val="outEnd"/>
            <c:showCatName val="1"/>
            <c:showPercent val="1"/>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Foglio1!$A$1:$A$5</c:f>
              <c:strCache>
                <c:ptCount val="5"/>
                <c:pt idx="0">
                  <c:v>Energy</c:v>
                </c:pt>
                <c:pt idx="1">
                  <c:v>Industry</c:v>
                </c:pt>
                <c:pt idx="2">
                  <c:v>Agriculture</c:v>
                </c:pt>
                <c:pt idx="3">
                  <c:v>Transport </c:v>
                </c:pt>
                <c:pt idx="4">
                  <c:v>Buildings</c:v>
                </c:pt>
              </c:strCache>
            </c:strRef>
          </c:cat>
          <c:val>
            <c:numRef>
              <c:f>Foglio1!$B$1:$B$5</c:f>
              <c:numCache>
                <c:formatCode>0%</c:formatCode>
                <c:ptCount val="5"/>
                <c:pt idx="0">
                  <c:v>0.34000000000000064</c:v>
                </c:pt>
                <c:pt idx="1">
                  <c:v>0.24000000000000021</c:v>
                </c:pt>
                <c:pt idx="2">
                  <c:v>0.22000000000000025</c:v>
                </c:pt>
                <c:pt idx="3">
                  <c:v>0.15000000000000024</c:v>
                </c:pt>
                <c:pt idx="4">
                  <c:v>6.0000000000000109E-2</c:v>
                </c:pt>
              </c:numCache>
            </c:numRef>
          </c:val>
          <c:extLst xmlns:c16r2="http://schemas.microsoft.com/office/drawing/2015/06/chart">
            <c:ext xmlns:c16="http://schemas.microsoft.com/office/drawing/2014/chart" uri="{C3380CC4-5D6E-409C-BE32-E72D297353CC}">
              <c16:uniqueId val="{0000000A-EB22-4797-A932-88A1A7B70BF2}"/>
            </c:ext>
          </c:extLst>
        </c:ser>
        <c:dLbls>
          <c:showPercent val="1"/>
        </c:dLbls>
        <c:firstSliceAng val="0"/>
      </c:pieChart>
      <c:spPr>
        <a:noFill/>
        <a:ln>
          <a:noFill/>
        </a:ln>
        <a:effectLst/>
      </c:spPr>
    </c:plotArea>
    <c:plotVisOnly val="1"/>
    <c:dispBlanksAs val="zero"/>
  </c:chart>
  <c:spPr>
    <a:noFill/>
    <a:ln>
      <a:noFill/>
    </a:ln>
    <a:effectLst/>
  </c:spPr>
  <c:txPr>
    <a:bodyPr/>
    <a:lstStyle/>
    <a:p>
      <a:pPr>
        <a:defRPr sz="1600">
          <a:latin typeface="Garamond" panose="02020404030301010803" pitchFamily="18" charset="0"/>
        </a:defRPr>
      </a:pPr>
      <a:endParaRPr lang="it-IT"/>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091551-64D9-4A2C-9882-DE6E5E3E4B35}" type="datetimeFigureOut">
              <a:rPr lang="en-GB" smtClean="0"/>
              <a:pPr/>
              <a:t>18/02/2024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04D5E4-07A7-4306-B08B-4A19847C7F50}" type="slidenum">
              <a:rPr lang="en-GB" smtClean="0"/>
              <a:pPr/>
              <a:t>‹N›</a:t>
            </a:fld>
            <a:endParaRPr lang="en-GB"/>
          </a:p>
        </p:txBody>
      </p:sp>
    </p:spTree>
    <p:extLst>
      <p:ext uri="{BB962C8B-B14F-4D97-AF65-F5344CB8AC3E}">
        <p14:creationId xmlns="" xmlns:p14="http://schemas.microsoft.com/office/powerpoint/2010/main" val="2621508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app.studysmarter.de/link-to?studyset=3784432&amp;summary=25195745&amp;language=en&amp;amp_device_id=7vOI9MAKoHTjH_kp4hQe2p"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linkedin.com/feed/update/urn:li:activity:7024334763834400768/"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ipcc.ch/sr15/chapter/glossary/"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worldbank.org/en/news/press-release/2023/05/23/record-high-revenues-from-global-carbon-pricing-near-100-billi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oaa.gov/"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oaa.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latin typeface="+mn-lt"/>
                <a:ea typeface="+mn-ea"/>
                <a:cs typeface="+mn-cs"/>
              </a:rPr>
              <a:t>Market failure </a:t>
            </a:r>
            <a:r>
              <a:rPr lang="en-US" sz="1200" b="0" i="0" kern="1200" dirty="0" smtClean="0">
                <a:solidFill>
                  <a:schemeClr val="tx1"/>
                </a:solidFill>
                <a:latin typeface="+mn-lt"/>
                <a:ea typeface="+mn-ea"/>
                <a:cs typeface="+mn-cs"/>
              </a:rPr>
              <a:t>happens when there is an </a:t>
            </a:r>
            <a:r>
              <a:rPr lang="en-US" sz="1200" b="0" i="0" kern="1200" dirty="0" err="1" smtClean="0">
                <a:solidFill>
                  <a:schemeClr val="tx1"/>
                </a:solidFill>
                <a:latin typeface="+mn-lt"/>
                <a:ea typeface="+mn-ea"/>
                <a:cs typeface="+mn-cs"/>
              </a:rPr>
              <a:t>overdemand</a:t>
            </a:r>
            <a:r>
              <a:rPr lang="en-US" sz="1200" b="0" i="0" kern="1200" dirty="0" smtClean="0">
                <a:solidFill>
                  <a:schemeClr val="tx1"/>
                </a:solidFill>
                <a:latin typeface="+mn-lt"/>
                <a:ea typeface="+mn-ea"/>
                <a:cs typeface="+mn-cs"/>
              </a:rPr>
              <a:t> or undersupply of goods and services in an economy. A tool that helps to revert the consequences of </a:t>
            </a:r>
            <a:r>
              <a:rPr lang="en-US" sz="1200" b="0" i="0" u="none" strike="noStrike" kern="1200" dirty="0" smtClean="0">
                <a:solidFill>
                  <a:schemeClr val="tx1"/>
                </a:solidFill>
                <a:latin typeface="+mn-lt"/>
                <a:ea typeface="+mn-ea"/>
                <a:cs typeface="+mn-cs"/>
                <a:hlinkClick r:id="rId3"/>
              </a:rPr>
              <a:t>market failure</a:t>
            </a:r>
            <a:r>
              <a:rPr lang="en-US" sz="1200" b="0" i="0" kern="1200" dirty="0" smtClean="0">
                <a:solidFill>
                  <a:schemeClr val="tx1"/>
                </a:solidFill>
                <a:latin typeface="+mn-lt"/>
                <a:ea typeface="+mn-ea"/>
                <a:cs typeface="+mn-cs"/>
              </a:rPr>
              <a:t> is government policies. For example, in case of excessive fishing, the government can set a quota on the quantity of fish that can be caught per day.</a:t>
            </a:r>
            <a:br>
              <a:rPr lang="en-US" sz="1200" b="0" i="0" kern="1200" dirty="0" smtClean="0">
                <a:solidFill>
                  <a:schemeClr val="tx1"/>
                </a:solidFill>
                <a:latin typeface="+mn-lt"/>
                <a:ea typeface="+mn-ea"/>
                <a:cs typeface="+mn-cs"/>
              </a:rPr>
            </a:br>
            <a:r>
              <a:rPr lang="en-US" sz="1200" b="0" i="0" kern="1200" dirty="0" smtClean="0">
                <a:solidFill>
                  <a:schemeClr val="tx1"/>
                </a:solidFill>
                <a:latin typeface="+mn-lt"/>
                <a:ea typeface="+mn-ea"/>
                <a:cs typeface="+mn-cs"/>
              </a:rPr>
              <a:t/>
            </a:r>
            <a:br>
              <a:rPr lang="en-US" sz="1200" b="0" i="0" kern="1200" dirty="0" smtClean="0">
                <a:solidFill>
                  <a:schemeClr val="tx1"/>
                </a:solidFill>
                <a:latin typeface="+mn-lt"/>
                <a:ea typeface="+mn-ea"/>
                <a:cs typeface="+mn-cs"/>
              </a:rPr>
            </a:br>
            <a:r>
              <a:rPr lang="en-US" sz="1200" b="1" i="0" kern="1200" dirty="0" smtClean="0">
                <a:solidFill>
                  <a:schemeClr val="tx1"/>
                </a:solidFill>
                <a:latin typeface="+mn-lt"/>
                <a:ea typeface="+mn-ea"/>
                <a:cs typeface="+mn-cs"/>
              </a:rPr>
              <a:t>Government failure</a:t>
            </a:r>
            <a:r>
              <a:rPr lang="en-US" sz="1200" b="0" i="0" kern="1200" dirty="0" smtClean="0">
                <a:solidFill>
                  <a:schemeClr val="tx1"/>
                </a:solidFill>
                <a:latin typeface="+mn-lt"/>
                <a:ea typeface="+mn-ea"/>
                <a:cs typeface="+mn-cs"/>
              </a:rPr>
              <a:t> occurs when the government intervenes to correct a </a:t>
            </a:r>
            <a:r>
              <a:rPr lang="en-US" sz="1200" b="0" i="0" u="none" strike="noStrike" kern="1200" dirty="0" smtClean="0">
                <a:solidFill>
                  <a:schemeClr val="tx1"/>
                </a:solidFill>
                <a:latin typeface="+mn-lt"/>
                <a:ea typeface="+mn-ea"/>
                <a:cs typeface="+mn-cs"/>
                <a:hlinkClick r:id="rId3"/>
              </a:rPr>
              <a:t>market failure</a:t>
            </a:r>
            <a:r>
              <a:rPr lang="en-US" sz="1200" b="0" i="0" kern="1200" dirty="0" smtClean="0">
                <a:solidFill>
                  <a:schemeClr val="tx1"/>
                </a:solidFill>
                <a:latin typeface="+mn-lt"/>
                <a:ea typeface="+mn-ea"/>
                <a:cs typeface="+mn-cs"/>
              </a:rPr>
              <a:t> but ends up causing a net loss of economic welfare. In other words, the costs of the intervention are greater than the benefits provided by it.</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3</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dirty="0" smtClean="0"/>
              <a:t>1) The OECD-IEA combined estimate covers 82 countries, resulting from merging IEA price-gap estimates and OECD Inventory estimates of the fiscal cost of support measures for fossil fuels. Countries included in the calculations are: Algeria, Angola, Argentina, Armenia, Australia, Austria, Azerbaijan, Bahrain, Bangladesh, Belgium, Bolivia, Brazil, Brunei Darussalam, Canada, Chile, People’s Republic of China (hereafter ‘China’), Colombia, Costa Rica, Croatia, Czech Republic, Denmark, Ecuador, Egypt, El Salvador, Estonia, Finland, France, Gabon, Georgia, Germany, Ghana, Greece, Hungary, Iceland, India, Indonesia, Iraq, Ireland, Islamic Republic of Iran, Israel, Italy, Japan, Kazakhstan, Korea, Kuwait, Latvia, Libya, Lithuania, Luxembourg, Malaysia, Mexico, Moldova, Netherlands, New Zealand, Nigeria, Norway, Oman, Pakistan, Poland, Portugal, Qatar, Russia, Saudi Arabia, Slovak Republic, Slovenia, South Africa, Spain, Sri Lanka, Sweden, Switzerland, Chinese Taipei, Thailand, Trinidad and Tobago, Türkiye, Turkmenistan, Ukraine, United Arab Emirates, United Kingdom, United States, Uzbekistan, Venezuela, Viet Nam. 2) Fiscal cost of support for the fuel “Electricity” is derived from measures providing support for electricity generation or consumption (e.g. through regulated electricity tariffs for end-users). Estimates only include the fossil fuel share in electricity generation (i.e. excluding renewables and other non-fossil fuel sources). Measures supporting electricity generation technology based on a specific fossil fuel (used as an input) are </a:t>
            </a:r>
            <a:r>
              <a:rPr lang="en-US" dirty="0" err="1" smtClean="0"/>
              <a:t>categorised</a:t>
            </a:r>
            <a:r>
              <a:rPr lang="en-US" dirty="0" smtClean="0"/>
              <a:t> under this fuel (i.e. petroleum, coal, or natural gas). 3) Fiscal cost of support measures for fossil fuels included in the Inventory are based on information reported by countries through official documentation (e.g. budget reports). Support measures for which such information is not available are excluded from the aggregate amount reported in this report. In addition, support measures in certain countries may not have been exhaustively identified. 4) The Inventory reports tax expenditures as estimates of revenue that is foregone due to a particular feature of the tax system that reduces or postpones tax payments (relative to a jurisdiction’s benchmark tax system) to the benefit of fossil fuels’ producers or users. Hence, (i) tax expenditures estimates can increase over time either because of greater concessions (relative to the benchmark tax system) or because of an increase in the benchmark itself; (ii) cross-country comparisons of tax expenditures can be misleading due to country-specific benchmark tax systems. 5) Individual support measures for fossil fuels are included in the Inventory without reference to their economic or environmental effects. No judgment is therefore made as to whether such measures are inefficient or ought to be reformed. 6) Data are expressed in constant 2022 US dollars. Data for 2022 are on a preliminary basis. Sources: OECD Inventory of support measures for fossil fuels and IEA Fossil Fuel Subsidies Database. </a:t>
            </a: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19</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fontScale="92500"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In 2021, TRY 15,80 </a:t>
            </a:r>
            <a:r>
              <a:rPr lang="it-IT" dirty="0" err="1" smtClean="0"/>
              <a:t>bn</a:t>
            </a:r>
            <a:r>
              <a:rPr lang="it-IT" dirty="0" smtClean="0"/>
              <a:t>. </a:t>
            </a:r>
          </a:p>
          <a:p>
            <a:r>
              <a:rPr lang="en-US" sz="1200" b="0" i="0" kern="1200" dirty="0" smtClean="0">
                <a:solidFill>
                  <a:schemeClr val="tx1"/>
                </a:solidFill>
                <a:latin typeface="+mn-lt"/>
                <a:ea typeface="+mn-ea"/>
                <a:cs typeface="+mn-cs"/>
              </a:rPr>
              <a:t>In 2022, TRY</a:t>
            </a:r>
            <a:r>
              <a:rPr lang="en-US" sz="1200" b="0" i="0" kern="1200" baseline="0" dirty="0" smtClean="0">
                <a:solidFill>
                  <a:schemeClr val="tx1"/>
                </a:solidFill>
                <a:latin typeface="+mn-lt"/>
                <a:ea typeface="+mn-ea"/>
                <a:cs typeface="+mn-cs"/>
              </a:rPr>
              <a:t> 27,23 bn. </a:t>
            </a:r>
            <a:r>
              <a:rPr lang="it-IT" dirty="0" err="1" smtClean="0"/>
              <a:t>This</a:t>
            </a:r>
            <a:r>
              <a:rPr lang="it-IT" dirty="0" smtClean="0"/>
              <a:t> </a:t>
            </a:r>
            <a:r>
              <a:rPr lang="it-IT" dirty="0" err="1" smtClean="0"/>
              <a:t>is</a:t>
            </a:r>
            <a:r>
              <a:rPr lang="it-IT" dirty="0" smtClean="0"/>
              <a:t> </a:t>
            </a:r>
            <a:r>
              <a:rPr lang="it-IT" dirty="0" err="1" smtClean="0"/>
              <a:t>about</a:t>
            </a:r>
            <a:r>
              <a:rPr lang="it-IT" dirty="0" smtClean="0"/>
              <a:t> more </a:t>
            </a:r>
            <a:r>
              <a:rPr lang="it-IT" dirty="0" err="1" smtClean="0"/>
              <a:t>than</a:t>
            </a:r>
            <a:r>
              <a:rPr lang="it-IT" dirty="0" smtClean="0"/>
              <a:t> 1 </a:t>
            </a:r>
            <a:r>
              <a:rPr lang="it-IT" dirty="0" err="1" smtClean="0"/>
              <a:t>billion</a:t>
            </a:r>
            <a:r>
              <a:rPr lang="it-IT" dirty="0" smtClean="0"/>
              <a:t> of euro.</a:t>
            </a:r>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a:t>
            </a:r>
            <a:r>
              <a:rPr lang="en-US" sz="1200" b="0" i="0" kern="1200" dirty="0" smtClean="0">
                <a:solidFill>
                  <a:schemeClr val="tx1"/>
                </a:solidFill>
                <a:latin typeface="+mn-lt"/>
                <a:ea typeface="+mn-ea"/>
                <a:cs typeface="+mn-cs"/>
              </a:rPr>
              <a:t>range of fuels covered by the Inventory comprises both primary fossil-fuel commodities (e.g. crude oil, natural gas, coal, and peat) and secondary refined or processed products (e.g. diesel fuel, gasoline, kerosene, and coal briquettes). Primary fuels include in particular those fossil fuels that are extracted from unconventional sources, such as oil extracted from bituminous sands, shale-based natural gas, or coal-bed methane. Measures supporting the production or use of biofuels are not, however, included in the Inventory.</a:t>
            </a:r>
          </a:p>
          <a:p>
            <a:r>
              <a:rPr lang="en-US" sz="1200" b="1" i="1" kern="1200" dirty="0" smtClean="0">
                <a:solidFill>
                  <a:schemeClr val="tx1"/>
                </a:solidFill>
                <a:latin typeface="+mn-lt"/>
                <a:ea typeface="+mn-ea"/>
                <a:cs typeface="+mn-cs"/>
              </a:rPr>
              <a:t>Coal:</a:t>
            </a:r>
            <a:r>
              <a:rPr lang="en-US" sz="1200" b="0" i="0" kern="1200" dirty="0" smtClean="0">
                <a:solidFill>
                  <a:schemeClr val="tx1"/>
                </a:solidFill>
                <a:latin typeface="+mn-lt"/>
                <a:ea typeface="+mn-ea"/>
                <a:cs typeface="+mn-cs"/>
              </a:rPr>
              <a:t> including hard coal and briquettes, and peat.</a:t>
            </a:r>
          </a:p>
          <a:p>
            <a:r>
              <a:rPr lang="en-US" sz="1200" b="1" i="1" kern="1200" dirty="0" smtClean="0">
                <a:solidFill>
                  <a:schemeClr val="tx1"/>
                </a:solidFill>
                <a:latin typeface="+mn-lt"/>
                <a:ea typeface="+mn-ea"/>
                <a:cs typeface="+mn-cs"/>
              </a:rPr>
              <a:t>Natural gas:</a:t>
            </a:r>
            <a:r>
              <a:rPr lang="en-US" sz="1200" b="0" i="0" kern="1200" dirty="0" smtClean="0">
                <a:solidFill>
                  <a:schemeClr val="tx1"/>
                </a:solidFill>
                <a:latin typeface="+mn-lt"/>
                <a:ea typeface="+mn-ea"/>
                <a:cs typeface="+mn-cs"/>
              </a:rPr>
              <a:t> both liquefied and in the gaseous state.</a:t>
            </a:r>
          </a:p>
          <a:p>
            <a:r>
              <a:rPr lang="en-US" sz="1200" b="1" i="1" kern="1200" dirty="0" smtClean="0">
                <a:solidFill>
                  <a:schemeClr val="tx1"/>
                </a:solidFill>
                <a:latin typeface="+mn-lt"/>
                <a:ea typeface="+mn-ea"/>
                <a:cs typeface="+mn-cs"/>
              </a:rPr>
              <a:t>Petroleum:</a:t>
            </a:r>
            <a:r>
              <a:rPr lang="en-US" sz="1200" b="0" i="0" kern="1200" dirty="0" smtClean="0">
                <a:solidFill>
                  <a:schemeClr val="tx1"/>
                </a:solidFill>
                <a:latin typeface="+mn-lt"/>
                <a:ea typeface="+mn-ea"/>
                <a:cs typeface="+mn-cs"/>
              </a:rPr>
              <a:t> petroleum oils and oils obtained from bituminous minerals, crude oil as well as secondary refined or processed products (e.g. diesel fuel, gasoline, kerosene). </a:t>
            </a:r>
          </a:p>
          <a:p>
            <a:r>
              <a:rPr lang="en-US" sz="1200" b="1" i="1" kern="1200" dirty="0" smtClean="0">
                <a:solidFill>
                  <a:schemeClr val="tx1"/>
                </a:solidFill>
                <a:latin typeface="+mn-lt"/>
                <a:ea typeface="+mn-ea"/>
                <a:cs typeface="+mn-cs"/>
              </a:rPr>
              <a:t>End-use electricity:</a:t>
            </a:r>
            <a:r>
              <a:rPr lang="en-US" sz="1200" b="0" i="0" kern="1200" dirty="0" smtClean="0">
                <a:solidFill>
                  <a:schemeClr val="tx1"/>
                </a:solidFill>
                <a:latin typeface="+mn-lt"/>
                <a:ea typeface="+mn-ea"/>
                <a:cs typeface="+mn-cs"/>
              </a:rPr>
              <a:t> electricity for end-user consumption of fossil-fuel origin. Support under end-use electricity includes measures providing electricity tariffs below cost recovery or annual average-cost pricing for electricity end-users and only includes the fossil-fuel component of the support (i.e. renewables and other non-fossil-fuel sources are excluded). Amounts related to cross-border power exchanges are also excluded due to the technical difficulties in determining the traded electricity’s ultimate generation origin. Support amounts benefiting fossil fuels as power generation inputs are aggregated under their respective fuel type, i.e. petroleum, coal or natural gas.</a:t>
            </a:r>
          </a:p>
          <a:p>
            <a:endParaRPr lang="it-IT" dirty="0" smtClean="0"/>
          </a:p>
          <a:p>
            <a:r>
              <a:rPr lang="it-IT" dirty="0" smtClean="0"/>
              <a:t>https://www.oecd.org/fossil-fuels/methodology/#:~:text=End%2Duse%20electricity%3A%20electricity%20for,consumption%20of%20fossil%2Dfuel%20origin.</a:t>
            </a: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20</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TRY 23,64 </a:t>
            </a:r>
            <a:r>
              <a:rPr lang="it-IT" dirty="0" err="1" smtClean="0"/>
              <a:t>bn</a:t>
            </a:r>
            <a:r>
              <a:rPr lang="it-IT" dirty="0" smtClean="0"/>
              <a:t>. </a:t>
            </a:r>
            <a:r>
              <a:rPr lang="it-IT" dirty="0" err="1" smtClean="0"/>
              <a:t>About</a:t>
            </a:r>
            <a:r>
              <a:rPr lang="it-IT" dirty="0" smtClean="0"/>
              <a:t> </a:t>
            </a:r>
            <a:r>
              <a:rPr lang="it-IT" dirty="0" smtClean="0"/>
              <a:t>1 </a:t>
            </a:r>
            <a:r>
              <a:rPr lang="it-IT" dirty="0" err="1" smtClean="0"/>
              <a:t>billion</a:t>
            </a:r>
            <a:r>
              <a:rPr lang="it-IT" dirty="0" smtClean="0"/>
              <a:t> of </a:t>
            </a:r>
            <a:r>
              <a:rPr lang="it-IT" dirty="0" smtClean="0"/>
              <a:t>euro (711 </a:t>
            </a:r>
            <a:r>
              <a:rPr lang="it-IT" dirty="0" err="1" smtClean="0"/>
              <a:t>€mln</a:t>
            </a:r>
            <a:r>
              <a:rPr lang="it-IT"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TRY 38,50 </a:t>
            </a:r>
            <a:r>
              <a:rPr lang="it-IT" dirty="0" err="1" smtClean="0"/>
              <a:t>bn</a:t>
            </a:r>
            <a:r>
              <a:rPr lang="it-IT" dirty="0" smtClean="0"/>
              <a:t>. More </a:t>
            </a:r>
            <a:r>
              <a:rPr lang="it-IT" dirty="0" err="1" smtClean="0"/>
              <a:t>than</a:t>
            </a:r>
            <a:r>
              <a:rPr lang="it-IT" dirty="0" smtClean="0"/>
              <a:t> 1 </a:t>
            </a:r>
            <a:r>
              <a:rPr lang="it-IT" dirty="0" err="1" smtClean="0"/>
              <a:t>billion</a:t>
            </a:r>
            <a:r>
              <a:rPr lang="it-IT" dirty="0" smtClean="0"/>
              <a:t> of euro (1,15</a:t>
            </a:r>
            <a:r>
              <a:rPr lang="it-IT" baseline="0" dirty="0" smtClean="0"/>
              <a:t> </a:t>
            </a:r>
            <a:r>
              <a:rPr lang="it-IT" baseline="0" dirty="0" err="1" smtClean="0"/>
              <a:t>€bn</a:t>
            </a:r>
            <a:r>
              <a:rPr lang="it-IT" baseline="0" dirty="0" smtClean="0"/>
              <a:t>).</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23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algn="l" rtl="0" fontAlgn="auto"/>
            <a:r>
              <a:rPr lang="en-US" b="0" i="0" u="none" strike="noStrike" dirty="0" smtClean="0">
                <a:latin typeface="-apple-system"/>
                <a:hlinkClick r:id="rId3"/>
              </a:rPr>
              <a:t>❓❓❓ Is carbon pricing bad for economic performance?</a:t>
            </a:r>
            <a:br>
              <a:rPr lang="en-US" b="0" i="0" u="none" strike="noStrike" dirty="0" smtClean="0">
                <a:latin typeface="-apple-system"/>
                <a:hlinkClick r:id="rId3"/>
              </a:rPr>
            </a:br>
            <a:r>
              <a:rPr lang="en-US" b="0" i="0" u="none" strike="noStrike" dirty="0" smtClean="0">
                <a:latin typeface="-apple-system"/>
                <a:hlinkClick r:id="rId3"/>
              </a:rPr>
              <a:t> </a:t>
            </a:r>
            <a:br>
              <a:rPr lang="en-US" b="0" i="0" u="none" strike="noStrike" dirty="0" smtClean="0">
                <a:latin typeface="-apple-system"/>
                <a:hlinkClick r:id="rId3"/>
              </a:rPr>
            </a:br>
            <a:r>
              <a:rPr lang="en-US" b="0" i="0" u="none" strike="noStrike" dirty="0" smtClean="0">
                <a:latin typeface="-apple-system"/>
                <a:hlinkClick r:id="rId3"/>
              </a:rPr>
              <a:t>Our results from a meta review based on 21 ex-post studies from 2010-2019 suggest no:</a:t>
            </a:r>
            <a:br>
              <a:rPr lang="en-US" b="0" i="0" u="none" strike="noStrike" dirty="0" smtClean="0">
                <a:latin typeface="-apple-system"/>
                <a:hlinkClick r:id="rId3"/>
              </a:rPr>
            </a:br>
            <a:r>
              <a:rPr lang="en-US" b="0" i="0" u="none" strike="noStrike" dirty="0" smtClean="0">
                <a:latin typeface="-apple-system"/>
                <a:hlinkClick r:id="rId3"/>
              </a:rPr>
              <a:t>👉 Carbon pricing has mostly mixed or (statistically) insignificant effects on employment, profits as well as turnover and value added</a:t>
            </a:r>
            <a:br>
              <a:rPr lang="en-US" b="0" i="0" u="none" strike="noStrike" dirty="0" smtClean="0">
                <a:latin typeface="-apple-system"/>
                <a:hlinkClick r:id="rId3"/>
              </a:rPr>
            </a:br>
            <a:r>
              <a:rPr lang="en-US" b="0" i="0" u="none" strike="noStrike" dirty="0" smtClean="0">
                <a:latin typeface="-apple-system"/>
                <a:hlinkClick r:id="rId3"/>
              </a:rPr>
              <a:t>👉 Carbon pricing has mostly positive effects on productivity</a:t>
            </a:r>
            <a:br>
              <a:rPr lang="en-US" b="0" i="0" u="none" strike="noStrike" dirty="0" smtClean="0">
                <a:latin typeface="-apple-system"/>
                <a:hlinkClick r:id="rId3"/>
              </a:rPr>
            </a:br>
            <a:r>
              <a:rPr lang="en-US" b="0" i="0" u="none" strike="noStrike" dirty="0" smtClean="0">
                <a:latin typeface="-apple-system"/>
                <a:hlinkClick r:id="rId3"/>
              </a:rPr>
              <a:t>👉 Carbon pricing unambiguously triggers green innovation</a:t>
            </a:r>
            <a:br>
              <a:rPr lang="en-US" b="0" i="0" u="none" strike="noStrike" dirty="0" smtClean="0">
                <a:latin typeface="-apple-system"/>
                <a:hlinkClick r:id="rId3"/>
              </a:rPr>
            </a:br>
            <a:r>
              <a:rPr lang="en-US" b="0" i="0" u="none" strike="noStrike" dirty="0" smtClean="0">
                <a:latin typeface="-apple-system"/>
                <a:hlinkClick r:id="rId3"/>
              </a:rPr>
              <a:t> </a:t>
            </a:r>
            <a:br>
              <a:rPr lang="en-US" b="0" i="0" u="none" strike="noStrike" dirty="0" smtClean="0">
                <a:latin typeface="-apple-system"/>
                <a:hlinkClick r:id="rId3"/>
              </a:rPr>
            </a:br>
            <a:r>
              <a:rPr lang="en-US" b="0" i="0" u="none" strike="noStrike" dirty="0" smtClean="0">
                <a:latin typeface="-apple-system"/>
                <a:hlinkClick r:id="rId3"/>
              </a:rPr>
              <a:t>Hence, concerns about negative short-term effects on carbon pricing on international competitiveness have not come to pass.</a:t>
            </a:r>
            <a:br>
              <a:rPr lang="en-US" b="0" i="0" u="none" strike="noStrike" dirty="0" smtClean="0">
                <a:latin typeface="-apple-system"/>
                <a:hlinkClick r:id="rId3"/>
              </a:rPr>
            </a:br>
            <a:r>
              <a:rPr lang="en-US" b="0" i="0" u="none" strike="noStrike" dirty="0" smtClean="0">
                <a:latin typeface="-apple-system"/>
                <a:hlinkClick r:id="rId3"/>
              </a:rPr>
              <a:t/>
            </a:r>
            <a:br>
              <a:rPr lang="en-US" b="0" i="0" u="none" strike="noStrike" dirty="0" smtClean="0">
                <a:latin typeface="-apple-system"/>
                <a:hlinkClick r:id="rId3"/>
              </a:rPr>
            </a:br>
            <a:r>
              <a:rPr lang="en-US" b="0" i="0" u="none" strike="noStrike" dirty="0" smtClean="0">
                <a:latin typeface="-apple-system"/>
                <a:hlinkClick r:id="rId3"/>
              </a:rPr>
              <a:t>❗ However, these findings are in part because carbon prices levied on industry have been low (either because of tax breaks or allocation of free allowances).</a:t>
            </a: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24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32</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“Implementing Domestic </a:t>
            </a:r>
            <a:r>
              <a:rPr lang="en-US" dirty="0" err="1" smtClean="0"/>
              <a:t>Tradeable</a:t>
            </a:r>
            <a:r>
              <a:rPr lang="en-US" dirty="0" smtClean="0"/>
              <a:t> Permits –</a:t>
            </a:r>
            <a:r>
              <a:rPr lang="en-US" baseline="0" dirty="0" smtClean="0"/>
              <a:t> </a:t>
            </a:r>
            <a:r>
              <a:rPr lang="en-US" dirty="0" smtClean="0"/>
              <a:t>Recent Developments and Future Challenges”</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34</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39</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With FFSs reform turned into an SDG (target 12.c and indicator 12.c.1), all governments are expected to report on progress in meeting the SDGs, including on FFSs phase-out, using a template, developed by UNEP. </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40</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41</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Garamond" panose="02020404030301010803" pitchFamily="18" charset="0"/>
                <a:ea typeface="+mn-ea"/>
                <a:cs typeface="+mn-cs"/>
              </a:rPr>
              <a:t>The Environment Council adopted a general approach on the revision of the EU ETS in June 2022. In December 2022, the Council reached a </a:t>
            </a:r>
            <a:r>
              <a:rPr lang="en-US" sz="1200" b="1" i="0" kern="1200" dirty="0" smtClean="0">
                <a:solidFill>
                  <a:schemeClr val="tx1"/>
                </a:solidFill>
                <a:effectLst/>
                <a:latin typeface="Garamond" panose="02020404030301010803" pitchFamily="18" charset="0"/>
                <a:ea typeface="+mn-ea"/>
                <a:cs typeface="+mn-cs"/>
              </a:rPr>
              <a:t>provisional deal with the European Parliament</a:t>
            </a:r>
            <a:r>
              <a:rPr lang="en-US" sz="1200" b="0" i="0" kern="1200" dirty="0" smtClean="0">
                <a:solidFill>
                  <a:schemeClr val="tx1"/>
                </a:solidFill>
                <a:effectLst/>
                <a:latin typeface="Garamond" panose="02020404030301010803" pitchFamily="18" charset="0"/>
                <a:ea typeface="+mn-ea"/>
                <a:cs typeface="+mn-cs"/>
              </a:rPr>
              <a:t>. This includes an increase in the overall ambition of emissions reductions by 2030 in the sectors covered by the EU ETS to </a:t>
            </a:r>
            <a:r>
              <a:rPr lang="en-US" sz="1200" b="1" i="0" kern="1200" dirty="0" smtClean="0">
                <a:solidFill>
                  <a:schemeClr val="tx1"/>
                </a:solidFill>
                <a:effectLst/>
                <a:latin typeface="Garamond" panose="02020404030301010803" pitchFamily="18" charset="0"/>
                <a:ea typeface="+mn-ea"/>
                <a:cs typeface="+mn-cs"/>
              </a:rPr>
              <a:t>62%</a:t>
            </a:r>
            <a:r>
              <a:rPr lang="en-US" sz="1200" b="0" i="0" kern="1200" dirty="0" smtClean="0">
                <a:solidFill>
                  <a:schemeClr val="tx1"/>
                </a:solidFill>
                <a:effectLst/>
                <a:latin typeface="Garamond" panose="02020404030301010803" pitchFamily="18" charset="0"/>
                <a:ea typeface="+mn-ea"/>
                <a:cs typeface="+mn-cs"/>
              </a:rPr>
              <a:t>, compared to the 61% target proposed by the Commission. </a:t>
            </a:r>
            <a:endParaRPr lang="it-IT" dirty="0" smtClean="0">
              <a:solidFill>
                <a:schemeClr val="tx1"/>
              </a:solidFill>
              <a:latin typeface="Garamond" panose="02020404030301010803" pitchFamily="18" charset="0"/>
            </a:endParaRP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248 </a:t>
            </a:r>
            <a:r>
              <a:rPr lang="en-GB" noProof="0" dirty="0" smtClean="0"/>
              <a:t>indicators</a:t>
            </a:r>
            <a:r>
              <a:rPr lang="it-IT" dirty="0" smtClean="0"/>
              <a:t> </a:t>
            </a:r>
            <a:r>
              <a:rPr lang="it-IT" dirty="0" err="1" smtClean="0"/>
              <a:t>Inter-Agency</a:t>
            </a:r>
            <a:r>
              <a:rPr lang="it-IT" dirty="0" smtClean="0"/>
              <a:t> and Expert Group (</a:t>
            </a:r>
            <a:r>
              <a:rPr lang="it-IT" dirty="0" err="1" smtClean="0"/>
              <a:t>IAEG-SDGs</a:t>
            </a:r>
            <a:r>
              <a:rPr lang="it-IT" dirty="0" smtClean="0"/>
              <a:t>)</a:t>
            </a: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dirty="0" smtClean="0"/>
              <a:t>Emissions cap set in the EU ETS, compared with verified emissions. Legend: bars (cap), light shade bars in 2014-16 (allowances </a:t>
            </a:r>
            <a:r>
              <a:rPr lang="en-US" dirty="0" err="1" smtClean="0"/>
              <a:t>backloaded</a:t>
            </a:r>
            <a:r>
              <a:rPr lang="en-US" dirty="0" smtClean="0"/>
              <a:t> in phase 3), light shade bars since 2019 (feeds of allowances to the Market Stability Reserve), dash line (verified emissions). </a:t>
            </a:r>
          </a:p>
          <a:p>
            <a:endParaRPr lang="en-US" dirty="0" smtClean="0">
              <a:latin typeface="Garamond" panose="02020404030301010803" pitchFamily="18" charset="0"/>
            </a:endParaRPr>
          </a:p>
          <a:p>
            <a:r>
              <a:rPr lang="en-US" dirty="0" smtClean="0">
                <a:latin typeface="Garamond" panose="02020404030301010803" pitchFamily="18" charset="0"/>
              </a:rPr>
              <a:t>CAP reduction (2013-2020): -1.74% and</a:t>
            </a:r>
            <a:r>
              <a:rPr lang="en-US" baseline="0" dirty="0" smtClean="0">
                <a:latin typeface="Garamond" panose="02020404030301010803" pitchFamily="18" charset="0"/>
              </a:rPr>
              <a:t> for the period (2021-2030): -2.2%.</a:t>
            </a:r>
            <a:br>
              <a:rPr lang="en-US" baseline="0" dirty="0" smtClean="0">
                <a:latin typeface="Garamond" panose="02020404030301010803" pitchFamily="18" charset="0"/>
              </a:rPr>
            </a:br>
            <a:endParaRPr lang="en-US" dirty="0" smtClean="0">
              <a:latin typeface="Garamond" panose="02020404030301010803" pitchFamily="18" charset="0"/>
            </a:endParaRPr>
          </a:p>
          <a:p>
            <a:r>
              <a:rPr lang="en-US" dirty="0" smtClean="0">
                <a:latin typeface="Garamond" panose="02020404030301010803" pitchFamily="18" charset="0"/>
              </a:rPr>
              <a:t>▪ The EU Emissions Trading System (EU ETS) sets an overall limit (the “cap”) on the GHG emissions for the sectors included (currently power, industry, aviation). The cap decreases every year, ensuring that total emissions fall. </a:t>
            </a:r>
          </a:p>
          <a:p>
            <a:r>
              <a:rPr lang="en-US" dirty="0" smtClean="0">
                <a:latin typeface="Garamond" panose="02020404030301010803" pitchFamily="18" charset="0"/>
              </a:rPr>
              <a:t>▪ One emission allowance gives the holder the right to emit 1 ton of CO2 (equivalent). </a:t>
            </a:r>
          </a:p>
          <a:p>
            <a:r>
              <a:rPr lang="en-US" dirty="0" smtClean="0">
                <a:latin typeface="Garamond" panose="02020404030301010803" pitchFamily="18" charset="0"/>
              </a:rPr>
              <a:t>▪ Within the cap, companies receive or buy emission allowances, which they can trade as needed. </a:t>
            </a:r>
            <a:endParaRPr lang="it-IT" dirty="0" smtClean="0">
              <a:latin typeface="Garamond" panose="02020404030301010803" pitchFamily="18" charset="0"/>
            </a:endParaRP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43</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GB" noProof="0" dirty="0" smtClean="0"/>
              <a:t>European</a:t>
            </a:r>
            <a:r>
              <a:rPr lang="it-IT" dirty="0" smtClean="0"/>
              <a:t> Economic Area: EU 27+ Iceland, Liechtenstein and </a:t>
            </a:r>
            <a:r>
              <a:rPr lang="it-IT" dirty="0" err="1" smtClean="0"/>
              <a:t>Norway</a:t>
            </a:r>
            <a:r>
              <a:rPr lang="it-IT"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If GHG emissions are to be reduced rapidly across economies, there is potential for extending the coverage and price level in existing carbon pricing schemes, as well as extending the use of carbon pricing schemes in jurisdictions where such schemes are not yet applied (OECD, 2022). </a:t>
            </a:r>
            <a:endParaRPr lang="it-IT" sz="1200" kern="1200" dirty="0" smtClean="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44</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For ETS, a similar trade-off (between price levels and emissions coverage) between price levels and coverage emerges.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highest emissions trading prices were found in the EU, where ETS prices amounted to EUR 86.5/tCO</a:t>
            </a:r>
            <a:r>
              <a:rPr lang="en-GB" sz="1200" kern="1200" baseline="-25000" dirty="0" smtClean="0">
                <a:solidFill>
                  <a:schemeClr val="tx1"/>
                </a:solidFill>
                <a:effectLst/>
                <a:latin typeface="+mn-lt"/>
                <a:ea typeface="+mn-ea"/>
                <a:cs typeface="+mn-cs"/>
              </a:rPr>
              <a:t>2</a:t>
            </a:r>
            <a:r>
              <a:rPr lang="en-GB" sz="1200" kern="1200" dirty="0" smtClean="0">
                <a:solidFill>
                  <a:schemeClr val="tx1"/>
                </a:solidFill>
                <a:effectLst/>
                <a:latin typeface="+mn-lt"/>
                <a:ea typeface="+mn-ea"/>
                <a:cs typeface="+mn-cs"/>
              </a:rPr>
              <a:t>eq in 2022 with a coverage of 40.7% of total EU GHG emissions. The largest coverage of emissions by ETS was found in California, US (74%) and Nova Scotia, Canada (85%), with price levels of EUR 30.8/tCO</a:t>
            </a:r>
            <a:r>
              <a:rPr lang="en-GB" sz="1200" kern="1200" baseline="-25000" dirty="0" smtClean="0">
                <a:solidFill>
                  <a:schemeClr val="tx1"/>
                </a:solidFill>
                <a:effectLst/>
                <a:latin typeface="+mn-lt"/>
                <a:ea typeface="+mn-ea"/>
                <a:cs typeface="+mn-cs"/>
              </a:rPr>
              <a:t>2</a:t>
            </a:r>
            <a:r>
              <a:rPr lang="en-GB" sz="1200" kern="1200" dirty="0" smtClean="0">
                <a:solidFill>
                  <a:schemeClr val="tx1"/>
                </a:solidFill>
                <a:effectLst/>
                <a:latin typeface="+mn-lt"/>
                <a:ea typeface="+mn-ea"/>
                <a:cs typeface="+mn-cs"/>
              </a:rPr>
              <a:t>eq and EUR 23.1/tCO</a:t>
            </a:r>
            <a:r>
              <a:rPr lang="en-GB" sz="1200" kern="1200" baseline="-25000" dirty="0" smtClean="0">
                <a:solidFill>
                  <a:schemeClr val="tx1"/>
                </a:solidFill>
                <a:effectLst/>
                <a:latin typeface="+mn-lt"/>
                <a:ea typeface="+mn-ea"/>
                <a:cs typeface="+mn-cs"/>
              </a:rPr>
              <a:t>2</a:t>
            </a:r>
            <a:r>
              <a:rPr lang="en-GB" sz="1200" kern="1200" dirty="0" smtClean="0">
                <a:solidFill>
                  <a:schemeClr val="tx1"/>
                </a:solidFill>
                <a:effectLst/>
                <a:latin typeface="+mn-lt"/>
                <a:ea typeface="+mn-ea"/>
                <a:cs typeface="+mn-cs"/>
              </a:rPr>
              <a:t>eq in 2022 respectively (World Bank, 2022</a:t>
            </a:r>
            <a:r>
              <a:rPr lang="en-GB" sz="1200" kern="1200" baseline="-25000" dirty="0" smtClean="0">
                <a:solidFill>
                  <a:schemeClr val="tx1"/>
                </a:solidFill>
                <a:effectLst/>
                <a:latin typeface="+mn-lt"/>
                <a:ea typeface="+mn-ea"/>
                <a:cs typeface="+mn-cs"/>
              </a:rPr>
              <a:t>[73]</a:t>
            </a:r>
            <a:r>
              <a:rPr lang="en-GB" sz="1200" kern="1200" dirty="0" smtClean="0">
                <a:solidFill>
                  <a:schemeClr val="tx1"/>
                </a:solidFill>
                <a:effectLst/>
                <a:latin typeface="+mn-lt"/>
                <a:ea typeface="+mn-ea"/>
                <a:cs typeface="+mn-cs"/>
              </a:rPr>
              <a:t>) (ICAP, 2022</a:t>
            </a:r>
            <a:r>
              <a:rPr lang="en-GB" sz="1200" kern="1200" baseline="-25000" dirty="0" smtClean="0">
                <a:solidFill>
                  <a:schemeClr val="tx1"/>
                </a:solidFill>
                <a:effectLst/>
                <a:latin typeface="+mn-lt"/>
                <a:ea typeface="+mn-ea"/>
                <a:cs typeface="+mn-cs"/>
              </a:rPr>
              <a:t>[88]</a:t>
            </a:r>
            <a:r>
              <a:rPr lang="en-GB" sz="1200" kern="1200" dirty="0" smtClean="0">
                <a:solidFill>
                  <a:schemeClr val="tx1"/>
                </a:solidFill>
                <a:effectLst/>
                <a:latin typeface="+mn-lt"/>
                <a:ea typeface="+mn-ea"/>
                <a:cs typeface="+mn-cs"/>
              </a:rPr>
              <a:t>).</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If GHG emissions are to be reduced rapidly across economies, there is potential for extending the coverage and price level in existing carbon pricing schemes, as well as extending the use of carbon pricing schemes in jurisdictions where such schemes are not yet applied. </a:t>
            </a:r>
            <a:endParaRPr lang="it-IT" sz="1200" kern="1200" dirty="0" smtClean="0">
              <a:solidFill>
                <a:schemeClr val="tx1"/>
              </a:solidFill>
              <a:effectLst/>
              <a:latin typeface="+mn-lt"/>
              <a:ea typeface="+mn-ea"/>
              <a:cs typeface="+mn-cs"/>
            </a:endParaRPr>
          </a:p>
          <a:p>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45</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lowest price of EUR 57.91 was recorded on 7 March 2022 during a period of increased market volatility triggered by Russia’s full-scale invasion of Ukraine. The average price reached EUR 80.18 in 2022. The price range was narrower in the first half of 2023, between EUR 75.04 (17 January) and EUR 96.33 (28 February).</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smtClean="0"/>
              <a:t>https://climate.ec.europa.eu/system/files/2023-10/COM_2023_654_1_EN_ACT_part1_CMR%2BSWD.pdf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46</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Emissions from extra-European aviation, from incoming flights to the European Economic Area and flights departing to countries outside the EEA, with the exception of flights departing to the UK and Switzerland, are currently not priced under the EU ETS under the ‘stop the clock’ provision in the EU ETS Directive. </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47</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dirty="0" smtClean="0"/>
              <a:t>• 28 countries (25 EU Member States and 3 EEA/EFTA countries) auction their allowances on the common auction platform. To this end, they have signed a Joint Procurement Agreement </a:t>
            </a:r>
          </a:p>
          <a:p>
            <a:r>
              <a:rPr lang="en-US" dirty="0" smtClean="0"/>
              <a:t>• Currently, the European Energy Exchange (EEX) in Leipzig is the common auction platform. </a:t>
            </a:r>
          </a:p>
          <a:p>
            <a:r>
              <a:rPr lang="en-US" dirty="0" smtClean="0"/>
              <a:t>• Germany and Poland have opted-out of the common auctioning platform. Germany has nominated EEX as its opt-out platform, while Poland is using the common auction platform (EEX) to auction its allowances until further notice.</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48</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GB" noProof="0" dirty="0" smtClean="0"/>
              <a:t>European</a:t>
            </a:r>
            <a:r>
              <a:rPr lang="it-IT" dirty="0" smtClean="0"/>
              <a:t> Environment Agency, 2022.</a:t>
            </a:r>
          </a:p>
          <a:p>
            <a:r>
              <a:rPr lang="en-US" dirty="0" smtClean="0"/>
              <a:t>The stationary installations covered by the EU ETS can be grouped into eight main categories, based on their main activities responsible for greenhouse gas emissions: </a:t>
            </a:r>
          </a:p>
          <a:p>
            <a:pPr marL="228600" indent="-228600">
              <a:buAutoNum type="arabicPeriod"/>
            </a:pPr>
            <a:r>
              <a:rPr lang="en-US" dirty="0" smtClean="0"/>
              <a:t>fuel combustion (mainly electricity and heat generation plus various manufacturing industries); </a:t>
            </a:r>
          </a:p>
          <a:p>
            <a:pPr marL="228600" indent="-228600">
              <a:buAutoNum type="arabicPeriod"/>
            </a:pPr>
            <a:r>
              <a:rPr lang="en-US" dirty="0" smtClean="0"/>
              <a:t>refineries; </a:t>
            </a:r>
          </a:p>
          <a:p>
            <a:pPr marL="228600" indent="-228600">
              <a:buAutoNum type="arabicPeriod"/>
            </a:pPr>
            <a:r>
              <a:rPr lang="en-US" dirty="0" smtClean="0"/>
              <a:t>iron and steel, coke, and metal ore production;  </a:t>
            </a:r>
          </a:p>
          <a:p>
            <a:pPr marL="228600" indent="-228600">
              <a:buAutoNum type="arabicPeriod"/>
            </a:pPr>
            <a:r>
              <a:rPr lang="en-US" dirty="0" smtClean="0"/>
              <a:t>cement, clinker and lime production; </a:t>
            </a:r>
          </a:p>
          <a:p>
            <a:pPr marL="228600" indent="-228600">
              <a:buAutoNum type="arabicPeriod"/>
            </a:pPr>
            <a:r>
              <a:rPr lang="en-US" dirty="0" smtClean="0"/>
              <a:t>other non-metallic minerals (glass, ceramics, mineral wool and gypsum); </a:t>
            </a:r>
          </a:p>
          <a:p>
            <a:pPr marL="228600" indent="-228600">
              <a:buAutoNum type="arabicPeriod"/>
            </a:pPr>
            <a:r>
              <a:rPr lang="en-US" dirty="0" smtClean="0"/>
              <a:t>production of pulp and paper; </a:t>
            </a:r>
          </a:p>
          <a:p>
            <a:pPr marL="228600" indent="-228600">
              <a:buAutoNum type="arabicPeriod"/>
            </a:pPr>
            <a:r>
              <a:rPr lang="en-US" dirty="0" smtClean="0"/>
              <a:t>production of chemicals; </a:t>
            </a:r>
          </a:p>
          <a:p>
            <a:pPr marL="228600" indent="-228600">
              <a:buAutoNum type="arabicPeriod"/>
            </a:pPr>
            <a:r>
              <a:rPr lang="en-US" dirty="0" smtClean="0"/>
              <a:t>other (opt-ins and capture and transport of greenhouse gases).</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49</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fontScale="85000" lnSpcReduction="20000"/>
          </a:bodyPr>
          <a:lstStyle/>
          <a:p>
            <a:r>
              <a:rPr lang="en-US" b="1" u="sng" dirty="0" smtClean="0"/>
              <a:t>OECD Environment Working Papers No. 191 Carbon pricing and COVID-19: Policy changes, challenges and design options in OECD and G20 countries </a:t>
            </a:r>
          </a:p>
          <a:p>
            <a:r>
              <a:rPr lang="en-US" dirty="0" smtClean="0"/>
              <a:t/>
            </a:r>
            <a:br>
              <a:rPr lang="en-US" dirty="0" smtClean="0"/>
            </a:br>
            <a:r>
              <a:rPr lang="en-US" dirty="0" smtClean="0"/>
              <a:t>Note: </a:t>
            </a:r>
            <a:r>
              <a:rPr lang="en-US" b="1" dirty="0" smtClean="0"/>
              <a:t>Green</a:t>
            </a:r>
            <a:r>
              <a:rPr lang="en-US" dirty="0" smtClean="0"/>
              <a:t>: Permanent measure with climate-positive effect. </a:t>
            </a:r>
            <a:r>
              <a:rPr lang="en-US" b="1" dirty="0" smtClean="0"/>
              <a:t>Red</a:t>
            </a:r>
            <a:r>
              <a:rPr lang="en-US" dirty="0" smtClean="0"/>
              <a:t>: Temporary measure with climate-negative effect. </a:t>
            </a:r>
            <a:r>
              <a:rPr lang="en-US" b="1" dirty="0" smtClean="0"/>
              <a:t>White</a:t>
            </a:r>
            <a:r>
              <a:rPr lang="en-US" dirty="0" smtClean="0"/>
              <a:t>: no change. </a:t>
            </a:r>
            <a:r>
              <a:rPr lang="en-US" b="1" dirty="0" smtClean="0"/>
              <a:t>Number</a:t>
            </a:r>
            <a:r>
              <a:rPr lang="en-US" dirty="0" smtClean="0"/>
              <a:t>: the number of measures. The TCI-P (</a:t>
            </a:r>
            <a:r>
              <a:rPr lang="en-US" u="sng" dirty="0" smtClean="0"/>
              <a:t>includes Connecticut, Massachusetts, Rhode Island, Washington D.C.</a:t>
            </a:r>
            <a:r>
              <a:rPr lang="en-US" u="none" dirty="0" smtClean="0"/>
              <a:t>) </a:t>
            </a:r>
            <a:r>
              <a:rPr lang="en-US" dirty="0" smtClean="0"/>
              <a:t>might not be considered a sub-national scheme but rather a cross-regional scheme, and have been included as it is an example of how sub-nations or regions can cooperate. </a:t>
            </a:r>
          </a:p>
          <a:p>
            <a:endParaRPr lang="en-US" dirty="0" smtClean="0"/>
          </a:p>
          <a:p>
            <a:r>
              <a:rPr lang="en-US" dirty="0" smtClean="0"/>
              <a:t>Sub-national </a:t>
            </a:r>
            <a:r>
              <a:rPr lang="en-US" b="1" dirty="0" smtClean="0"/>
              <a:t>carbon tax </a:t>
            </a:r>
            <a:r>
              <a:rPr lang="en-US" dirty="0" smtClean="0"/>
              <a:t>schemes have undergone climate-positive and negative changes during COVID19 (January 2020 to August 2021), although the former involved permanent changes whereas the latter entailed temporary changes. Climate-negative policy changes took place In British Columbia, Canada, while climate-positive policy changes occurred in Baja California and Tamaulipas, Mexico. Delays due to COVID-19 were observed in British Columbia’s carbon tax scheme, causing the delay of a planned price increase (World Bank, 2021[91]). </a:t>
            </a:r>
          </a:p>
          <a:p>
            <a:r>
              <a:rPr lang="en-US" dirty="0" smtClean="0"/>
              <a:t>Only climate-positive and permanent policy changes took place for the </a:t>
            </a:r>
            <a:r>
              <a:rPr lang="en-US" dirty="0" err="1" smtClean="0"/>
              <a:t>subnational</a:t>
            </a:r>
            <a:r>
              <a:rPr lang="en-US" dirty="0" smtClean="0"/>
              <a:t> </a:t>
            </a:r>
            <a:r>
              <a:rPr lang="en-US" b="1" dirty="0" smtClean="0"/>
              <a:t>ETS</a:t>
            </a:r>
            <a:r>
              <a:rPr lang="en-US" dirty="0" smtClean="0"/>
              <a:t>. These occurred in Québec, Canada; California and the Transport &amp; Climate Initiative Program (TCI-P), USA; Sakhalin, Russia; and Tokyo, Japan. The policy changes included the establishment of new ETS, emission cap reductions for existing ETS, and increased revenue attributed to climate action. Only the ETS in Tokyo experienced delays due to COVID-19 which resulted in the submission deadline for annual reports to be pushed back by two months (ICAP, 2021[133]). </a:t>
            </a:r>
          </a:p>
          <a:p>
            <a:r>
              <a:rPr lang="en-US" dirty="0" smtClean="0"/>
              <a:t>Policy changes for </a:t>
            </a:r>
            <a:r>
              <a:rPr lang="en-US" b="1" dirty="0" smtClean="0"/>
              <a:t>aviation taxes</a:t>
            </a:r>
            <a:r>
              <a:rPr lang="en-US" dirty="0" smtClean="0"/>
              <a:t> were climate-negative, yet temporary, and occurred in British Columbia and Québec, Canada, as well as in California, USA (IATA, 2021[120]). </a:t>
            </a:r>
          </a:p>
          <a:p>
            <a:r>
              <a:rPr lang="en-US" dirty="0" smtClean="0"/>
              <a:t>For </a:t>
            </a:r>
            <a:r>
              <a:rPr lang="en-US" b="1" dirty="0" smtClean="0"/>
              <a:t>FFS</a:t>
            </a:r>
            <a:r>
              <a:rPr lang="en-US" dirty="0" smtClean="0"/>
              <a:t>, the sub-set of policy changes identified on the </a:t>
            </a:r>
            <a:r>
              <a:rPr lang="en-US" dirty="0" err="1" smtClean="0"/>
              <a:t>subnational</a:t>
            </a:r>
            <a:r>
              <a:rPr lang="en-US" dirty="0" smtClean="0"/>
              <a:t> level were all climate-negative and temporary, of which the majority of policy changes are addressing the production side. All policy changes identified took place in British Columbia and Québec, Canada (OECD, 2021[72]). </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50</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52</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sz="1200" b="1" i="0" kern="1200" dirty="0" smtClean="0">
                <a:solidFill>
                  <a:schemeClr val="tx1"/>
                </a:solidFill>
                <a:effectLst/>
                <a:latin typeface="+mn-lt"/>
                <a:ea typeface="+mn-ea"/>
                <a:cs typeface="+mn-cs"/>
              </a:rPr>
              <a:t>In relation to climate change</a:t>
            </a:r>
            <a:r>
              <a:rPr lang="en-US" sz="1200" b="0" i="0" kern="1200" dirty="0" smtClean="0">
                <a:solidFill>
                  <a:schemeClr val="tx1"/>
                </a:solidFill>
                <a:effectLst/>
                <a:latin typeface="+mn-lt"/>
                <a:ea typeface="+mn-ea"/>
                <a:cs typeface="+mn-cs"/>
              </a:rPr>
              <a:t>, the environmental pressure to be decoupled from economic growth are greenhouse gas (GHG) emissions, and in particular emissions of carbon dioxide (CO2), which is the main gas responsible for the greenhouse effect.</a:t>
            </a:r>
          </a:p>
          <a:p>
            <a:r>
              <a:rPr lang="en-US" sz="1200" b="0" i="0" kern="1200" dirty="0" smtClean="0">
                <a:solidFill>
                  <a:schemeClr val="tx1"/>
                </a:solidFill>
                <a:effectLst/>
                <a:latin typeface="+mn-lt"/>
                <a:ea typeface="+mn-ea"/>
                <a:cs typeface="+mn-cs"/>
              </a:rPr>
              <a:t>Decoupling is therefore defined in the context of climate change by the Intergovernmental Panel on Climate Change (IPCC) as </a:t>
            </a:r>
            <a:r>
              <a:rPr lang="en-US" sz="1200" b="1" i="0" u="sng" kern="1200" dirty="0" smtClean="0">
                <a:solidFill>
                  <a:schemeClr val="tx1"/>
                </a:solidFill>
                <a:effectLst/>
                <a:latin typeface="+mn-lt"/>
                <a:ea typeface="+mn-ea"/>
                <a:cs typeface="+mn-cs"/>
                <a:hlinkClick r:id="rId3"/>
              </a:rPr>
              <a:t>economic growth which is no longer strongly associated with the consumption of fossil fuels</a:t>
            </a:r>
            <a:r>
              <a:rPr lang="en-US" sz="1200" b="0" i="0" kern="1200" dirty="0" smtClean="0">
                <a:solidFill>
                  <a:schemeClr val="tx1"/>
                </a:solidFill>
                <a:effectLst/>
                <a:latin typeface="+mn-lt"/>
                <a:ea typeface="+mn-ea"/>
                <a:cs typeface="+mn-cs"/>
              </a:rPr>
              <a:t>, as these are the primary source of CO2 emissions.</a:t>
            </a:r>
          </a:p>
          <a:p>
            <a:r>
              <a:rPr lang="en-US" sz="1200" b="0" i="0" kern="1200" dirty="0" smtClean="0">
                <a:solidFill>
                  <a:schemeClr val="tx1"/>
                </a:solidFill>
                <a:effectLst/>
                <a:latin typeface="+mn-lt"/>
                <a:ea typeface="+mn-ea"/>
                <a:cs typeface="+mn-cs"/>
              </a:rPr>
              <a:t>A distinction is made between ‘relative’ and ‘absolute’ decoupling. </a:t>
            </a:r>
            <a:r>
              <a:rPr lang="en-US" sz="1200" b="1" i="0" kern="1200" dirty="0" smtClean="0">
                <a:solidFill>
                  <a:schemeClr val="tx1"/>
                </a:solidFill>
                <a:effectLst/>
                <a:latin typeface="+mn-lt"/>
                <a:ea typeface="+mn-ea"/>
                <a:cs typeface="+mn-cs"/>
              </a:rPr>
              <a:t>Relative decoupling</a:t>
            </a:r>
            <a:r>
              <a:rPr lang="en-US" sz="1200" b="0" i="0" kern="1200" dirty="0" smtClean="0">
                <a:solidFill>
                  <a:schemeClr val="tx1"/>
                </a:solidFill>
                <a:effectLst/>
                <a:latin typeface="+mn-lt"/>
                <a:ea typeface="+mn-ea"/>
                <a:cs typeface="+mn-cs"/>
              </a:rPr>
              <a:t> is where both economic growth and fossil fuels consumption keep growing, but at different rates, with the first growing faster. Instead, </a:t>
            </a:r>
            <a:r>
              <a:rPr lang="en-US" sz="1200" b="1" i="0" kern="1200" dirty="0" smtClean="0">
                <a:solidFill>
                  <a:schemeClr val="tx1"/>
                </a:solidFill>
                <a:effectLst/>
                <a:latin typeface="+mn-lt"/>
                <a:ea typeface="+mn-ea"/>
                <a:cs typeface="+mn-cs"/>
              </a:rPr>
              <a:t>absolute decoupling</a:t>
            </a:r>
            <a:r>
              <a:rPr lang="en-US" sz="1200" b="0" i="0" kern="1200" dirty="0" smtClean="0">
                <a:solidFill>
                  <a:schemeClr val="tx1"/>
                </a:solidFill>
                <a:effectLst/>
                <a:latin typeface="+mn-lt"/>
                <a:ea typeface="+mn-ea"/>
                <a:cs typeface="+mn-cs"/>
              </a:rPr>
              <a:t> is where economic growth happens but fossil fuel consumption, and thus emissions, decline.</a:t>
            </a:r>
          </a:p>
          <a:p>
            <a:r>
              <a:rPr lang="en-US" sz="1200" b="1" i="0" kern="1200" dirty="0" smtClean="0">
                <a:solidFill>
                  <a:schemeClr val="tx1"/>
                </a:solidFill>
                <a:effectLst/>
                <a:latin typeface="+mn-lt"/>
                <a:ea typeface="+mn-ea"/>
                <a:cs typeface="+mn-cs"/>
              </a:rPr>
              <a:t>How to decouple economic growth from emissions</a:t>
            </a:r>
          </a:p>
          <a:p>
            <a:endParaRPr lang="it-IT"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54</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6</a:t>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https://www.elibrary.imf.org/view/journals/066/2022/006/article-A001-en.xml</a:t>
            </a:r>
          </a:p>
          <a:p>
            <a:endParaRPr lang="it-IT" smtClean="0"/>
          </a:p>
          <a:p>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55</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58</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https://www.carbontax.org/where-carbon-is-taxed-overview/canada-british-columbia/</a:t>
            </a: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59</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60</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https://unfccc.int/sites/default/files/resource/DNK-NC8BR5_ImprovedLayout_25august2023.pdf</a:t>
            </a:r>
          </a:p>
          <a:p>
            <a:r>
              <a:rPr lang="it-IT" dirty="0" err="1" smtClean="0"/>
              <a:t>Denmark</a:t>
            </a:r>
            <a:r>
              <a:rPr lang="it-IT" dirty="0" smtClean="0"/>
              <a:t>’s </a:t>
            </a:r>
            <a:r>
              <a:rPr lang="it-IT" dirty="0" err="1" smtClean="0"/>
              <a:t>Eighth</a:t>
            </a:r>
            <a:r>
              <a:rPr lang="it-IT" dirty="0" smtClean="0"/>
              <a:t> National </a:t>
            </a:r>
            <a:r>
              <a:rPr lang="it-IT" dirty="0" err="1" smtClean="0"/>
              <a:t>Communication</a:t>
            </a:r>
            <a:r>
              <a:rPr lang="it-IT" dirty="0" smtClean="0"/>
              <a:t> on Climate Change </a:t>
            </a:r>
            <a:r>
              <a:rPr lang="en-US" dirty="0" smtClean="0"/>
              <a:t>– under the United Nations Framework Convention on Climate Change and the Kyoto Protocol (2023)</a:t>
            </a: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61</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62</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15.15-16: Guided discussion with groups of participants</a:t>
            </a: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63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FF0000"/>
                </a:solidFill>
                <a:latin typeface="Garamond" panose="02020404030301010803" pitchFamily="18" charset="0"/>
              </a:rPr>
              <a:t>In 2022, 68 carbon pricing schemes were operational worldwide. Thirty-seven of these were explicit carbon taxes, and 34 were emission-trading schemes (WB, 2022). The 68 carbon-pricing schemes covered around 23% of global GHG emissions in 2022, and their revenues reached approximately USD 84 billion in 2021, increased by almost 60 percent from 2020 levels (WB, 2022). </a:t>
            </a:r>
            <a:endParaRPr lang="it-IT" dirty="0" smtClean="0">
              <a:solidFill>
                <a:srgbClr val="FF0000"/>
              </a:solidFill>
              <a:latin typeface="Garamond" panose="02020404030301010803" pitchFamily="18" charset="0"/>
            </a:endParaRP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7</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lnSpcReduction="10000"/>
          </a:bodyPr>
          <a:lstStyle/>
          <a:p>
            <a:pPr fontAlgn="base"/>
            <a:r>
              <a:rPr lang="en-US" sz="1200" b="0" i="0" u="none" strike="noStrike" kern="1200" dirty="0" smtClean="0">
                <a:solidFill>
                  <a:schemeClr val="tx1"/>
                </a:solidFill>
                <a:latin typeface="+mn-lt"/>
                <a:ea typeface="+mn-ea"/>
                <a:cs typeface="+mn-cs"/>
                <a:hlinkClick r:id="rId3"/>
              </a:rPr>
              <a:t>Revenues from carbon taxes and Emissions Trading Systems (ETS) have reached a record high, about $95 billion, finds the World Bank’s annual “State and Trends of Carbon Pricing” report</a:t>
            </a:r>
            <a:r>
              <a:rPr lang="en-US" sz="1200" b="0" i="0" u="none" strike="noStrike" kern="1200" dirty="0" smtClean="0">
                <a:solidFill>
                  <a:schemeClr val="tx1"/>
                </a:solidFill>
                <a:latin typeface="+mn-lt"/>
                <a:ea typeface="+mn-ea"/>
                <a:cs typeface="+mn-cs"/>
              </a:rPr>
              <a:t>.</a:t>
            </a:r>
            <a:r>
              <a:rPr lang="en-US" dirty="0" smtClean="0">
                <a:solidFill>
                  <a:srgbClr val="FF0000"/>
                </a:solidFill>
                <a:latin typeface="Garamond" panose="02020404030301010803" pitchFamily="18" charset="0"/>
              </a:rPr>
              <a:t/>
            </a:r>
            <a:br>
              <a:rPr lang="en-US" dirty="0" smtClean="0">
                <a:solidFill>
                  <a:srgbClr val="FF0000"/>
                </a:solidFill>
                <a:latin typeface="Garamond" panose="02020404030301010803" pitchFamily="18" charset="0"/>
              </a:rPr>
            </a:br>
            <a:r>
              <a:rPr lang="en-US" dirty="0" smtClean="0">
                <a:solidFill>
                  <a:srgbClr val="FF0000"/>
                </a:solidFill>
                <a:latin typeface="Garamond" panose="02020404030301010803" pitchFamily="18" charset="0"/>
              </a:rPr>
              <a:t/>
            </a:r>
            <a:br>
              <a:rPr lang="en-US" dirty="0" smtClean="0">
                <a:solidFill>
                  <a:srgbClr val="FF0000"/>
                </a:solidFill>
                <a:latin typeface="Garamond" panose="02020404030301010803" pitchFamily="18" charset="0"/>
              </a:rPr>
            </a:br>
            <a:r>
              <a:rPr lang="en-US" sz="1200" b="0" i="0" kern="1200" dirty="0" smtClean="0">
                <a:solidFill>
                  <a:schemeClr val="tx1"/>
                </a:solidFill>
                <a:latin typeface="+mn-lt"/>
                <a:ea typeface="+mn-ea"/>
                <a:cs typeface="+mn-cs"/>
              </a:rPr>
              <a:t>Founded in 2007 in Lisbon, Portugal, by the leaders of more than 15 governments, ICAP currently counts </a:t>
            </a:r>
            <a:r>
              <a:rPr lang="en-US" sz="1200" b="1" i="0" kern="1200" dirty="0" smtClean="0">
                <a:solidFill>
                  <a:schemeClr val="tx1"/>
                </a:solidFill>
                <a:latin typeface="+mn-lt"/>
                <a:ea typeface="+mn-ea"/>
                <a:cs typeface="+mn-cs"/>
              </a:rPr>
              <a:t>34 full Members and 8 Observers</a:t>
            </a:r>
            <a:r>
              <a:rPr lang="en-US" sz="1200" b="0" i="0" kern="1200" dirty="0" smtClean="0">
                <a:solidFill>
                  <a:schemeClr val="tx1"/>
                </a:solidFill>
                <a:latin typeface="+mn-lt"/>
                <a:ea typeface="+mn-ea"/>
                <a:cs typeface="+mn-cs"/>
              </a:rPr>
              <a:t>. The Partnership brings together jurisdictions operating or developing ETSs at all levels of government: supranational, national, and sub-national (states, provinces, cities).</a:t>
            </a:r>
          </a:p>
          <a:p>
            <a:pPr fontAlgn="base"/>
            <a:r>
              <a:rPr lang="en-US" sz="1200" b="0" i="0" kern="1200" dirty="0" smtClean="0">
                <a:solidFill>
                  <a:schemeClr val="tx1"/>
                </a:solidFill>
                <a:latin typeface="+mn-lt"/>
                <a:ea typeface="+mn-ea"/>
                <a:cs typeface="+mn-cs"/>
              </a:rPr>
              <a:t>As of 11 December 2023, the ICAP Membership includes:</a:t>
            </a:r>
          </a:p>
          <a:p>
            <a:pPr fontAlgn="base"/>
            <a:r>
              <a:rPr lang="en-US" sz="1200" b="1" i="0" kern="1200" dirty="0" smtClean="0">
                <a:solidFill>
                  <a:schemeClr val="tx1"/>
                </a:solidFill>
                <a:latin typeface="+mn-lt"/>
                <a:ea typeface="+mn-ea"/>
                <a:cs typeface="+mn-cs"/>
              </a:rPr>
              <a:t>Members </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Arizona, Australia, Austria, British Columbia, California, Denmark, the European Commission, France, Germany, Greece, Ireland, Italy, Maine, Manitoba, Maryland, Massachusetts, the Netherlands, New Jersey, New Mexico, New York, New Zealand, Norway, Nova Scotia, Ontario, Oregon, Portugal, Québec, Spain, Sweden, Switzerland, the Tokyo Metropolitan Government, Vermont, the United Kingdom, and the State of Washington.</a:t>
            </a:r>
          </a:p>
          <a:p>
            <a:pPr fontAlgn="base"/>
            <a:r>
              <a:rPr lang="en-US" sz="1200" b="1" i="0" kern="1200" dirty="0" smtClean="0">
                <a:solidFill>
                  <a:schemeClr val="tx1"/>
                </a:solidFill>
                <a:latin typeface="+mn-lt"/>
                <a:ea typeface="+mn-ea"/>
                <a:cs typeface="+mn-cs"/>
              </a:rPr>
              <a:t>Observers</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Canada, Chile, Japan, </a:t>
            </a:r>
            <a:r>
              <a:rPr lang="en-US" sz="1200" b="0" i="0" kern="1200" dirty="0" err="1" smtClean="0">
                <a:solidFill>
                  <a:schemeClr val="tx1"/>
                </a:solidFill>
                <a:latin typeface="+mn-lt"/>
                <a:ea typeface="+mn-ea"/>
                <a:cs typeface="+mn-cs"/>
              </a:rPr>
              <a:t>Kazahkstan</a:t>
            </a:r>
            <a:r>
              <a:rPr lang="en-US" sz="1200" b="0" i="0" kern="1200" dirty="0" smtClean="0">
                <a:solidFill>
                  <a:schemeClr val="tx1"/>
                </a:solidFill>
                <a:latin typeface="+mn-lt"/>
                <a:ea typeface="+mn-ea"/>
                <a:cs typeface="+mn-cs"/>
              </a:rPr>
              <a:t>, Mexico, Republic of Korea, Singapore, and Ukraine.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8</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Mauna Loa Observatory (MLO)</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is part of</a:t>
            </a:r>
            <a:r>
              <a:rPr lang="en-US" sz="1200" b="0" i="0" kern="1200" baseline="0" dirty="0" smtClean="0">
                <a:solidFill>
                  <a:schemeClr val="tx1"/>
                </a:solidFill>
                <a:latin typeface="+mn-lt"/>
                <a:ea typeface="+mn-ea"/>
                <a:cs typeface="+mn-cs"/>
              </a:rPr>
              <a:t> the </a:t>
            </a:r>
            <a:r>
              <a:rPr lang="en-US" sz="1200" b="0" i="0" u="sng" kern="1200" dirty="0" smtClean="0">
                <a:solidFill>
                  <a:schemeClr val="tx1"/>
                </a:solidFill>
                <a:latin typeface="+mn-lt"/>
                <a:ea typeface="+mn-ea"/>
                <a:cs typeface="+mn-cs"/>
                <a:hlinkClick r:id="rId3"/>
              </a:rPr>
              <a:t>National Oceanic and Atmospheric Administration</a:t>
            </a:r>
          </a:p>
          <a:p>
            <a:r>
              <a:rPr lang="en-US" sz="1200" b="0" i="0" kern="1200" dirty="0" smtClean="0">
                <a:solidFill>
                  <a:schemeClr val="tx1"/>
                </a:solidFill>
                <a:latin typeface="+mn-lt"/>
                <a:ea typeface="+mn-ea"/>
                <a:cs typeface="+mn-cs"/>
              </a:rPr>
              <a:t>(NOAA), and it is located on the Big Island of Hawaii. It is an observatory on</a:t>
            </a:r>
            <a:r>
              <a:rPr lang="en-US" sz="1200" b="0" i="0" kern="1200" baseline="0" dirty="0" smtClean="0">
                <a:solidFill>
                  <a:schemeClr val="tx1"/>
                </a:solidFill>
                <a:latin typeface="+mn-lt"/>
                <a:ea typeface="+mn-ea"/>
                <a:cs typeface="+mn-cs"/>
              </a:rPr>
              <a:t> the </a:t>
            </a:r>
            <a:r>
              <a:rPr lang="en-US" sz="1200" b="0" i="0" kern="1200" dirty="0" smtClean="0">
                <a:solidFill>
                  <a:schemeClr val="tx1"/>
                </a:solidFill>
                <a:latin typeface="+mn-lt"/>
                <a:ea typeface="+mn-ea"/>
                <a:cs typeface="+mn-cs"/>
              </a:rPr>
              <a:t> atmospheric research that has been continuously monitoring and collecting data related to atmospheric change since the 1950's.</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10</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Mauna Loa Observatory (MLO)</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is part of</a:t>
            </a:r>
            <a:r>
              <a:rPr lang="en-US" sz="1200" b="0" i="0" kern="1200" baseline="0" dirty="0" smtClean="0">
                <a:solidFill>
                  <a:schemeClr val="tx1"/>
                </a:solidFill>
                <a:latin typeface="+mn-lt"/>
                <a:ea typeface="+mn-ea"/>
                <a:cs typeface="+mn-cs"/>
              </a:rPr>
              <a:t> the </a:t>
            </a:r>
            <a:r>
              <a:rPr lang="en-US" sz="1200" b="0" i="0" u="sng" kern="1200" dirty="0" smtClean="0">
                <a:solidFill>
                  <a:schemeClr val="tx1"/>
                </a:solidFill>
                <a:latin typeface="+mn-lt"/>
                <a:ea typeface="+mn-ea"/>
                <a:cs typeface="+mn-cs"/>
                <a:hlinkClick r:id="rId3"/>
              </a:rPr>
              <a:t>National Oceanic and Atmospheric Administration</a:t>
            </a:r>
          </a:p>
          <a:p>
            <a:r>
              <a:rPr lang="en-US" sz="1200" b="0" i="0" kern="1200" dirty="0" smtClean="0">
                <a:solidFill>
                  <a:schemeClr val="tx1"/>
                </a:solidFill>
                <a:latin typeface="+mn-lt"/>
                <a:ea typeface="+mn-ea"/>
                <a:cs typeface="+mn-cs"/>
              </a:rPr>
              <a:t>(NOAA), and it is located on the Big Island of Hawaii. It is an observatory on</a:t>
            </a:r>
            <a:r>
              <a:rPr lang="en-US" sz="1200" b="0" i="0" kern="1200" baseline="0" dirty="0" smtClean="0">
                <a:solidFill>
                  <a:schemeClr val="tx1"/>
                </a:solidFill>
                <a:latin typeface="+mn-lt"/>
                <a:ea typeface="+mn-ea"/>
                <a:cs typeface="+mn-cs"/>
              </a:rPr>
              <a:t> the </a:t>
            </a:r>
            <a:r>
              <a:rPr lang="en-US" sz="1200" b="0" i="0" kern="1200" dirty="0" smtClean="0">
                <a:solidFill>
                  <a:schemeClr val="tx1"/>
                </a:solidFill>
                <a:latin typeface="+mn-lt"/>
                <a:ea typeface="+mn-ea"/>
                <a:cs typeface="+mn-cs"/>
              </a:rPr>
              <a:t> atmospheric research that has been continuously monitoring and collecting data related to atmospheric change since the 1950's.</a:t>
            </a:r>
            <a:endParaRPr lang="it-IT"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11</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noProof="0" dirty="0" smtClean="0"/>
              <a:t>Global report of the National Oceanic and Atmospheric Administration</a:t>
            </a:r>
            <a:r>
              <a:rPr lang="en-GB" baseline="0" noProof="0" dirty="0" smtClean="0"/>
              <a:t> from US</a:t>
            </a:r>
            <a:endParaRPr lang="en-GB" noProof="0" dirty="0" smtClean="0"/>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15</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fontScale="92500" lnSpcReduction="10000"/>
          </a:bodyPr>
          <a:lstStyle/>
          <a:p>
            <a:r>
              <a:rPr lang="en-US" sz="1200" b="0" i="0" kern="1200" dirty="0" smtClean="0">
                <a:solidFill>
                  <a:schemeClr val="tx1"/>
                </a:solidFill>
                <a:latin typeface="+mn-lt"/>
                <a:ea typeface="+mn-ea"/>
                <a:cs typeface="+mn-cs"/>
              </a:rPr>
              <a:t>The range of fuels covered by the Inventory comprises both primary fossil-fuel commodities (e.g. crude oil, natural gas, coal, and peat) and secondary refined or processed products (e.g. diesel fuel, gasoline, kerosene, and coal briquettes). Primary fuels include in particular those fossil fuels that are extracted from unconventional sources, such as oil extracted from bituminous sands, shale-based natural gas, or coal-bed methane. Measures supporting the production or use of biofuels are not, however, included in the Inventory.</a:t>
            </a:r>
          </a:p>
          <a:p>
            <a:r>
              <a:rPr lang="en-US" sz="1200" b="1" i="1" kern="1200" dirty="0" smtClean="0">
                <a:solidFill>
                  <a:schemeClr val="tx1"/>
                </a:solidFill>
                <a:latin typeface="+mn-lt"/>
                <a:ea typeface="+mn-ea"/>
                <a:cs typeface="+mn-cs"/>
              </a:rPr>
              <a:t>Coal:</a:t>
            </a:r>
            <a:r>
              <a:rPr lang="en-US" sz="1200" b="0" i="0" kern="1200" dirty="0" smtClean="0">
                <a:solidFill>
                  <a:schemeClr val="tx1"/>
                </a:solidFill>
                <a:latin typeface="+mn-lt"/>
                <a:ea typeface="+mn-ea"/>
                <a:cs typeface="+mn-cs"/>
              </a:rPr>
              <a:t> including hard coal and briquettes, and peat.</a:t>
            </a:r>
          </a:p>
          <a:p>
            <a:r>
              <a:rPr lang="en-US" sz="1200" b="1" i="1" kern="1200" dirty="0" smtClean="0">
                <a:solidFill>
                  <a:schemeClr val="tx1"/>
                </a:solidFill>
                <a:latin typeface="+mn-lt"/>
                <a:ea typeface="+mn-ea"/>
                <a:cs typeface="+mn-cs"/>
              </a:rPr>
              <a:t>Natural gas:</a:t>
            </a:r>
            <a:r>
              <a:rPr lang="en-US" sz="1200" b="0" i="0" kern="1200" dirty="0" smtClean="0">
                <a:solidFill>
                  <a:schemeClr val="tx1"/>
                </a:solidFill>
                <a:latin typeface="+mn-lt"/>
                <a:ea typeface="+mn-ea"/>
                <a:cs typeface="+mn-cs"/>
              </a:rPr>
              <a:t> both liquefied and in the gaseous state.</a:t>
            </a:r>
          </a:p>
          <a:p>
            <a:r>
              <a:rPr lang="en-US" sz="1200" b="1" i="1" kern="1200" dirty="0" smtClean="0">
                <a:solidFill>
                  <a:schemeClr val="tx1"/>
                </a:solidFill>
                <a:latin typeface="+mn-lt"/>
                <a:ea typeface="+mn-ea"/>
                <a:cs typeface="+mn-cs"/>
              </a:rPr>
              <a:t>Petroleum:</a:t>
            </a:r>
            <a:r>
              <a:rPr lang="en-US" sz="1200" b="0" i="0" kern="1200" dirty="0" smtClean="0">
                <a:solidFill>
                  <a:schemeClr val="tx1"/>
                </a:solidFill>
                <a:latin typeface="+mn-lt"/>
                <a:ea typeface="+mn-ea"/>
                <a:cs typeface="+mn-cs"/>
              </a:rPr>
              <a:t> petroleum oils and oils obtained from bituminous minerals, crude oil as well as secondary refined or processed products (e.g. diesel fuel, gasoline, kerosene). </a:t>
            </a:r>
          </a:p>
          <a:p>
            <a:r>
              <a:rPr lang="en-US" sz="1200" b="1" i="1" kern="1200" dirty="0" smtClean="0">
                <a:solidFill>
                  <a:schemeClr val="tx1"/>
                </a:solidFill>
                <a:latin typeface="+mn-lt"/>
                <a:ea typeface="+mn-ea"/>
                <a:cs typeface="+mn-cs"/>
              </a:rPr>
              <a:t>End-use electricity:</a:t>
            </a:r>
            <a:r>
              <a:rPr lang="en-US" sz="1200" b="0" i="0" kern="1200" dirty="0" smtClean="0">
                <a:solidFill>
                  <a:schemeClr val="tx1"/>
                </a:solidFill>
                <a:latin typeface="+mn-lt"/>
                <a:ea typeface="+mn-ea"/>
                <a:cs typeface="+mn-cs"/>
              </a:rPr>
              <a:t> electricity for end-user consumption of fossil-fuel origin. Support under end-use electricity includes measures providing electricity tariffs below cost recovery or annual average-cost pricing for electricity end-users and only includes the fossil-fuel component of the support (i.e. renewables and other non-fossil-fuel sources are excluded). Amounts related to cross-border power exchanges are also excluded due to the technical difficulties in determining the traded electricity’s ultimate generation origin. Support amounts benefiting fossil fuels as power generation inputs are aggregated under their respective fuel type, i.e. petroleum, coal or natural gas.</a:t>
            </a:r>
          </a:p>
          <a:p>
            <a:endParaRPr lang="it-IT" dirty="0" smtClean="0"/>
          </a:p>
          <a:p>
            <a:r>
              <a:rPr lang="it-IT" dirty="0" smtClean="0"/>
              <a:t>https://www.oecd.org/fossil-fuels/methodology/#:~:text=End%2Duse%20electricity%3A%20electricity%20for,consumption%20of%20fossil%2Dfuel%20origin.</a:t>
            </a:r>
          </a:p>
          <a:p>
            <a:endParaRPr lang="it-IT" dirty="0"/>
          </a:p>
        </p:txBody>
      </p:sp>
      <p:sp>
        <p:nvSpPr>
          <p:cNvPr id="4" name="Segnaposto numero diapositiva 3"/>
          <p:cNvSpPr>
            <a:spLocks noGrp="1"/>
          </p:cNvSpPr>
          <p:nvPr>
            <p:ph type="sldNum" sz="quarter" idx="10"/>
          </p:nvPr>
        </p:nvSpPr>
        <p:spPr/>
        <p:txBody>
          <a:bodyPr/>
          <a:lstStyle/>
          <a:p>
            <a:fld id="{F404D5E4-07A7-4306-B08B-4A19847C7F50}" type="slidenum">
              <a:rPr lang="en-GB" smtClean="0"/>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deloitte.com/" TargetMode="External"/><Relationship Id="rId2" Type="http://schemas.openxmlformats.org/officeDocument/2006/relationships/hyperlink" Target="http://www.deloitte.com/about" TargetMode="Externa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577429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1825004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204495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 xmlns:a16="http://schemas.microsoft.com/office/drawing/2014/main" id="{E9ED29CA-6A60-490D-9D54-EA7CC7AF832C}"/>
              </a:ext>
            </a:extLst>
          </p:cNvPr>
          <p:cNvGrpSpPr>
            <a:grpSpLocks noChangeAspect="1"/>
          </p:cNvGrpSpPr>
          <p:nvPr userDrawn="1"/>
        </p:nvGrpSpPr>
        <p:grpSpPr>
          <a:xfrm>
            <a:off x="475325" y="457200"/>
            <a:ext cx="1998000" cy="374400"/>
            <a:chOff x="398463" y="404813"/>
            <a:chExt cx="1627187" cy="307976"/>
          </a:xfrm>
          <a:solidFill>
            <a:schemeClr val="tx1"/>
          </a:solidFill>
        </p:grpSpPr>
        <p:sp>
          <p:nvSpPr>
            <p:cNvPr id="31" name="Oval 5">
              <a:extLst>
                <a:ext uri="{FF2B5EF4-FFF2-40B4-BE49-F238E27FC236}">
                  <a16:creationId xmlns="" xmlns:a16="http://schemas.microsoft.com/office/drawing/2014/main" id="{119E2360-A688-44DF-A6BB-76D18177CCFF}"/>
                </a:ext>
              </a:extLst>
            </p:cNvPr>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Freeform 6">
              <a:extLst>
                <a:ext uri="{FF2B5EF4-FFF2-40B4-BE49-F238E27FC236}">
                  <a16:creationId xmlns="" xmlns:a16="http://schemas.microsoft.com/office/drawing/2014/main" id="{4265C3C7-34A9-47F1-AB5F-2771E187891E}"/>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Rectangle 7">
              <a:extLst>
                <a:ext uri="{FF2B5EF4-FFF2-40B4-BE49-F238E27FC236}">
                  <a16:creationId xmlns="" xmlns:a16="http://schemas.microsoft.com/office/drawing/2014/main" id="{A9400861-EDC5-4A80-9569-C20320CE006A}"/>
                </a:ext>
              </a:extLst>
            </p:cNvPr>
            <p:cNvSpPr>
              <a:spLocks noChangeArrowheads="1"/>
            </p:cNvSpPr>
            <p:nvPr userDrawn="1"/>
          </p:nvSpPr>
          <p:spPr bwMode="auto">
            <a:xfrm>
              <a:off x="906463" y="404813"/>
              <a:ext cx="74612" cy="3032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Freeform 8">
              <a:extLst>
                <a:ext uri="{FF2B5EF4-FFF2-40B4-BE49-F238E27FC236}">
                  <a16:creationId xmlns="" xmlns:a16="http://schemas.microsoft.com/office/drawing/2014/main" id="{64DC9296-DBBC-4C4E-ACB4-7DA2607D524B}"/>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Rectangle 9">
              <a:extLst>
                <a:ext uri="{FF2B5EF4-FFF2-40B4-BE49-F238E27FC236}">
                  <a16:creationId xmlns="" xmlns:a16="http://schemas.microsoft.com/office/drawing/2014/main" id="{3E26591B-8E9F-4856-8284-BF3F8DB6ABC1}"/>
                </a:ext>
              </a:extLst>
            </p:cNvPr>
            <p:cNvSpPr>
              <a:spLocks noChangeArrowheads="1"/>
            </p:cNvSpPr>
            <p:nvPr userDrawn="1"/>
          </p:nvSpPr>
          <p:spPr bwMode="auto">
            <a:xfrm>
              <a:off x="1257300" y="482601"/>
              <a:ext cx="74612" cy="225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Rectangle 10">
              <a:extLst>
                <a:ext uri="{FF2B5EF4-FFF2-40B4-BE49-F238E27FC236}">
                  <a16:creationId xmlns="" xmlns:a16="http://schemas.microsoft.com/office/drawing/2014/main" id="{43F42271-5510-4D15-B07B-133237928BB4}"/>
                </a:ext>
              </a:extLst>
            </p:cNvPr>
            <p:cNvSpPr>
              <a:spLocks noChangeArrowheads="1"/>
            </p:cNvSpPr>
            <p:nvPr userDrawn="1"/>
          </p:nvSpPr>
          <p:spPr bwMode="auto">
            <a:xfrm>
              <a:off x="1257300" y="404813"/>
              <a:ext cx="74612" cy="508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1">
              <a:extLst>
                <a:ext uri="{FF2B5EF4-FFF2-40B4-BE49-F238E27FC236}">
                  <a16:creationId xmlns="" xmlns:a16="http://schemas.microsoft.com/office/drawing/2014/main" id="{00E9FD99-54D9-422B-9717-D0DD3442A0DF}"/>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8" name="Freeform 12">
              <a:extLst>
                <a:ext uri="{FF2B5EF4-FFF2-40B4-BE49-F238E27FC236}">
                  <a16:creationId xmlns="" xmlns:a16="http://schemas.microsoft.com/office/drawing/2014/main" id="{BAF30821-90D3-436A-8DDF-D130E66447E2}"/>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9" name="Freeform 13">
              <a:extLst>
                <a:ext uri="{FF2B5EF4-FFF2-40B4-BE49-F238E27FC236}">
                  <a16:creationId xmlns="" xmlns:a16="http://schemas.microsoft.com/office/drawing/2014/main" id="{5C1A565D-B22B-4EE2-ACC9-C993D581F00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40" name="Freeform 14">
              <a:extLst>
                <a:ext uri="{FF2B5EF4-FFF2-40B4-BE49-F238E27FC236}">
                  <a16:creationId xmlns="" xmlns:a16="http://schemas.microsoft.com/office/drawing/2014/main" id="{666738FD-9737-43F5-8E36-896FD725FE08}"/>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41" name="Picture Placeholder 8">
            <a:extLst>
              <a:ext uri="{FF2B5EF4-FFF2-40B4-BE49-F238E27FC236}">
                <a16:creationId xmlns="" xmlns:a16="http://schemas.microsoft.com/office/drawing/2014/main" id="{AC175F74-77C8-4969-BBF5-920619ED7628}"/>
              </a:ext>
            </a:extLst>
          </p:cNvPr>
          <p:cNvSpPr>
            <a:spLocks noGrp="1"/>
          </p:cNvSpPr>
          <p:nvPr>
            <p:ph type="pic" sz="quarter" idx="11"/>
          </p:nvPr>
        </p:nvSpPr>
        <p:spPr>
          <a:xfrm>
            <a:off x="3393716" y="727595"/>
            <a:ext cx="5400000" cy="5400000"/>
          </a:xfrm>
          <a:prstGeom prst="rect">
            <a:avLst/>
          </a:prstGeom>
        </p:spPr>
        <p:txBody>
          <a:bodyPr/>
          <a:lstStyle/>
          <a:p>
            <a:r>
              <a:rPr lang="en-US" noProof="0"/>
              <a:t>Click icon to add picture</a:t>
            </a:r>
            <a:endParaRPr lang="en-US" noProof="0" dirty="0"/>
          </a:p>
        </p:txBody>
      </p:sp>
      <p:sp>
        <p:nvSpPr>
          <p:cNvPr id="42" name="Title 1">
            <a:extLst>
              <a:ext uri="{FF2B5EF4-FFF2-40B4-BE49-F238E27FC236}">
                <a16:creationId xmlns="" xmlns:a16="http://schemas.microsoft.com/office/drawing/2014/main" id="{B345DB50-CB94-4421-9E14-33DABF973475}"/>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43" name="Text Placeholder 4">
            <a:extLst>
              <a:ext uri="{FF2B5EF4-FFF2-40B4-BE49-F238E27FC236}">
                <a16:creationId xmlns="" xmlns:a16="http://schemas.microsoft.com/office/drawing/2014/main" id="{470C5F18-5824-4737-AA04-AA61C1FBBF1A}"/>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tx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 xmlns:p14="http://schemas.microsoft.com/office/powerpoint/2010/main" val="2008359475"/>
      </p:ext>
    </p:extLst>
  </p:cSld>
  <p:clrMapOvr>
    <a:masterClrMapping/>
  </p:clrMapOvr>
  <p:transition>
    <p:fade/>
  </p:transition>
  <p:hf hdr="0" dt="0"/>
  <p:extLst>
    <p:ext uri="{DCECCB84-F9BA-43D5-87BE-67443E8EF086}">
      <p15:sldGuideLst xmlns="" xmlns:p15="http://schemas.microsoft.com/office/powerpoint/2012/main">
        <p15:guide id="1" orient="horz" pos="40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 - Black">
    <p:bg bwMode="gray">
      <p:bgPr>
        <a:solidFill>
          <a:schemeClr val="tx1"/>
        </a:solidFill>
        <a:effectLst/>
      </p:bgPr>
    </p:bg>
    <p:spTree>
      <p:nvGrpSpPr>
        <p:cNvPr id="1" name=""/>
        <p:cNvGrpSpPr/>
        <p:nvPr/>
      </p:nvGrpSpPr>
      <p:grpSpPr>
        <a:xfrm>
          <a:off x="0" y="0"/>
          <a:ext cx="0" cy="0"/>
          <a:chOff x="0" y="0"/>
          <a:chExt cx="0" cy="0"/>
        </a:xfrm>
      </p:grpSpPr>
      <p:sp>
        <p:nvSpPr>
          <p:cNvPr id="17" name="Picture Placeholder 8">
            <a:extLst>
              <a:ext uri="{FF2B5EF4-FFF2-40B4-BE49-F238E27FC236}">
                <a16:creationId xmlns="" xmlns:a16="http://schemas.microsoft.com/office/drawing/2014/main" id="{DEF77F0F-DE6A-48C9-92BD-013174DD643C}"/>
              </a:ext>
            </a:extLst>
          </p:cNvPr>
          <p:cNvSpPr>
            <a:spLocks noGrp="1"/>
          </p:cNvSpPr>
          <p:nvPr>
            <p:ph type="pic" sz="quarter" idx="11"/>
          </p:nvPr>
        </p:nvSpPr>
        <p:spPr>
          <a:xfrm>
            <a:off x="3393716" y="727595"/>
            <a:ext cx="5400000" cy="5400000"/>
          </a:xfrm>
          <a:prstGeom prst="rect">
            <a:avLst/>
          </a:prstGeom>
        </p:spPr>
        <p:txBody>
          <a:bodyPr/>
          <a:lstStyle>
            <a:lvl1pPr>
              <a:defRPr>
                <a:solidFill>
                  <a:schemeClr val="bg1"/>
                </a:solidFill>
              </a:defRPr>
            </a:lvl1pPr>
          </a:lstStyle>
          <a:p>
            <a:r>
              <a:rPr lang="en-US" noProof="0"/>
              <a:t>Click icon to add picture</a:t>
            </a:r>
            <a:endParaRPr lang="en-US" noProof="0" dirty="0"/>
          </a:p>
        </p:txBody>
      </p:sp>
      <p:grpSp>
        <p:nvGrpSpPr>
          <p:cNvPr id="18" name="Group 17">
            <a:extLst>
              <a:ext uri="{FF2B5EF4-FFF2-40B4-BE49-F238E27FC236}">
                <a16:creationId xmlns="" xmlns:a16="http://schemas.microsoft.com/office/drawing/2014/main" id="{2A695DEC-E9CB-4EE6-B6A0-35EA322D267E}"/>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30" name="Oval 5">
              <a:extLst>
                <a:ext uri="{FF2B5EF4-FFF2-40B4-BE49-F238E27FC236}">
                  <a16:creationId xmlns="" xmlns:a16="http://schemas.microsoft.com/office/drawing/2014/main" id="{156892DF-711C-4336-AEBF-762E1CB7CCD8}"/>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1" name="Freeform 6">
              <a:extLst>
                <a:ext uri="{FF2B5EF4-FFF2-40B4-BE49-F238E27FC236}">
                  <a16:creationId xmlns="" xmlns:a16="http://schemas.microsoft.com/office/drawing/2014/main" id="{654BE607-CC12-452A-95BB-8AEB794BBEF6}"/>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2" name="Rectangle 7">
              <a:extLst>
                <a:ext uri="{FF2B5EF4-FFF2-40B4-BE49-F238E27FC236}">
                  <a16:creationId xmlns="" xmlns:a16="http://schemas.microsoft.com/office/drawing/2014/main" id="{AE06DD36-C381-4B3C-86D3-4123CCCA48EE}"/>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3" name="Freeform 8">
              <a:extLst>
                <a:ext uri="{FF2B5EF4-FFF2-40B4-BE49-F238E27FC236}">
                  <a16:creationId xmlns="" xmlns:a16="http://schemas.microsoft.com/office/drawing/2014/main" id="{20BC03DC-7852-47B1-9820-005DEBD76BF8}"/>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4" name="Rectangle 9">
              <a:extLst>
                <a:ext uri="{FF2B5EF4-FFF2-40B4-BE49-F238E27FC236}">
                  <a16:creationId xmlns="" xmlns:a16="http://schemas.microsoft.com/office/drawing/2014/main" id="{07652C2F-A141-4AB0-9E2F-202CA0F5FB93}"/>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5" name="Rectangle 10">
              <a:extLst>
                <a:ext uri="{FF2B5EF4-FFF2-40B4-BE49-F238E27FC236}">
                  <a16:creationId xmlns="" xmlns:a16="http://schemas.microsoft.com/office/drawing/2014/main" id="{5648F6A9-F4A7-4EA4-BEB8-6F1BB21E0FBB}"/>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6" name="Freeform 11">
              <a:extLst>
                <a:ext uri="{FF2B5EF4-FFF2-40B4-BE49-F238E27FC236}">
                  <a16:creationId xmlns="" xmlns:a16="http://schemas.microsoft.com/office/drawing/2014/main" id="{1217BB3C-3B45-4FD5-A1F2-2A4B137E814A}"/>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7" name="Freeform 12">
              <a:extLst>
                <a:ext uri="{FF2B5EF4-FFF2-40B4-BE49-F238E27FC236}">
                  <a16:creationId xmlns="" xmlns:a16="http://schemas.microsoft.com/office/drawing/2014/main" id="{2285CDEF-D8F9-4088-8EFE-11B02C6E1F4C}"/>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8" name="Freeform 13">
              <a:extLst>
                <a:ext uri="{FF2B5EF4-FFF2-40B4-BE49-F238E27FC236}">
                  <a16:creationId xmlns="" xmlns:a16="http://schemas.microsoft.com/office/drawing/2014/main" id="{8B4FB454-2D1E-4839-87E0-3E961CBE461C}"/>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9" name="Freeform 14">
              <a:extLst>
                <a:ext uri="{FF2B5EF4-FFF2-40B4-BE49-F238E27FC236}">
                  <a16:creationId xmlns="" xmlns:a16="http://schemas.microsoft.com/office/drawing/2014/main" id="{95322F62-2CA7-4C72-BE20-8B93945A3273}"/>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40" name="Title 1">
            <a:extLst>
              <a:ext uri="{FF2B5EF4-FFF2-40B4-BE49-F238E27FC236}">
                <a16:creationId xmlns="" xmlns:a16="http://schemas.microsoft.com/office/drawing/2014/main" id="{D9B25E43-ACA5-4BFC-98CD-B96634D5AD4A}"/>
              </a:ext>
            </a:extLst>
          </p:cNvPr>
          <p:cNvSpPr>
            <a:spLocks noGrp="1"/>
          </p:cNvSpPr>
          <p:nvPr>
            <p:ph type="ctrTitle"/>
          </p:nvPr>
        </p:nvSpPr>
        <p:spPr bwMode="gray">
          <a:xfrm>
            <a:off x="501651" y="5332396"/>
            <a:ext cx="4446269" cy="464044"/>
          </a:xfrm>
        </p:spPr>
        <p:txBody>
          <a:bodyPr anchor="t" anchorCtr="0">
            <a:noAutofit/>
          </a:bodyPr>
          <a:lstStyle>
            <a:lvl1pPr algn="l">
              <a:lnSpc>
                <a:spcPct val="100000"/>
              </a:lnSpc>
              <a:defRPr sz="2100" b="0">
                <a:solidFill>
                  <a:schemeClr val="accent1"/>
                </a:solidFill>
                <a:latin typeface="+mn-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41" name="Text Placeholder 4">
            <a:extLst>
              <a:ext uri="{FF2B5EF4-FFF2-40B4-BE49-F238E27FC236}">
                <a16:creationId xmlns="" xmlns:a16="http://schemas.microsoft.com/office/drawing/2014/main" id="{EE5D7BA0-7E63-4F55-8707-FB998AF96C8C}"/>
              </a:ext>
            </a:extLst>
          </p:cNvPr>
          <p:cNvSpPr>
            <a:spLocks noGrp="1"/>
          </p:cNvSpPr>
          <p:nvPr>
            <p:ph type="body" sz="quarter" idx="10"/>
          </p:nvPr>
        </p:nvSpPr>
        <p:spPr>
          <a:xfrm>
            <a:off x="501651" y="6381750"/>
            <a:ext cx="4446269" cy="273050"/>
          </a:xfrm>
          <a:prstGeom prst="rect">
            <a:avLst/>
          </a:prstGeom>
        </p:spPr>
        <p:txBody>
          <a:bodyPr>
            <a:noAutofit/>
          </a:bodyPr>
          <a:lstStyle>
            <a:lvl1pPr>
              <a:spcAft>
                <a:spcPts val="0"/>
              </a:spcAft>
              <a:defRPr sz="1600">
                <a:solidFill>
                  <a:schemeClr val="bg1"/>
                </a:solidFill>
                <a:latin typeface="Calibri" panose="020F0502020204030204" pitchFamily="34" charset="0"/>
                <a:cs typeface="Calibri" panose="020F050202020403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Tree>
    <p:extLst>
      <p:ext uri="{BB962C8B-B14F-4D97-AF65-F5344CB8AC3E}">
        <p14:creationId xmlns="" xmlns:p14="http://schemas.microsoft.com/office/powerpoint/2010/main" val="1306401288"/>
      </p:ext>
    </p:extLst>
  </p:cSld>
  <p:clrMapOvr>
    <a:masterClrMapping/>
  </p:clrMapOvr>
  <p:transition>
    <p:fade/>
  </p:transition>
  <p:hf hdr="0" dt="0"/>
  <p:extLst>
    <p:ext uri="{DCECCB84-F9BA-43D5-87BE-67443E8EF086}">
      <p15:sldGuideLst xmlns="" xmlns:p15="http://schemas.microsoft.com/office/powerpoint/2012/main">
        <p15:guide id="1" orient="horz" pos="40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501651" y="1705670"/>
            <a:ext cx="10541000" cy="1592403"/>
          </a:xfrm>
        </p:spPr>
        <p:txBody>
          <a:bodyPr anchor="b"/>
          <a:lstStyle>
            <a:lvl1pPr>
              <a:lnSpc>
                <a:spcPct val="95000"/>
              </a:lnSpc>
              <a:defRPr sz="3600" b="1">
                <a:solidFill>
                  <a:schemeClr val="tx1"/>
                </a:solidFill>
                <a:latin typeface="+mj-lt"/>
                <a:ea typeface="Open Sans" panose="020B0606030504020204" pitchFamily="34" charset="0"/>
                <a:cs typeface="Calibri" panose="020F050202020403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501651" y="3429000"/>
            <a:ext cx="10541000" cy="1566532"/>
          </a:xfrm>
        </p:spPr>
        <p:txBody>
          <a:bodyPr lIns="0" tIns="0" rIns="0" bIns="0">
            <a:noAutofit/>
          </a:bodyPr>
          <a:lstStyle>
            <a:lvl1pPr marL="0" indent="0">
              <a:lnSpc>
                <a:spcPct val="95000"/>
              </a:lnSpc>
              <a:spcAft>
                <a:spcPts val="0"/>
              </a:spcAft>
              <a:buNone/>
              <a:defRPr sz="3600">
                <a:solidFill>
                  <a:schemeClr val="tx1"/>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Edit Master text styles</a:t>
            </a:r>
          </a:p>
        </p:txBody>
      </p:sp>
    </p:spTree>
    <p:extLst>
      <p:ext uri="{BB962C8B-B14F-4D97-AF65-F5344CB8AC3E}">
        <p14:creationId xmlns="" xmlns:p14="http://schemas.microsoft.com/office/powerpoint/2010/main" val="2954658751"/>
      </p:ext>
    </p:extLst>
  </p:cSld>
  <p:clrMapOvr>
    <a:masterClrMapping/>
  </p:clrMapOvr>
  <p:transition>
    <p:fade/>
  </p:transition>
  <p:extLst>
    <p:ext uri="{DCECCB84-F9BA-43D5-87BE-67443E8EF086}">
      <p15:sldGuideLst xmlns="" xmlns:p15="http://schemas.microsoft.com/office/powerpoint/2012/main">
        <p15:guide id="1"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 statement white">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1651" y="1628775"/>
            <a:ext cx="9277349" cy="4752975"/>
          </a:xfrm>
          <a:prstGeom prst="rect">
            <a:avLst/>
          </a:prstGeom>
        </p:spPr>
        <p:txBody>
          <a:bodyPr>
            <a:normAutofit/>
          </a:bodyPr>
          <a:lstStyle>
            <a:lvl1pPr>
              <a:spcBef>
                <a:spcPts val="3600"/>
              </a:spcBef>
              <a:defRPr sz="2200">
                <a:solidFill>
                  <a:schemeClr val="tx1"/>
                </a:solidFill>
              </a:defRPr>
            </a:lvl1pPr>
            <a:lvl2pPr marL="457200" indent="-457200">
              <a:defRPr sz="3000">
                <a:solidFill>
                  <a:schemeClr val="bg2"/>
                </a:solidFill>
              </a:defRPr>
            </a:lvl2pPr>
            <a:lvl3pPr>
              <a:defRPr sz="3000">
                <a:solidFill>
                  <a:schemeClr val="bg2"/>
                </a:solidFill>
              </a:defRPr>
            </a:lvl3pPr>
            <a:lvl4pPr>
              <a:defRPr sz="3000">
                <a:solidFill>
                  <a:schemeClr val="bg2"/>
                </a:solidFill>
              </a:defRPr>
            </a:lvl4pPr>
            <a:lvl5pPr>
              <a:defRPr sz="3000">
                <a:solidFill>
                  <a:schemeClr val="bg2"/>
                </a:solidFill>
              </a:defRPr>
            </a:lvl5pPr>
          </a:lstStyle>
          <a:p>
            <a:pPr lvl="0"/>
            <a:r>
              <a:rPr lang="en-US" noProof="0"/>
              <a:t>Edit Master text styles</a:t>
            </a:r>
          </a:p>
        </p:txBody>
      </p:sp>
    </p:spTree>
    <p:extLst>
      <p:ext uri="{BB962C8B-B14F-4D97-AF65-F5344CB8AC3E}">
        <p14:creationId xmlns="" xmlns:p14="http://schemas.microsoft.com/office/powerpoint/2010/main" val="17874530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Letter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862256" y="405929"/>
            <a:ext cx="2804160" cy="1027760"/>
          </a:xfrm>
        </p:spPr>
        <p:txBody>
          <a:bodyPr/>
          <a:lstStyle>
            <a:lvl1pPr>
              <a:spcBef>
                <a:spcPts val="185"/>
              </a:spcBef>
              <a:defRPr sz="923">
                <a:solidFill>
                  <a:schemeClr val="tx1"/>
                </a:solidFill>
              </a:defRPr>
            </a:lvl1pPr>
            <a:lvl2pPr>
              <a:defRPr sz="969">
                <a:solidFill>
                  <a:schemeClr val="tx2"/>
                </a:solidFill>
              </a:defRPr>
            </a:lvl2pPr>
            <a:lvl3pPr>
              <a:defRPr sz="969">
                <a:solidFill>
                  <a:schemeClr val="tx2"/>
                </a:solidFill>
              </a:defRPr>
            </a:lvl3pPr>
            <a:lvl4pPr>
              <a:defRPr sz="923">
                <a:solidFill>
                  <a:schemeClr val="tx2"/>
                </a:solidFill>
              </a:defRPr>
            </a:lvl4pPr>
            <a:lvl5pPr>
              <a:defRPr sz="923">
                <a:solidFill>
                  <a:schemeClr val="tx2"/>
                </a:solidFill>
              </a:defRPr>
            </a:lvl5pPr>
          </a:lstStyle>
          <a:p>
            <a:pPr lvl="0"/>
            <a:r>
              <a:rPr lang="en-US"/>
              <a:t>Edit Master text styles</a:t>
            </a:r>
          </a:p>
        </p:txBody>
      </p:sp>
      <p:sp>
        <p:nvSpPr>
          <p:cNvPr id="7" name="Text Placeholder 6"/>
          <p:cNvSpPr>
            <a:spLocks noGrp="1"/>
          </p:cNvSpPr>
          <p:nvPr>
            <p:ph type="body" sz="quarter" idx="11"/>
          </p:nvPr>
        </p:nvSpPr>
        <p:spPr>
          <a:xfrm>
            <a:off x="525586" y="1700214"/>
            <a:ext cx="2766255" cy="4656835"/>
          </a:xfrm>
        </p:spPr>
        <p:txBody>
          <a:bodyPr>
            <a:normAutofit/>
          </a:bodyPr>
          <a:lstStyle>
            <a:lvl1pPr>
              <a:spcBef>
                <a:spcPts val="0"/>
              </a:spcBef>
              <a:spcAft>
                <a:spcPts val="554"/>
              </a:spcAft>
              <a:defRPr sz="1300"/>
            </a:lvl1pPr>
            <a:lvl2pPr>
              <a:spcBef>
                <a:spcPts val="277"/>
              </a:spcBef>
              <a:defRPr/>
            </a:lvl2pPr>
            <a:lvl3pPr>
              <a:spcBef>
                <a:spcPts val="277"/>
              </a:spcBef>
              <a:defRPr/>
            </a:lvl3pPr>
            <a:lvl4pPr>
              <a:spcBef>
                <a:spcPts val="277"/>
              </a:spcBef>
              <a:defRPr/>
            </a:lvl4pPr>
            <a:lvl5pPr>
              <a:spcBef>
                <a:spcPts val="277"/>
              </a:spcBef>
              <a:defRPr/>
            </a:lvl5pPr>
          </a:lstStyle>
          <a:p>
            <a:pPr lvl="0"/>
            <a:r>
              <a:rPr lang="en-US"/>
              <a:t>Edit Master text styles</a:t>
            </a:r>
          </a:p>
        </p:txBody>
      </p:sp>
      <p:sp>
        <p:nvSpPr>
          <p:cNvPr id="9" name="Text Placeholder 8"/>
          <p:cNvSpPr>
            <a:spLocks noGrp="1"/>
          </p:cNvSpPr>
          <p:nvPr>
            <p:ph type="body" sz="quarter" idx="12"/>
          </p:nvPr>
        </p:nvSpPr>
        <p:spPr>
          <a:xfrm>
            <a:off x="3780369" y="1700212"/>
            <a:ext cx="7886049" cy="4657726"/>
          </a:xfrm>
        </p:spPr>
        <p:txBody>
          <a:bodyPr/>
          <a:lstStyle>
            <a:lvl1pPr>
              <a:spcBef>
                <a:spcPts val="1662"/>
              </a:spcBef>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tx1"/>
                </a:solidFill>
                <a:latin typeface="Calibri" panose="020F0502020204030204" pitchFamily="34" charset="0"/>
                <a:cs typeface="Calibri" panose="020F0502020204030204" pitchFamily="34" charset="0"/>
              </a:rPr>
              <a:t>Confidential</a:t>
            </a:r>
          </a:p>
        </p:txBody>
      </p:sp>
      <p:sp>
        <p:nvSpPr>
          <p:cNvPr id="8" name="TextBox 7"/>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tx1"/>
                </a:solidFill>
                <a:effectLst/>
                <a:latin typeface="+mn-lt"/>
                <a:ea typeface="+mn-ea"/>
                <a:cs typeface="+mn-cs"/>
              </a:rPr>
              <a:t>© 2020,</a:t>
            </a:r>
            <a:r>
              <a:rPr lang="fr-FR" sz="800" kern="1200" baseline="0" dirty="0">
                <a:solidFill>
                  <a:schemeClr val="tx1"/>
                </a:solidFill>
                <a:effectLst/>
                <a:latin typeface="+mn-lt"/>
                <a:ea typeface="+mn-ea"/>
                <a:cs typeface="+mn-cs"/>
              </a:rPr>
              <a:t> Deloitte Tax &amp; Consulting, SARL</a:t>
            </a:r>
            <a:endParaRPr lang="en-GB" sz="800" kern="1200" dirty="0">
              <a:solidFill>
                <a:schemeClr val="tx1"/>
              </a:solidFill>
              <a:effectLst/>
              <a:latin typeface="+mn-lt"/>
              <a:ea typeface="+mn-ea"/>
              <a:cs typeface="+mn-cs"/>
            </a:endParaRPr>
          </a:p>
        </p:txBody>
      </p:sp>
      <p:sp>
        <p:nvSpPr>
          <p:cNvPr id="14" name="TextBox 13"/>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2512619922"/>
      </p:ext>
    </p:extLst>
  </p:cSld>
  <p:clrMapOvr>
    <a:masterClrMapping/>
  </p:clrMapOvr>
  <p:transition>
    <p:fade/>
  </p:transition>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501651" y="1665289"/>
            <a:ext cx="9277349" cy="4716463"/>
          </a:xfrm>
          <a:prstGeom prst="rect">
            <a:avLst/>
          </a:prstGeom>
        </p:spPr>
        <p:txBody>
          <a:bodyPr/>
          <a:lstStyle>
            <a:lvl1pPr>
              <a:tabLst>
                <a:tab pos="6729413" algn="r"/>
              </a:tabLst>
              <a:defRPr>
                <a:latin typeface="+mn-lt"/>
              </a:defRPr>
            </a:lvl1pPr>
            <a:lvl2pPr>
              <a:tabLst>
                <a:tab pos="6729413" algn="r"/>
              </a:tabLst>
              <a:defRPr>
                <a:latin typeface="+mj-lt"/>
              </a:defRPr>
            </a:lvl2pPr>
            <a:lvl3pPr>
              <a:tabLst>
                <a:tab pos="6729413" algn="r"/>
              </a:tabLst>
              <a:defRPr>
                <a:latin typeface="+mn-lt"/>
              </a:defRPr>
            </a:lvl3pPr>
            <a:lvl4pPr>
              <a:tabLst>
                <a:tab pos="6729413" algn="r"/>
              </a:tabLst>
              <a:defRPr>
                <a:latin typeface="+mn-lt"/>
              </a:defRPr>
            </a:lvl4pPr>
            <a:lvl5pPr>
              <a:tabLst>
                <a:tab pos="5029200" algn="r"/>
              </a:tabLst>
              <a:defRPr baseline="0">
                <a:latin typeface="+mn-lt"/>
              </a:defRPr>
            </a:lvl5pPr>
            <a:lvl6pPr>
              <a:tabLst>
                <a:tab pos="6729413" algn="r"/>
              </a:tabLst>
              <a:defRPr/>
            </a:lvl6pPr>
            <a:lvl7pPr>
              <a:tabLst>
                <a:tab pos="6729413" algn="r"/>
              </a:tabLst>
              <a:defRPr/>
            </a:lvl7pPr>
            <a:lvl8pPr>
              <a:tabLst>
                <a:tab pos="6729413" algn="r"/>
              </a:tabLst>
              <a:defRPr/>
            </a:lvl8pPr>
            <a:lvl9pPr>
              <a:tabLst>
                <a:tab pos="6729413" algn="r"/>
              </a:tabLs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1"/>
          <p:cNvSpPr>
            <a:spLocks noGrp="1"/>
          </p:cNvSpPr>
          <p:nvPr>
            <p:ph type="title" hasCustomPrompt="1"/>
          </p:nvPr>
        </p:nvSpPr>
        <p:spPr>
          <a:xfrm>
            <a:off x="501652" y="317500"/>
            <a:ext cx="11180232"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 xmlns:p14="http://schemas.microsoft.com/office/powerpoint/2010/main" val="206789287"/>
      </p:ext>
    </p:extLst>
  </p:cSld>
  <p:clrMapOvr>
    <a:masterClrMapping/>
  </p:clrMapOvr>
  <p:transition>
    <p:fade/>
  </p:transition>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s with imag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1"/>
            <a:ext cx="11188700" cy="698500"/>
          </a:xfrm>
          <a:prstGeom prst="rect">
            <a:avLst/>
          </a:prstGeom>
        </p:spPr>
        <p:txBody>
          <a:bodyPr vert="horz" lIns="0" tIns="0" rIns="0" bIns="0" rtlCol="0" anchor="t" anchorCtr="0">
            <a:noAutofit/>
          </a:bodyPr>
          <a:lstStyle>
            <a:lvl1pPr>
              <a:defRPr/>
            </a:lvl1pPr>
          </a:lstStyle>
          <a:p>
            <a:r>
              <a:rPr lang="en-US" noProof="0" dirty="0"/>
              <a:t>Click to add title</a:t>
            </a:r>
          </a:p>
        </p:txBody>
      </p:sp>
      <p:sp>
        <p:nvSpPr>
          <p:cNvPr id="5" name="Picture Placeholder 9"/>
          <p:cNvSpPr>
            <a:spLocks noGrp="1"/>
          </p:cNvSpPr>
          <p:nvPr>
            <p:ph type="pic" sz="quarter" idx="15"/>
          </p:nvPr>
        </p:nvSpPr>
        <p:spPr>
          <a:xfrm>
            <a:off x="5450351" y="1701801"/>
            <a:ext cx="6240000" cy="4679950"/>
          </a:xfrm>
        </p:spPr>
        <p:txBody>
          <a:bodyPr/>
          <a:lstStyle/>
          <a:p>
            <a:r>
              <a:rPr lang="en-US" noProof="0"/>
              <a:t>Click icon to add picture</a:t>
            </a:r>
            <a:endParaRPr lang="en-US" noProof="0" dirty="0"/>
          </a:p>
        </p:txBody>
      </p:sp>
      <p:sp>
        <p:nvSpPr>
          <p:cNvPr id="6" name="Content Placeholder 3"/>
          <p:cNvSpPr>
            <a:spLocks noGrp="1"/>
          </p:cNvSpPr>
          <p:nvPr>
            <p:ph sz="quarter" idx="10"/>
          </p:nvPr>
        </p:nvSpPr>
        <p:spPr>
          <a:xfrm>
            <a:off x="501651" y="1665289"/>
            <a:ext cx="4456429" cy="4716463"/>
          </a:xfrm>
          <a:prstGeom prst="rect">
            <a:avLst/>
          </a:prstGeom>
        </p:spPr>
        <p:txBody>
          <a:bodyPr/>
          <a:lstStyle>
            <a:lvl1pPr>
              <a:tabLst>
                <a:tab pos="5029200" algn="r"/>
              </a:tabLst>
              <a:defRPr>
                <a:latin typeface="+mn-lt"/>
              </a:defRPr>
            </a:lvl1pPr>
            <a:lvl2pPr>
              <a:tabLst>
                <a:tab pos="5029200" algn="r"/>
              </a:tabLst>
              <a:defRPr>
                <a:latin typeface="+mj-lt"/>
              </a:defRPr>
            </a:lvl2pPr>
            <a:lvl3pPr>
              <a:tabLst>
                <a:tab pos="5029200" algn="r"/>
              </a:tabLst>
              <a:defRPr>
                <a:latin typeface="+mn-lt"/>
              </a:defRPr>
            </a:lvl3pPr>
            <a:lvl4pPr>
              <a:tabLst>
                <a:tab pos="5029200" algn="r"/>
              </a:tabLst>
              <a:defRPr>
                <a:latin typeface="+mn-lt"/>
              </a:defRPr>
            </a:lvl4pPr>
            <a:lvl5pPr>
              <a:tabLst>
                <a:tab pos="5029200" algn="r"/>
              </a:tabLst>
              <a:defRPr baseline="0">
                <a:latin typeface="+mn-lt"/>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 xmlns:p14="http://schemas.microsoft.com/office/powerpoint/2010/main" val="68084315"/>
      </p:ext>
    </p:extLst>
  </p:cSld>
  <p:clrMapOvr>
    <a:masterClrMapping/>
  </p:clrMapOvr>
  <p:transition>
    <p:fade/>
  </p:transition>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a:t>Click to edit Master title style</a:t>
            </a:r>
            <a:endParaRPr lang="en-US" dirty="0"/>
          </a:p>
        </p:txBody>
      </p:sp>
      <p:sp>
        <p:nvSpPr>
          <p:cNvPr id="14" name="Text Placeholder 18"/>
          <p:cNvSpPr>
            <a:spLocks noGrp="1"/>
          </p:cNvSpPr>
          <p:nvPr>
            <p:ph idx="1"/>
          </p:nvPr>
        </p:nvSpPr>
        <p:spPr>
          <a:xfrm>
            <a:off x="501651" y="1665289"/>
            <a:ext cx="11165416" cy="4716463"/>
          </a:xfrm>
          <a:prstGeom prst="rect">
            <a:avLst/>
          </a:prstGeom>
        </p:spPr>
        <p:txBody>
          <a:bodyPr vert="horz" lIns="0" tIns="0" rIns="0" bIns="0" rtlCol="0">
            <a:normAutofit/>
          </a:bodyPr>
          <a:lstStyle>
            <a:lvl1pPr>
              <a:defRPr>
                <a:latin typeface="+mn-lt"/>
              </a:defRPr>
            </a:lvl1pPr>
            <a:lvl2pPr>
              <a:defRPr>
                <a:latin typeface="+mj-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 xmlns:p14="http://schemas.microsoft.com/office/powerpoint/2010/main" val="2763394628"/>
      </p:ext>
    </p:extLst>
  </p:cSld>
  <p:clrMapOvr>
    <a:masterClrMapping/>
  </p:clrMapOvr>
  <p:transition>
    <p:fade/>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a:extLst>
              <a:ext uri="{FF2B5EF4-FFF2-40B4-BE49-F238E27FC236}">
                <a16:creationId xmlns="" xmlns:a16="http://schemas.microsoft.com/office/drawing/2014/main" id="{B8E4483A-6BB8-4C8B-9277-2A25C7B17DDF}"/>
              </a:ext>
            </a:extLst>
          </p:cNvPr>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26885684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 xmlns:p14="http://schemas.microsoft.com/office/powerpoint/2010/main" val="32578140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ubtitle &amp; 1 column - larg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1651" y="317500"/>
            <a:ext cx="11162349" cy="698501"/>
          </a:xfrm>
          <a:prstGeom prst="rect">
            <a:avLst/>
          </a:prstGeom>
        </p:spPr>
        <p:txBody>
          <a:bodyPr vert="horz" lIns="0" tIns="0" rIns="0" bIns="0" rtlCol="0" anchor="t" anchorCtr="0">
            <a:noAutofit/>
          </a:bodyPr>
          <a:lstStyle>
            <a:lvl1pPr>
              <a:defRPr/>
            </a:lvl1pPr>
          </a:lstStyle>
          <a:p>
            <a:r>
              <a:rPr lang="en-US" noProof="0"/>
              <a:t>Click to edit Master title style</a:t>
            </a:r>
            <a:endParaRPr lang="en-US" noProof="0" dirty="0"/>
          </a:p>
        </p:txBody>
      </p:sp>
      <p:sp>
        <p:nvSpPr>
          <p:cNvPr id="8" name="Text Placeholder 18"/>
          <p:cNvSpPr>
            <a:spLocks noGrp="1"/>
          </p:cNvSpPr>
          <p:nvPr>
            <p:ph idx="1"/>
          </p:nvPr>
        </p:nvSpPr>
        <p:spPr>
          <a:xfrm>
            <a:off x="501651" y="1700213"/>
            <a:ext cx="11165416" cy="4678986"/>
          </a:xfrm>
          <a:prstGeom prst="rect">
            <a:avLst/>
          </a:prstGeom>
        </p:spPr>
        <p:txBody>
          <a:bodyPr vert="horz" lIns="0" tIns="0" rIns="0" bIns="0" rtlCol="0">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 xmlns:p14="http://schemas.microsoft.com/office/powerpoint/2010/main" val="136843108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subtitle &amp;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7" name="Chart Placeholder 3"/>
          <p:cNvSpPr>
            <a:spLocks noGrp="1"/>
          </p:cNvSpPr>
          <p:nvPr>
            <p:ph type="chart" sz="quarter" idx="15"/>
          </p:nvPr>
        </p:nvSpPr>
        <p:spPr>
          <a:xfrm>
            <a:off x="501652" y="2052000"/>
            <a:ext cx="11188699" cy="4069013"/>
          </a:xfrm>
          <a:prstGeom prst="rect">
            <a:avLst/>
          </a:prstGeom>
        </p:spPr>
        <p:txBody>
          <a:bodyPr/>
          <a:lstStyle/>
          <a:p>
            <a:r>
              <a:rPr lang="en-US"/>
              <a:t>Click icon to add chart</a:t>
            </a:r>
            <a:endParaRPr lang="en-GB" dirty="0"/>
          </a:p>
        </p:txBody>
      </p:sp>
      <p:sp>
        <p:nvSpPr>
          <p:cNvPr id="18" name="Text Placeholder 8"/>
          <p:cNvSpPr>
            <a:spLocks noGrp="1"/>
          </p:cNvSpPr>
          <p:nvPr>
            <p:ph type="body" sz="quarter" idx="18"/>
          </p:nvPr>
        </p:nvSpPr>
        <p:spPr>
          <a:xfrm>
            <a:off x="501652" y="1700214"/>
            <a:ext cx="11188699"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501651" y="6121014"/>
            <a:ext cx="11188700" cy="260737"/>
          </a:xfrm>
        </p:spPr>
        <p:txBody>
          <a:bodyPr>
            <a:normAutofit/>
          </a:bodyPr>
          <a:lstStyle>
            <a:lvl1pPr>
              <a:spcAft>
                <a:spcPts val="0"/>
              </a:spcAft>
              <a:defRPr sz="900"/>
            </a:lvl1pPr>
          </a:lstStyle>
          <a:p>
            <a:pPr lvl="0"/>
            <a:r>
              <a:rPr lang="en-US"/>
              <a:t>Edit Master text styles</a:t>
            </a:r>
          </a:p>
        </p:txBody>
      </p:sp>
    </p:spTree>
    <p:extLst>
      <p:ext uri="{BB962C8B-B14F-4D97-AF65-F5344CB8AC3E}">
        <p14:creationId xmlns="" xmlns:p14="http://schemas.microsoft.com/office/powerpoint/2010/main" val="146434782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 chart">
    <p:spTree>
      <p:nvGrpSpPr>
        <p:cNvPr id="1" name=""/>
        <p:cNvGrpSpPr/>
        <p:nvPr/>
      </p:nvGrpSpPr>
      <p:grpSpPr>
        <a:xfrm>
          <a:off x="0" y="0"/>
          <a:ext cx="0" cy="0"/>
          <a:chOff x="0" y="0"/>
          <a:chExt cx="0" cy="0"/>
        </a:xfrm>
      </p:grpSpPr>
      <p:sp>
        <p:nvSpPr>
          <p:cNvPr id="15" name="Text Placeholder 8"/>
          <p:cNvSpPr>
            <a:spLocks noGrp="1"/>
          </p:cNvSpPr>
          <p:nvPr>
            <p:ph type="body" sz="quarter" idx="13" hasCustomPrompt="1"/>
          </p:nvPr>
        </p:nvSpPr>
        <p:spPr>
          <a:xfrm>
            <a:off x="501651"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6"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7" name="Chart Placeholder 3"/>
          <p:cNvSpPr>
            <a:spLocks noGrp="1"/>
          </p:cNvSpPr>
          <p:nvPr>
            <p:ph type="chart" sz="quarter" idx="15"/>
          </p:nvPr>
        </p:nvSpPr>
        <p:spPr>
          <a:xfrm>
            <a:off x="504000" y="2051999"/>
            <a:ext cx="3549549" cy="4069014"/>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1650" y="1665289"/>
            <a:ext cx="3562351"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303184" y="2051999"/>
            <a:ext cx="3561616" cy="4069014"/>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4303185" y="1665289"/>
            <a:ext cx="3561615"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126397" y="2051999"/>
            <a:ext cx="3563953" cy="4069014"/>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8126396" y="1659145"/>
            <a:ext cx="3563955" cy="398256"/>
          </a:xfrm>
        </p:spPr>
        <p:txBody>
          <a:bodyPr/>
          <a:lstStyle/>
          <a:p>
            <a:pPr lvl="0"/>
            <a:r>
              <a:rPr lang="en-US" noProof="0"/>
              <a:t>Edit Master text styles</a:t>
            </a:r>
          </a:p>
        </p:txBody>
      </p:sp>
      <p:sp>
        <p:nvSpPr>
          <p:cNvPr id="12" name="Text Placeholder 7"/>
          <p:cNvSpPr>
            <a:spLocks noGrp="1"/>
          </p:cNvSpPr>
          <p:nvPr>
            <p:ph type="body" sz="quarter" idx="23"/>
          </p:nvPr>
        </p:nvSpPr>
        <p:spPr>
          <a:xfrm>
            <a:off x="501649" y="6121014"/>
            <a:ext cx="11165419" cy="260737"/>
          </a:xfrm>
        </p:spPr>
        <p:txBody>
          <a:bodyPr>
            <a:normAutofit/>
          </a:bodyPr>
          <a:lstStyle>
            <a:lvl1pPr>
              <a:spcAft>
                <a:spcPts val="0"/>
              </a:spcAft>
              <a:defRPr sz="900"/>
            </a:lvl1pPr>
          </a:lstStyle>
          <a:p>
            <a:pPr lvl="0"/>
            <a:r>
              <a:rPr lang="en-US" noProof="0"/>
              <a:t>Edit Master text styles</a:t>
            </a:r>
          </a:p>
        </p:txBody>
      </p:sp>
    </p:spTree>
    <p:extLst>
      <p:ext uri="{BB962C8B-B14F-4D97-AF65-F5344CB8AC3E}">
        <p14:creationId xmlns="" xmlns:p14="http://schemas.microsoft.com/office/powerpoint/2010/main" val="3668521576"/>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columns of text">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501651" y="317500"/>
            <a:ext cx="11202669"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9" name="Text Placeholder 8"/>
          <p:cNvSpPr>
            <a:spLocks noGrp="1"/>
          </p:cNvSpPr>
          <p:nvPr>
            <p:ph type="body" sz="quarter" idx="13" hasCustomPrompt="1"/>
          </p:nvPr>
        </p:nvSpPr>
        <p:spPr>
          <a:xfrm>
            <a:off x="501651" y="651600"/>
            <a:ext cx="1120266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Content Placeholder 3"/>
          <p:cNvSpPr>
            <a:spLocks noGrp="1"/>
          </p:cNvSpPr>
          <p:nvPr>
            <p:ph sz="quarter" idx="10"/>
          </p:nvPr>
        </p:nvSpPr>
        <p:spPr>
          <a:xfrm>
            <a:off x="501651" y="1665289"/>
            <a:ext cx="5305579"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81539" y="1665289"/>
            <a:ext cx="5322781" cy="4716461"/>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 xmlns:p14="http://schemas.microsoft.com/office/powerpoint/2010/main" val="145007733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 columns - large">
    <p:spTree>
      <p:nvGrpSpPr>
        <p:cNvPr id="1" name=""/>
        <p:cNvGrpSpPr/>
        <p:nvPr/>
      </p:nvGrpSpPr>
      <p:grpSpPr>
        <a:xfrm>
          <a:off x="0" y="0"/>
          <a:ext cx="0" cy="0"/>
          <a:chOff x="0" y="0"/>
          <a:chExt cx="0" cy="0"/>
        </a:xfrm>
      </p:grpSpPr>
      <p:sp>
        <p:nvSpPr>
          <p:cNvPr id="7"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8" name="Title Placeholder 1"/>
          <p:cNvSpPr>
            <a:spLocks noGrp="1"/>
          </p:cNvSpPr>
          <p:nvPr>
            <p:ph type="title" hasCustomPrompt="1"/>
          </p:nvPr>
        </p:nvSpPr>
        <p:spPr>
          <a:xfrm>
            <a:off x="501650" y="317500"/>
            <a:ext cx="11188700" cy="698500"/>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1" name="Content Placeholder 3"/>
          <p:cNvSpPr>
            <a:spLocks noGrp="1"/>
          </p:cNvSpPr>
          <p:nvPr>
            <p:ph sz="quarter" idx="10"/>
          </p:nvPr>
        </p:nvSpPr>
        <p:spPr>
          <a:xfrm>
            <a:off x="501650" y="1665289"/>
            <a:ext cx="5305580"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83999" y="1665289"/>
            <a:ext cx="5306351" cy="4716461"/>
          </a:xfrm>
          <a:prstGeom prst="rect">
            <a:avLst/>
          </a:prstGeom>
        </p:spPr>
        <p:txBody>
          <a:bodyPr>
            <a:normAutofit/>
          </a:bodyPr>
          <a:lstStyle>
            <a:lvl1pPr>
              <a:tabLst>
                <a:tab pos="5029200" algn="r"/>
              </a:tabLst>
              <a:defRPr sz="1600"/>
            </a:lvl1pPr>
            <a:lvl2pPr>
              <a:tabLst>
                <a:tab pos="5029200" algn="r"/>
              </a:tabLst>
              <a:defRPr sz="1600"/>
            </a:lvl2pPr>
            <a:lvl3pPr>
              <a:tabLst>
                <a:tab pos="5029200" algn="r"/>
              </a:tabLst>
              <a:defRPr sz="1600"/>
            </a:lvl3pPr>
            <a:lvl4pPr>
              <a:tabLst>
                <a:tab pos="5029200" algn="r"/>
              </a:tabLst>
              <a:defRPr sz="1600"/>
            </a:lvl4pPr>
            <a:lvl5pPr>
              <a:tabLst>
                <a:tab pos="5029200" algn="r"/>
              </a:tabLst>
              <a:defRPr baseline="0"/>
            </a:lvl5pPr>
            <a:lvl6pPr>
              <a:defRPr sz="1600"/>
            </a:lvl6pPr>
            <a:lvl7pPr>
              <a:defRPr sz="1600"/>
            </a:lvl7pPr>
            <a:lvl8pPr>
              <a:defRPr sz="1600"/>
            </a:lvl8pPr>
            <a:lvl9pPr>
              <a:defRPr sz="16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 xmlns:p14="http://schemas.microsoft.com/office/powerpoint/2010/main" val="225172217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1652" y="1665289"/>
            <a:ext cx="5355165" cy="4455725"/>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341223" y="2125013"/>
            <a:ext cx="5349128" cy="3996000"/>
          </a:xfrm>
        </p:spPr>
        <p:txBody>
          <a:bodyPr/>
          <a:lstStyle/>
          <a:p>
            <a:r>
              <a:rPr lang="en-US" noProof="0"/>
              <a:t>Click icon to add chart</a:t>
            </a:r>
            <a:endParaRPr lang="en-US" noProof="0" dirty="0"/>
          </a:p>
        </p:txBody>
      </p:sp>
      <p:sp>
        <p:nvSpPr>
          <p:cNvPr id="6" name="Text Placeholder 5"/>
          <p:cNvSpPr>
            <a:spLocks noGrp="1"/>
          </p:cNvSpPr>
          <p:nvPr>
            <p:ph type="body" sz="quarter" idx="22"/>
          </p:nvPr>
        </p:nvSpPr>
        <p:spPr>
          <a:xfrm>
            <a:off x="6341223" y="1665288"/>
            <a:ext cx="5349128"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5" name="Text Placeholder 7"/>
          <p:cNvSpPr>
            <a:spLocks noGrp="1"/>
          </p:cNvSpPr>
          <p:nvPr>
            <p:ph type="body" sz="quarter" idx="23"/>
          </p:nvPr>
        </p:nvSpPr>
        <p:spPr>
          <a:xfrm>
            <a:off x="501650" y="6121014"/>
            <a:ext cx="11188700" cy="260737"/>
          </a:xfrm>
        </p:spPr>
        <p:txBody>
          <a:bodyPr>
            <a:normAutofit/>
          </a:bodyPr>
          <a:lstStyle>
            <a:lvl1pPr>
              <a:spcAft>
                <a:spcPts val="0"/>
              </a:spcAft>
              <a:defRPr sz="1100"/>
            </a:lvl1pPr>
          </a:lstStyle>
          <a:p>
            <a:pPr lvl="0"/>
            <a:r>
              <a:rPr lang="en-US"/>
              <a:t>Edit Master text styles</a:t>
            </a:r>
          </a:p>
        </p:txBody>
      </p:sp>
    </p:spTree>
    <p:extLst>
      <p:ext uri="{BB962C8B-B14F-4D97-AF65-F5344CB8AC3E}">
        <p14:creationId xmlns="" xmlns:p14="http://schemas.microsoft.com/office/powerpoint/2010/main" val="351448225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341221" y="2125013"/>
            <a:ext cx="5349129" cy="3996000"/>
          </a:xfrm>
        </p:spPr>
        <p:txBody>
          <a:bodyPr/>
          <a:lstStyle/>
          <a:p>
            <a:r>
              <a:rPr lang="en-US"/>
              <a:t>Click icon to add chart</a:t>
            </a:r>
            <a:endParaRPr lang="en-GB" dirty="0"/>
          </a:p>
        </p:txBody>
      </p:sp>
      <p:sp>
        <p:nvSpPr>
          <p:cNvPr id="6" name="Text Placeholder 5"/>
          <p:cNvSpPr>
            <a:spLocks noGrp="1"/>
          </p:cNvSpPr>
          <p:nvPr>
            <p:ph type="body" sz="quarter" idx="22"/>
          </p:nvPr>
        </p:nvSpPr>
        <p:spPr>
          <a:xfrm>
            <a:off x="6341222" y="1665288"/>
            <a:ext cx="5349129" cy="420687"/>
          </a:xfrm>
        </p:spPr>
        <p:txBody>
          <a:bodyPr/>
          <a:lstStyle/>
          <a:p>
            <a:pPr lvl="0"/>
            <a:r>
              <a:rPr lang="en-US" noProof="0"/>
              <a:t>Edit Master text styles</a:t>
            </a:r>
          </a:p>
        </p:txBody>
      </p:sp>
      <p:sp>
        <p:nvSpPr>
          <p:cNvPr id="11"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3"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5" name="Text Placeholder 7"/>
          <p:cNvSpPr>
            <a:spLocks noGrp="1"/>
          </p:cNvSpPr>
          <p:nvPr>
            <p:ph type="body" sz="quarter" idx="23"/>
          </p:nvPr>
        </p:nvSpPr>
        <p:spPr>
          <a:xfrm>
            <a:off x="501649" y="6121014"/>
            <a:ext cx="11165419" cy="260737"/>
          </a:xfrm>
        </p:spPr>
        <p:txBody>
          <a:bodyPr>
            <a:normAutofit/>
          </a:bodyPr>
          <a:lstStyle>
            <a:lvl1pPr>
              <a:spcAft>
                <a:spcPts val="0"/>
              </a:spcAft>
              <a:defRPr sz="1100"/>
            </a:lvl1pPr>
          </a:lstStyle>
          <a:p>
            <a:pPr lvl="0"/>
            <a:r>
              <a:rPr lang="en-US"/>
              <a:t>Edit Master text styles</a:t>
            </a:r>
          </a:p>
        </p:txBody>
      </p:sp>
      <p:sp>
        <p:nvSpPr>
          <p:cNvPr id="9" name="Chart Placeholder 2"/>
          <p:cNvSpPr>
            <a:spLocks noGrp="1"/>
          </p:cNvSpPr>
          <p:nvPr>
            <p:ph type="chart" sz="quarter" idx="24"/>
          </p:nvPr>
        </p:nvSpPr>
        <p:spPr>
          <a:xfrm>
            <a:off x="501651" y="2125013"/>
            <a:ext cx="5339063" cy="3996000"/>
          </a:xfrm>
        </p:spPr>
        <p:txBody>
          <a:bodyPr/>
          <a:lstStyle/>
          <a:p>
            <a:r>
              <a:rPr lang="en-US"/>
              <a:t>Click icon to add chart</a:t>
            </a:r>
            <a:endParaRPr lang="en-GB" dirty="0"/>
          </a:p>
        </p:txBody>
      </p:sp>
      <p:sp>
        <p:nvSpPr>
          <p:cNvPr id="12" name="Text Placeholder 5"/>
          <p:cNvSpPr>
            <a:spLocks noGrp="1"/>
          </p:cNvSpPr>
          <p:nvPr>
            <p:ph type="body" sz="quarter" idx="25"/>
          </p:nvPr>
        </p:nvSpPr>
        <p:spPr>
          <a:xfrm>
            <a:off x="501649" y="1665288"/>
            <a:ext cx="5339064" cy="420687"/>
          </a:xfrm>
        </p:spPr>
        <p:txBody>
          <a:bodyPr/>
          <a:lstStyle/>
          <a:p>
            <a:pPr lvl="0"/>
            <a:r>
              <a:rPr lang="en-US" noProof="0"/>
              <a:t>Edit Master text styles</a:t>
            </a:r>
          </a:p>
        </p:txBody>
      </p:sp>
    </p:spTree>
    <p:extLst>
      <p:ext uri="{BB962C8B-B14F-4D97-AF65-F5344CB8AC3E}">
        <p14:creationId xmlns="" xmlns:p14="http://schemas.microsoft.com/office/powerpoint/2010/main" val="13346833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 column content">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2" y="317500"/>
            <a:ext cx="11188699"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6" name="Content Placeholder 3"/>
          <p:cNvSpPr>
            <a:spLocks noGrp="1"/>
          </p:cNvSpPr>
          <p:nvPr>
            <p:ph sz="quarter" idx="10"/>
          </p:nvPr>
        </p:nvSpPr>
        <p:spPr>
          <a:xfrm>
            <a:off x="501650" y="1665289"/>
            <a:ext cx="4431857" cy="4716463"/>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50349" y="1700214"/>
            <a:ext cx="6240000" cy="4681537"/>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 xmlns:p14="http://schemas.microsoft.com/office/powerpoint/2010/main" val="27286002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 content with quote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01651" y="317500"/>
            <a:ext cx="11188700" cy="698500"/>
          </a:xfrm>
          <a:prstGeom prst="rect">
            <a:avLst/>
          </a:prstGeom>
        </p:spPr>
        <p:txBody>
          <a:bodyPr vert="horz" lIns="0" tIns="0" rIns="0" bIns="0" rtlCol="0" anchor="t" anchorCtr="0">
            <a:noAutofit/>
          </a:bodyPr>
          <a:lstStyle>
            <a:lvl1pPr>
              <a:defRPr/>
            </a:lvl1pPr>
          </a:lstStyle>
          <a:p>
            <a:r>
              <a:rPr lang="en-US" dirty="0"/>
              <a:t>Click to add title</a:t>
            </a:r>
          </a:p>
        </p:txBody>
      </p:sp>
      <p:sp>
        <p:nvSpPr>
          <p:cNvPr id="6" name="Content Placeholder 3"/>
          <p:cNvSpPr>
            <a:spLocks noGrp="1"/>
          </p:cNvSpPr>
          <p:nvPr>
            <p:ph sz="quarter" idx="10"/>
          </p:nvPr>
        </p:nvSpPr>
        <p:spPr>
          <a:xfrm>
            <a:off x="7577882" y="1658680"/>
            <a:ext cx="4112468" cy="4723072"/>
          </a:xfrm>
          <a:prstGeom prst="rect">
            <a:avLst/>
          </a:prstGeom>
        </p:spPr>
        <p:txBody>
          <a:bodyPr>
            <a:normAutofit/>
          </a:bodyPr>
          <a:lstStyle>
            <a:lvl1pPr>
              <a:tabLst>
                <a:tab pos="5029200" algn="r"/>
              </a:tabLst>
              <a:defRPr sz="2100">
                <a:solidFill>
                  <a:schemeClr val="accent3"/>
                </a:solidFill>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1651" y="1665288"/>
            <a:ext cx="6506348" cy="4716462"/>
          </a:xfrm>
          <a:prstGeom prst="rect">
            <a:avLst/>
          </a:prstGeom>
        </p:spPr>
        <p:txBody>
          <a:bodyPr/>
          <a:lstStyle>
            <a:lvl1pPr>
              <a:tabLst>
                <a:tab pos="5029200" algn="r"/>
              </a:tabLst>
              <a:defRPr/>
            </a:lvl1pPr>
            <a:lvl2pPr>
              <a:tabLst>
                <a:tab pos="5029200" algn="r"/>
              </a:tabLst>
              <a:defRPr/>
            </a:lvl2pPr>
            <a:lvl3pPr>
              <a:tabLst>
                <a:tab pos="5029200" algn="r"/>
              </a:tabLst>
              <a:defRPr/>
            </a:lvl3pPr>
            <a:lvl4pPr>
              <a:tabLst>
                <a:tab pos="5029200" algn="r"/>
              </a:tabLst>
              <a:defRPr/>
            </a:lvl4pPr>
            <a:lvl5pPr>
              <a:tabLst>
                <a:tab pos="5029200"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1652" y="651600"/>
            <a:ext cx="11188699"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 xmlns:p14="http://schemas.microsoft.com/office/powerpoint/2010/main" val="22681220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26078077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am profile">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a:t>Click to edit Master title style</a:t>
            </a:r>
            <a:endParaRPr lang="en-GB" dirty="0"/>
          </a:p>
        </p:txBody>
      </p:sp>
      <p:sp>
        <p:nvSpPr>
          <p:cNvPr id="4" name="Picture Placeholder 6"/>
          <p:cNvSpPr>
            <a:spLocks noGrp="1"/>
          </p:cNvSpPr>
          <p:nvPr>
            <p:ph type="pic" sz="quarter" idx="13"/>
          </p:nvPr>
        </p:nvSpPr>
        <p:spPr>
          <a:xfrm>
            <a:off x="501649" y="1700213"/>
            <a:ext cx="2712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27216" y="1700213"/>
            <a:ext cx="2712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52783" y="1700213"/>
            <a:ext cx="2712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8978351" y="1700213"/>
            <a:ext cx="2712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1650" y="3124200"/>
            <a:ext cx="2720468" cy="325754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149963" y="3120551"/>
            <a:ext cx="2712000" cy="326119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30040" y="3124200"/>
            <a:ext cx="2712000" cy="3257549"/>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8993169" y="3108508"/>
            <a:ext cx="2697183" cy="3273240"/>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176400" indent="-176400">
              <a:spcAft>
                <a:spcPts val="0"/>
              </a:spcAft>
              <a:buFont typeface="Arial" panose="020B0604020202020204" pitchFamily="34" charset="0"/>
              <a:buChar char="•"/>
              <a:defRPr/>
            </a:lvl4pPr>
            <a:lvl5pPr marL="356400" indent="-176400">
              <a:spcAft>
                <a:spcPts val="0"/>
              </a:spcAft>
              <a:defRPr baseline="0"/>
            </a:lvl5pPr>
            <a:lvl6pPr marL="356400" indent="-176400">
              <a:spcAft>
                <a:spcPts val="0"/>
              </a:spcAft>
              <a:buFont typeface="Verdana" panose="020B0604030504040204" pitchFamily="34" charset="0"/>
              <a:buChar char="−"/>
              <a:defRPr/>
            </a:lvl6pPr>
            <a:lvl7pPr marL="356400" indent="-176400">
              <a:spcAft>
                <a:spcPts val="0"/>
              </a:spcAft>
              <a:defRPr/>
            </a:lvl7pPr>
            <a:lvl8pPr marL="356400" indent="-176400">
              <a:spcAft>
                <a:spcPts val="0"/>
              </a:spcAft>
              <a:defRPr/>
            </a:lvl8pPr>
            <a:lvl9pPr marL="356400" indent="-176400">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Text Placeholder 8"/>
          <p:cNvSpPr>
            <a:spLocks noGrp="1"/>
          </p:cNvSpPr>
          <p:nvPr>
            <p:ph type="body" sz="quarter" idx="21" hasCustomPrompt="1"/>
          </p:nvPr>
        </p:nvSpPr>
        <p:spPr>
          <a:xfrm>
            <a:off x="501650" y="651600"/>
            <a:ext cx="11188701"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Tree>
    <p:extLst>
      <p:ext uri="{BB962C8B-B14F-4D97-AF65-F5344CB8AC3E}">
        <p14:creationId xmlns="" xmlns:p14="http://schemas.microsoft.com/office/powerpoint/2010/main" val="392671847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eam profile 2">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0"/>
            <a:ext cx="11188700" cy="698500"/>
          </a:xfrm>
        </p:spPr>
        <p:txBody>
          <a:bodyPr/>
          <a:lstStyle/>
          <a:p>
            <a:r>
              <a:rPr lang="en-US" noProof="0"/>
              <a:t>Click to edit Master title style</a:t>
            </a:r>
            <a:endParaRPr lang="en-US" noProof="0" dirty="0"/>
          </a:p>
        </p:txBody>
      </p:sp>
      <p:sp>
        <p:nvSpPr>
          <p:cNvPr id="4" name="Rectangle 3"/>
          <p:cNvSpPr/>
          <p:nvPr/>
        </p:nvSpPr>
        <p:spPr>
          <a:xfrm>
            <a:off x="504000" y="1707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5" name="Rectangle 4"/>
          <p:cNvSpPr/>
          <p:nvPr/>
        </p:nvSpPr>
        <p:spPr>
          <a:xfrm>
            <a:off x="6224085" y="1700213"/>
            <a:ext cx="5475067"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6" name="Rectangle 5"/>
          <p:cNvSpPr/>
          <p:nvPr/>
        </p:nvSpPr>
        <p:spPr>
          <a:xfrm>
            <a:off x="504000" y="4065173"/>
            <a:ext cx="5496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7" name="Rectangle 6"/>
          <p:cNvSpPr/>
          <p:nvPr/>
        </p:nvSpPr>
        <p:spPr>
          <a:xfrm>
            <a:off x="6224085" y="4065173"/>
            <a:ext cx="547506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1100" dirty="0">
              <a:solidFill>
                <a:schemeClr val="bg1"/>
              </a:solidFill>
            </a:endParaRPr>
          </a:p>
        </p:txBody>
      </p:sp>
      <p:sp>
        <p:nvSpPr>
          <p:cNvPr id="8" name="Picture Placeholder 11"/>
          <p:cNvSpPr>
            <a:spLocks noGrp="1"/>
          </p:cNvSpPr>
          <p:nvPr>
            <p:ph type="pic" sz="quarter" idx="25"/>
          </p:nvPr>
        </p:nvSpPr>
        <p:spPr>
          <a:xfrm>
            <a:off x="504000" y="1880213"/>
            <a:ext cx="1968000" cy="1476000"/>
          </a:xfrm>
        </p:spPr>
        <p:txBody>
          <a:bodyPr/>
          <a:lstStyle>
            <a:lvl1pPr algn="ctr">
              <a:defRPr/>
            </a:lvl1pPr>
          </a:lstStyle>
          <a:p>
            <a:r>
              <a:rPr lang="en-US"/>
              <a:t>Click icon to add picture</a:t>
            </a:r>
            <a:endParaRPr lang="en-GB" dirty="0"/>
          </a:p>
        </p:txBody>
      </p:sp>
      <p:sp>
        <p:nvSpPr>
          <p:cNvPr id="9" name="Picture Placeholder 11"/>
          <p:cNvSpPr>
            <a:spLocks noGrp="1"/>
          </p:cNvSpPr>
          <p:nvPr>
            <p:ph type="pic" sz="quarter" idx="27"/>
          </p:nvPr>
        </p:nvSpPr>
        <p:spPr>
          <a:xfrm>
            <a:off x="6224085" y="1880213"/>
            <a:ext cx="1968000" cy="1476000"/>
          </a:xfrm>
        </p:spPr>
        <p:txBody>
          <a:bodyPr/>
          <a:lstStyle>
            <a:lvl1pPr algn="ctr">
              <a:defRPr/>
            </a:lvl1pPr>
          </a:lstStyle>
          <a:p>
            <a:r>
              <a:rPr lang="en-US"/>
              <a:t>Click icon to add picture</a:t>
            </a:r>
            <a:endParaRPr lang="en-GB" dirty="0"/>
          </a:p>
        </p:txBody>
      </p:sp>
      <p:sp>
        <p:nvSpPr>
          <p:cNvPr id="10" name="Picture Placeholder 11"/>
          <p:cNvSpPr>
            <a:spLocks noGrp="1"/>
          </p:cNvSpPr>
          <p:nvPr>
            <p:ph type="pic" sz="quarter" idx="29"/>
          </p:nvPr>
        </p:nvSpPr>
        <p:spPr>
          <a:xfrm>
            <a:off x="504000" y="4256213"/>
            <a:ext cx="1968000" cy="1476000"/>
          </a:xfrm>
        </p:spPr>
        <p:txBody>
          <a:bodyPr/>
          <a:lstStyle>
            <a:lvl1pPr algn="ctr">
              <a:defRPr/>
            </a:lvl1pPr>
          </a:lstStyle>
          <a:p>
            <a:r>
              <a:rPr lang="en-US"/>
              <a:t>Click icon to add picture</a:t>
            </a:r>
            <a:endParaRPr lang="en-GB" dirty="0"/>
          </a:p>
        </p:txBody>
      </p:sp>
      <p:sp>
        <p:nvSpPr>
          <p:cNvPr id="11" name="Picture Placeholder 11"/>
          <p:cNvSpPr>
            <a:spLocks noGrp="1"/>
          </p:cNvSpPr>
          <p:nvPr>
            <p:ph type="pic" sz="quarter" idx="31"/>
          </p:nvPr>
        </p:nvSpPr>
        <p:spPr>
          <a:xfrm>
            <a:off x="6224085" y="4256213"/>
            <a:ext cx="1968000" cy="1476000"/>
          </a:xfrm>
        </p:spPr>
        <p:txBody>
          <a:bodyPr/>
          <a:lstStyle>
            <a:lvl1pPr algn="ctr">
              <a:defRPr/>
            </a:lvl1pPr>
          </a:lstStyle>
          <a:p>
            <a:r>
              <a:rPr lang="en-US"/>
              <a:t>Click icon to add picture</a:t>
            </a:r>
            <a:endParaRPr lang="en-GB" dirty="0"/>
          </a:p>
        </p:txBody>
      </p:sp>
      <p:sp>
        <p:nvSpPr>
          <p:cNvPr id="13" name="Text Placeholder 12"/>
          <p:cNvSpPr>
            <a:spLocks noGrp="1"/>
          </p:cNvSpPr>
          <p:nvPr>
            <p:ph type="body" sz="quarter" idx="32"/>
          </p:nvPr>
        </p:nvSpPr>
        <p:spPr>
          <a:xfrm>
            <a:off x="2683483" y="1880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4" name="Text Placeholder 12"/>
          <p:cNvSpPr>
            <a:spLocks noGrp="1"/>
          </p:cNvSpPr>
          <p:nvPr>
            <p:ph type="body" sz="quarter" idx="33"/>
          </p:nvPr>
        </p:nvSpPr>
        <p:spPr>
          <a:xfrm>
            <a:off x="8396560" y="1880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5" name="Text Placeholder 12"/>
          <p:cNvSpPr>
            <a:spLocks noGrp="1"/>
          </p:cNvSpPr>
          <p:nvPr>
            <p:ph type="body" sz="quarter" idx="34"/>
          </p:nvPr>
        </p:nvSpPr>
        <p:spPr>
          <a:xfrm>
            <a:off x="2683483" y="4256213"/>
            <a:ext cx="3288000"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6" name="Text Placeholder 12"/>
          <p:cNvSpPr>
            <a:spLocks noGrp="1"/>
          </p:cNvSpPr>
          <p:nvPr>
            <p:ph type="body" sz="quarter" idx="35"/>
          </p:nvPr>
        </p:nvSpPr>
        <p:spPr>
          <a:xfrm>
            <a:off x="8396560" y="4256213"/>
            <a:ext cx="3302592" cy="1944000"/>
          </a:xfrm>
        </p:spPr>
        <p:txBody>
          <a:bodyPr/>
          <a:lstStyle>
            <a:lvl1pPr>
              <a:spcAft>
                <a:spcPts val="0"/>
              </a:spcAft>
              <a:defRPr b="1">
                <a:latin typeface="+mj-lt"/>
              </a:defRPr>
            </a:lvl1pPr>
            <a:lvl2pPr>
              <a:spcAft>
                <a:spcPts val="0"/>
              </a:spcAft>
              <a:defRPr b="0"/>
            </a:lvl2pPr>
          </a:lstStyle>
          <a:p>
            <a:pPr lvl="0"/>
            <a:r>
              <a:rPr lang="en-US"/>
              <a:t>Edit Master text styles</a:t>
            </a:r>
          </a:p>
          <a:p>
            <a:pPr lvl="1"/>
            <a:r>
              <a:rPr lang="en-US"/>
              <a:t>Second level</a:t>
            </a:r>
          </a:p>
        </p:txBody>
      </p:sp>
      <p:sp>
        <p:nvSpPr>
          <p:cNvPr id="17"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8" name="Rectangle 17">
            <a:extLst>
              <a:ext uri="{FF2B5EF4-FFF2-40B4-BE49-F238E27FC236}">
                <a16:creationId xmlns="" xmlns:a16="http://schemas.microsoft.com/office/drawing/2014/main" id="{59D67354-589A-4134-9BF4-49073EF6916F}"/>
              </a:ext>
            </a:extLst>
          </p:cNvPr>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9" name="Rectangle 18">
            <a:extLst>
              <a:ext uri="{FF2B5EF4-FFF2-40B4-BE49-F238E27FC236}">
                <a16:creationId xmlns="" xmlns:a16="http://schemas.microsoft.com/office/drawing/2014/main" id="{8508A8FC-38F0-4C2F-8341-81E110B7DDFA}"/>
              </a:ext>
            </a:extLst>
          </p:cNvPr>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20" name="Rectangle 19">
            <a:extLst>
              <a:ext uri="{FF2B5EF4-FFF2-40B4-BE49-F238E27FC236}">
                <a16:creationId xmlns="" xmlns:a16="http://schemas.microsoft.com/office/drawing/2014/main" id="{D65299EA-E622-4E9E-AFE3-61DB41B094B4}"/>
              </a:ext>
            </a:extLst>
          </p:cNvPr>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21" name="Rectangle 20">
            <a:extLst>
              <a:ext uri="{FF2B5EF4-FFF2-40B4-BE49-F238E27FC236}">
                <a16:creationId xmlns="" xmlns:a16="http://schemas.microsoft.com/office/drawing/2014/main" id="{E897B3BB-FEAA-48F4-A091-7980D1AB72E6}"/>
              </a:ext>
            </a:extLst>
          </p:cNvPr>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Tree>
    <p:extLst>
      <p:ext uri="{BB962C8B-B14F-4D97-AF65-F5344CB8AC3E}">
        <p14:creationId xmlns="" xmlns:p14="http://schemas.microsoft.com/office/powerpoint/2010/main" val="84374192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and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2"/>
            <a:ext cx="11188700" cy="698499"/>
          </a:xfrm>
        </p:spPr>
        <p:txBody>
          <a:bodyPr/>
          <a:lstStyle/>
          <a:p>
            <a:r>
              <a:rPr lang="en-US" noProof="0"/>
              <a:t>Click to edit Master title style</a:t>
            </a:r>
            <a:endParaRPr lang="en-US" noProof="0" dirty="0"/>
          </a:p>
        </p:txBody>
      </p:sp>
      <p:sp>
        <p:nvSpPr>
          <p:cNvPr id="4" name="Picture Placeholder 7"/>
          <p:cNvSpPr>
            <a:spLocks noGrp="1"/>
          </p:cNvSpPr>
          <p:nvPr>
            <p:ph type="pic" sz="quarter" idx="13"/>
          </p:nvPr>
        </p:nvSpPr>
        <p:spPr>
          <a:xfrm>
            <a:off x="501651" y="1700214"/>
            <a:ext cx="3695700" cy="1971675"/>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8006398" y="1700214"/>
            <a:ext cx="3683953" cy="1971675"/>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4273075" y="1700214"/>
            <a:ext cx="3657600" cy="1971675"/>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501651" y="3832225"/>
            <a:ext cx="3683949"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67200" y="3832225"/>
            <a:ext cx="3657600"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06398" y="3832225"/>
            <a:ext cx="3683953" cy="2095200"/>
          </a:xfrm>
          <a:prstGeom prst="rect">
            <a:avLst/>
          </a:prstGeom>
        </p:spPr>
        <p:txBody>
          <a:bodyPr vert="horz" lIns="0" tIns="0" rIns="0" bIns="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Text Placeholder 8"/>
          <p:cNvSpPr>
            <a:spLocks noGrp="1"/>
          </p:cNvSpPr>
          <p:nvPr>
            <p:ph type="body" sz="quarter" idx="18"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Tree>
    <p:extLst>
      <p:ext uri="{BB962C8B-B14F-4D97-AF65-F5344CB8AC3E}">
        <p14:creationId xmlns="" xmlns:p14="http://schemas.microsoft.com/office/powerpoint/2010/main" val="393125812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mp; subtitle">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1"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Tree>
    <p:extLst>
      <p:ext uri="{BB962C8B-B14F-4D97-AF65-F5344CB8AC3E}">
        <p14:creationId xmlns="" xmlns:p14="http://schemas.microsoft.com/office/powerpoint/2010/main" val="111361524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alifications 2 x 1">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246195" y="1857892"/>
            <a:ext cx="5444156"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2" name="Title 1"/>
          <p:cNvSpPr>
            <a:spLocks noGrp="1"/>
          </p:cNvSpPr>
          <p:nvPr>
            <p:ph type="title"/>
          </p:nvPr>
        </p:nvSpPr>
        <p:spPr>
          <a:xfrm>
            <a:off x="501651" y="317502"/>
            <a:ext cx="11188700" cy="698499"/>
          </a:xfrm>
        </p:spPr>
        <p:txBody>
          <a:bodyPr/>
          <a:lstStyle/>
          <a:p>
            <a:r>
              <a:rPr lang="en-US" noProof="0"/>
              <a:t>Click to edit Master title style</a:t>
            </a:r>
            <a:endParaRPr lang="en-US" noProof="0" dirty="0"/>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US" sz="1100" noProof="0" dirty="0">
              <a:solidFill>
                <a:schemeClr val="bg1"/>
              </a:solidFill>
            </a:endParaRPr>
          </a:p>
        </p:txBody>
      </p:sp>
      <p:sp>
        <p:nvSpPr>
          <p:cNvPr id="6"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noProof="0" dirty="0">
                <a:solidFill>
                  <a:schemeClr val="bg1"/>
                </a:solidFill>
              </a:rPr>
              <a:t>Co-brand</a:t>
            </a:r>
            <a:br>
              <a:rPr lang="en-US" sz="1200" noProof="0" dirty="0">
                <a:solidFill>
                  <a:schemeClr val="bg1"/>
                </a:solidFill>
              </a:rPr>
            </a:br>
            <a:r>
              <a:rPr lang="en-US" sz="1200" noProof="0" dirty="0">
                <a:solidFill>
                  <a:schemeClr val="bg1"/>
                </a:solidFill>
              </a:rPr>
              <a:t>Logo</a:t>
            </a:r>
          </a:p>
          <a:p>
            <a:endParaRPr lang="en-US" noProof="0" dirty="0"/>
          </a:p>
        </p:txBody>
      </p:sp>
      <p:sp>
        <p:nvSpPr>
          <p:cNvPr id="16"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Rectangle 9">
            <a:extLst>
              <a:ext uri="{FF2B5EF4-FFF2-40B4-BE49-F238E27FC236}">
                <a16:creationId xmlns="" xmlns:a16="http://schemas.microsoft.com/office/drawing/2014/main" id="{FE6CB728-6065-4211-9B5B-36BB7061087A}"/>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1" name="Rectangle 10">
            <a:extLst>
              <a:ext uri="{FF2B5EF4-FFF2-40B4-BE49-F238E27FC236}">
                <a16:creationId xmlns="" xmlns:a16="http://schemas.microsoft.com/office/drawing/2014/main" id="{D5A45E81-7BCD-47BF-8332-21EC55FAE8C3}"/>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Tree>
    <p:extLst>
      <p:ext uri="{BB962C8B-B14F-4D97-AF65-F5344CB8AC3E}">
        <p14:creationId xmlns="" xmlns:p14="http://schemas.microsoft.com/office/powerpoint/2010/main" val="136451820"/>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4000" y="1857892"/>
            <a:ext cx="5468941"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8"/>
          <p:cNvSpPr>
            <a:spLocks noGrp="1"/>
          </p:cNvSpPr>
          <p:nvPr>
            <p:ph type="body" sz="quarter" idx="21"/>
          </p:nvPr>
        </p:nvSpPr>
        <p:spPr>
          <a:xfrm>
            <a:off x="6246195" y="1857892"/>
            <a:ext cx="5454668"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501651" y="317501"/>
            <a:ext cx="11188700" cy="697888"/>
          </a:xfrm>
        </p:spPr>
        <p:txBody>
          <a:bodyPr/>
          <a:lstStyle/>
          <a:p>
            <a:r>
              <a:rPr lang="en-US"/>
              <a:t>Click to edit Master title style</a:t>
            </a:r>
            <a:endParaRPr lang="en-GB"/>
          </a:p>
        </p:txBody>
      </p:sp>
      <p:sp>
        <p:nvSpPr>
          <p:cNvPr id="4" name="Rectangle 3"/>
          <p:cNvSpPr/>
          <p:nvPr/>
        </p:nvSpPr>
        <p:spPr>
          <a:xfrm>
            <a:off x="504000" y="1705378"/>
            <a:ext cx="5466824"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5" name="Rectangle 4"/>
          <p:cNvSpPr/>
          <p:nvPr/>
        </p:nvSpPr>
        <p:spPr>
          <a:xfrm>
            <a:off x="6246195" y="1705378"/>
            <a:ext cx="5452957"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7" name="Picture Placeholder 29"/>
          <p:cNvSpPr>
            <a:spLocks noGrp="1"/>
          </p:cNvSpPr>
          <p:nvPr>
            <p:ph type="pic" sz="quarter" idx="20" hasCustomPrompt="1"/>
          </p:nvPr>
        </p:nvSpPr>
        <p:spPr>
          <a:xfrm>
            <a:off x="10424617" y="1857893"/>
            <a:ext cx="124416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0" name="Text Placeholder 8"/>
          <p:cNvSpPr>
            <a:spLocks noGrp="1"/>
          </p:cNvSpPr>
          <p:nvPr>
            <p:ph type="body" sz="quarter" idx="22"/>
          </p:nvPr>
        </p:nvSpPr>
        <p:spPr>
          <a:xfrm>
            <a:off x="504000" y="4249682"/>
            <a:ext cx="5466824"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8"/>
          <p:cNvSpPr>
            <a:spLocks noGrp="1"/>
          </p:cNvSpPr>
          <p:nvPr>
            <p:ph type="body" sz="quarter" idx="23"/>
          </p:nvPr>
        </p:nvSpPr>
        <p:spPr>
          <a:xfrm>
            <a:off x="6246194" y="4249682"/>
            <a:ext cx="5452959" cy="1695450"/>
          </a:xfrm>
        </p:spPr>
        <p:txBody>
          <a:bodyPr/>
          <a:lstStyle>
            <a:lvl1pPr>
              <a:spcAft>
                <a:spcPts val="1000"/>
              </a:spcAft>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Rectangle 11"/>
          <p:cNvSpPr/>
          <p:nvPr/>
        </p:nvSpPr>
        <p:spPr>
          <a:xfrm>
            <a:off x="504001" y="4103518"/>
            <a:ext cx="546894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13" name="Rectangle 12"/>
          <p:cNvSpPr/>
          <p:nvPr/>
        </p:nvSpPr>
        <p:spPr>
          <a:xfrm>
            <a:off x="6246194" y="4103518"/>
            <a:ext cx="5444716"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000"/>
              </a:spcAft>
            </a:pPr>
            <a:endParaRPr lang="en-GB" sz="1100" dirty="0">
              <a:solidFill>
                <a:schemeClr val="bg1"/>
              </a:solidFill>
            </a:endParaRPr>
          </a:p>
        </p:txBody>
      </p:sp>
      <p:sp>
        <p:nvSpPr>
          <p:cNvPr id="14" name="Picture Placeholder 29"/>
          <p:cNvSpPr>
            <a:spLocks noGrp="1"/>
          </p:cNvSpPr>
          <p:nvPr>
            <p:ph type="pic" sz="quarter" idx="24" hasCustomPrompt="1"/>
          </p:nvPr>
        </p:nvSpPr>
        <p:spPr>
          <a:xfrm>
            <a:off x="4754494" y="4255707"/>
            <a:ext cx="1239381"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5" name="Picture Placeholder 29"/>
          <p:cNvSpPr>
            <a:spLocks noGrp="1"/>
          </p:cNvSpPr>
          <p:nvPr>
            <p:ph type="pic" sz="quarter" idx="25" hasCustomPrompt="1"/>
          </p:nvPr>
        </p:nvSpPr>
        <p:spPr>
          <a:xfrm>
            <a:off x="10424617" y="4249683"/>
            <a:ext cx="1244160"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6" name="Text Placeholder 8"/>
          <p:cNvSpPr>
            <a:spLocks noGrp="1"/>
          </p:cNvSpPr>
          <p:nvPr>
            <p:ph type="body" sz="quarter" idx="13" hasCustomPrompt="1"/>
          </p:nvPr>
        </p:nvSpPr>
        <p:spPr>
          <a:xfrm>
            <a:off x="501651" y="651600"/>
            <a:ext cx="11197501"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17" name="Picture Placeholder 29"/>
          <p:cNvSpPr>
            <a:spLocks noGrp="1"/>
          </p:cNvSpPr>
          <p:nvPr>
            <p:ph type="pic" sz="quarter" idx="19" hasCustomPrompt="1"/>
          </p:nvPr>
        </p:nvSpPr>
        <p:spPr>
          <a:xfrm>
            <a:off x="4769491" y="1863917"/>
            <a:ext cx="1210207" cy="549275"/>
          </a:xfrm>
        </p:spPr>
        <p:txBody>
          <a:bodyPr/>
          <a:lstStyle>
            <a:lvl1pPr marL="0" marR="0" indent="0" algn="l" defTabSz="914400" rtl="0" eaLnBrk="1" fontAlgn="auto" latinLnBrk="0" hangingPunct="1">
              <a:lnSpc>
                <a:spcPct val="100000"/>
              </a:lnSpc>
              <a:spcBef>
                <a:spcPts val="0"/>
              </a:spcBef>
              <a:spcAft>
                <a:spcPts val="1000"/>
              </a:spcAft>
              <a:buClrTx/>
              <a:buSzTx/>
              <a:buFont typeface="Arial" panose="020B0604020202020204" pitchFamily="34" charset="0"/>
              <a:buNone/>
              <a:tabLst/>
              <a:defRPr sz="900"/>
            </a:lvl1pPr>
          </a:lstStyle>
          <a:p>
            <a:pPr>
              <a:spcBef>
                <a:spcPct val="0"/>
              </a:spcBef>
            </a:pPr>
            <a:r>
              <a:rPr lang="en-US" sz="1200" dirty="0">
                <a:solidFill>
                  <a:schemeClr val="bg1"/>
                </a:solidFill>
              </a:rPr>
              <a:t>Co-brand</a:t>
            </a:r>
            <a:br>
              <a:rPr lang="en-US" sz="1200" dirty="0">
                <a:solidFill>
                  <a:schemeClr val="bg1"/>
                </a:solidFill>
              </a:rPr>
            </a:br>
            <a:r>
              <a:rPr lang="en-US" sz="1200" dirty="0">
                <a:solidFill>
                  <a:schemeClr val="bg1"/>
                </a:solidFill>
              </a:rPr>
              <a:t>Logo</a:t>
            </a:r>
          </a:p>
          <a:p>
            <a:endParaRPr lang="en-GB" dirty="0"/>
          </a:p>
        </p:txBody>
      </p:sp>
      <p:sp>
        <p:nvSpPr>
          <p:cNvPr id="18" name="Rectangle 17">
            <a:extLst>
              <a:ext uri="{FF2B5EF4-FFF2-40B4-BE49-F238E27FC236}">
                <a16:creationId xmlns="" xmlns:a16="http://schemas.microsoft.com/office/drawing/2014/main" id="{B458C70C-38AA-41B8-857D-2E80BDDEEE7B}"/>
              </a:ext>
            </a:extLst>
          </p:cNvPr>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9" name="Rectangle 18">
            <a:extLst>
              <a:ext uri="{FF2B5EF4-FFF2-40B4-BE49-F238E27FC236}">
                <a16:creationId xmlns="" xmlns:a16="http://schemas.microsoft.com/office/drawing/2014/main" id="{6F97A482-F480-4FC9-89FA-30A1D342305A}"/>
              </a:ext>
            </a:extLst>
          </p:cNvPr>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20" name="Rectangle 19">
            <a:extLst>
              <a:ext uri="{FF2B5EF4-FFF2-40B4-BE49-F238E27FC236}">
                <a16:creationId xmlns="" xmlns:a16="http://schemas.microsoft.com/office/drawing/2014/main" id="{43BBAB48-2058-4E95-A60B-2E1C9F63F370}"/>
              </a:ext>
            </a:extLst>
          </p:cNvPr>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21" name="Rectangle 20">
            <a:extLst>
              <a:ext uri="{FF2B5EF4-FFF2-40B4-BE49-F238E27FC236}">
                <a16:creationId xmlns="" xmlns:a16="http://schemas.microsoft.com/office/drawing/2014/main" id="{EC9CCB69-A035-447D-BC34-A5F5BC7D949A}"/>
              </a:ext>
            </a:extLst>
          </p:cNvPr>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Tree>
    <p:extLst>
      <p:ext uri="{BB962C8B-B14F-4D97-AF65-F5344CB8AC3E}">
        <p14:creationId xmlns="" xmlns:p14="http://schemas.microsoft.com/office/powerpoint/2010/main" val="216176035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column green 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noProof="0" dirty="0"/>
          </a:p>
        </p:txBody>
      </p:sp>
      <p:sp>
        <p:nvSpPr>
          <p:cNvPr id="4" name="Rectangle 3"/>
          <p:cNvSpPr/>
          <p:nvPr/>
        </p:nvSpPr>
        <p:spPr>
          <a:xfrm>
            <a:off x="4320000" y="1705968"/>
            <a:ext cx="3556117"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5" name="Rectangle 4"/>
          <p:cNvSpPr/>
          <p:nvPr/>
        </p:nvSpPr>
        <p:spPr>
          <a:xfrm>
            <a:off x="504000" y="1700214"/>
            <a:ext cx="3560000" cy="597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6" name="Rectangle 5"/>
          <p:cNvSpPr/>
          <p:nvPr/>
        </p:nvSpPr>
        <p:spPr>
          <a:xfrm>
            <a:off x="8115300" y="1705968"/>
            <a:ext cx="3583853"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100" noProof="0" dirty="0">
              <a:solidFill>
                <a:schemeClr val="bg1"/>
              </a:solidFill>
            </a:endParaRPr>
          </a:p>
        </p:txBody>
      </p:sp>
      <p:sp>
        <p:nvSpPr>
          <p:cNvPr id="7" name="Text Placeholder 8"/>
          <p:cNvSpPr>
            <a:spLocks noGrp="1"/>
          </p:cNvSpPr>
          <p:nvPr>
            <p:ph type="body" sz="quarter" idx="17"/>
          </p:nvPr>
        </p:nvSpPr>
        <p:spPr>
          <a:xfrm>
            <a:off x="4325712" y="1851441"/>
            <a:ext cx="3540577"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4000" y="1851441"/>
            <a:ext cx="3560000"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128000" y="1851441"/>
            <a:ext cx="3571153" cy="3845754"/>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1651" y="651600"/>
            <a:ext cx="11162349"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Rectangle 10">
            <a:extLst>
              <a:ext uri="{FF2B5EF4-FFF2-40B4-BE49-F238E27FC236}">
                <a16:creationId xmlns="" xmlns:a16="http://schemas.microsoft.com/office/drawing/2014/main" id="{9BDBA2A0-079F-412F-A73A-75B5BF79EE89}"/>
              </a:ext>
            </a:extLst>
          </p:cNvPr>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2" name="Rectangle 11">
            <a:extLst>
              <a:ext uri="{FF2B5EF4-FFF2-40B4-BE49-F238E27FC236}">
                <a16:creationId xmlns="" xmlns:a16="http://schemas.microsoft.com/office/drawing/2014/main" id="{859B26C1-E233-44AD-B9EC-FA94D6DBF298}"/>
              </a:ext>
            </a:extLst>
          </p:cNvPr>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13" name="Rectangle 12">
            <a:extLst>
              <a:ext uri="{FF2B5EF4-FFF2-40B4-BE49-F238E27FC236}">
                <a16:creationId xmlns="" xmlns:a16="http://schemas.microsoft.com/office/drawing/2014/main" id="{7F367FCF-B4F9-4FB7-A8BD-27363E526B49}"/>
              </a:ext>
            </a:extLst>
          </p:cNvPr>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Tree>
    <p:extLst>
      <p:ext uri="{BB962C8B-B14F-4D97-AF65-F5344CB8AC3E}">
        <p14:creationId xmlns="" xmlns:p14="http://schemas.microsoft.com/office/powerpoint/2010/main" val="270230363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4 column icon">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705184"/>
          </a:xfrm>
        </p:spPr>
        <p:txBody>
          <a:bodyPr/>
          <a:lstStyle/>
          <a:p>
            <a:r>
              <a:rPr lang="en-US" noProof="0"/>
              <a:t>Click to edit Master title style</a:t>
            </a:r>
            <a:endParaRPr lang="en-US" noProof="0" dirty="0"/>
          </a:p>
        </p:txBody>
      </p:sp>
      <p:sp>
        <p:nvSpPr>
          <p:cNvPr id="4" name="Text Placeholder 8"/>
          <p:cNvSpPr>
            <a:spLocks noGrp="1"/>
          </p:cNvSpPr>
          <p:nvPr>
            <p:ph type="body" sz="quarter" idx="17"/>
          </p:nvPr>
        </p:nvSpPr>
        <p:spPr>
          <a:xfrm>
            <a:off x="504000"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096836"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68279"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32557" y="2556000"/>
            <a:ext cx="2592000" cy="3394800"/>
          </a:xfrm>
        </p:spPr>
        <p:txBody>
          <a:bodyPr/>
          <a:lstStyle>
            <a:lvl1pPr>
              <a:defRPr b="1">
                <a:solidFill>
                  <a:schemeClr val="accent1"/>
                </a:solidFill>
                <a:latin typeface="+mj-lt"/>
              </a:defRPr>
            </a:lvl1pPr>
            <a:lvl2pPr>
              <a:spcAft>
                <a:spcPts val="1000"/>
              </a:spcAft>
              <a:defRPr/>
            </a:lvl2pPr>
            <a:lvl3pPr marL="0" indent="0">
              <a:spcAft>
                <a:spcPts val="1000"/>
              </a:spcAft>
              <a:buNone/>
              <a:defRPr/>
            </a:lvl3pPr>
            <a:lvl4pPr marL="176400" indent="-176400">
              <a:spcAft>
                <a:spcPts val="1000"/>
              </a:spcAft>
              <a:buFont typeface="Arial" panose="020B0604020202020204" pitchFamily="34" charset="0"/>
              <a:buChar char="•"/>
              <a:defRPr/>
            </a:lvl4pPr>
            <a:lvl5pPr marL="356400" indent="-176400">
              <a:spcAft>
                <a:spcPts val="1000"/>
              </a:spcAft>
              <a:defRPr baseline="0"/>
            </a:lvl5pPr>
            <a:lvl6pPr marL="356400" indent="-176400">
              <a:spcAft>
                <a:spcPts val="1000"/>
              </a:spcAft>
              <a:buFont typeface="Verdana" panose="020B0604030504040204" pitchFamily="34" charset="0"/>
              <a:buChar char="−"/>
              <a:defRPr/>
            </a:lvl6pPr>
            <a:lvl7pPr marL="356400" indent="-176400">
              <a:spcAft>
                <a:spcPts val="1000"/>
              </a:spcAft>
              <a:defRPr/>
            </a:lvl7pPr>
            <a:lvl8pPr marL="356400" indent="-176400">
              <a:spcAft>
                <a:spcPts val="1000"/>
              </a:spcAft>
              <a:defRPr/>
            </a:lvl8pPr>
            <a:lvl9pPr marL="356400" indent="-176400">
              <a:spcAft>
                <a:spcPts val="100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Tree>
    <p:extLst>
      <p:ext uri="{BB962C8B-B14F-4D97-AF65-F5344CB8AC3E}">
        <p14:creationId xmlns="" xmlns:p14="http://schemas.microsoft.com/office/powerpoint/2010/main" val="38786692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subtitle, 1 column text with charts">
    <p:spTree>
      <p:nvGrpSpPr>
        <p:cNvPr id="1" name=""/>
        <p:cNvGrpSpPr/>
        <p:nvPr/>
      </p:nvGrpSpPr>
      <p:grpSpPr>
        <a:xfrm>
          <a:off x="0" y="0"/>
          <a:ext cx="0" cy="0"/>
          <a:chOff x="0" y="0"/>
          <a:chExt cx="0" cy="0"/>
        </a:xfrm>
      </p:grpSpPr>
      <p:sp>
        <p:nvSpPr>
          <p:cNvPr id="8" name="Text Placeholder 8"/>
          <p:cNvSpPr>
            <a:spLocks noGrp="1"/>
          </p:cNvSpPr>
          <p:nvPr>
            <p:ph type="body" sz="quarter" idx="13" hasCustomPrompt="1"/>
          </p:nvPr>
        </p:nvSpPr>
        <p:spPr>
          <a:xfrm>
            <a:off x="501650" y="651600"/>
            <a:ext cx="11188700" cy="757255"/>
          </a:xfrm>
          <a:prstGeom prst="rect">
            <a:avLst/>
          </a:prstGeom>
        </p:spPr>
        <p:txBody>
          <a:bodyPr lIns="0" tIns="0" rIns="0" bIns="0">
            <a:noAutofit/>
          </a:bodyPr>
          <a:lstStyle>
            <a:lvl1pPr marL="0" indent="0">
              <a:buNone/>
              <a:defRPr sz="1800" b="0">
                <a:solidFill>
                  <a:srgbClr val="575757"/>
                </a:solidFill>
              </a:defRPr>
            </a:lvl1pPr>
          </a:lstStyle>
          <a:p>
            <a:pPr lvl="0"/>
            <a:r>
              <a:rPr lang="en-US" dirty="0"/>
              <a:t>Click to add subtitle</a:t>
            </a:r>
          </a:p>
        </p:txBody>
      </p:sp>
      <p:sp>
        <p:nvSpPr>
          <p:cNvPr id="9" name="Title Placeholder 1"/>
          <p:cNvSpPr>
            <a:spLocks noGrp="1"/>
          </p:cNvSpPr>
          <p:nvPr>
            <p:ph type="title" hasCustomPrompt="1"/>
          </p:nvPr>
        </p:nvSpPr>
        <p:spPr>
          <a:xfrm>
            <a:off x="501650" y="317500"/>
            <a:ext cx="11188700" cy="698501"/>
          </a:xfrm>
          <a:prstGeom prst="rect">
            <a:avLst/>
          </a:prstGeom>
        </p:spPr>
        <p:txBody>
          <a:bodyPr vert="horz" lIns="0" tIns="0" rIns="0" bIns="0" rtlCol="0" anchor="t" anchorCtr="0">
            <a:noAutofit/>
          </a:bodyPr>
          <a:lstStyle>
            <a:lvl1pPr>
              <a:defRPr/>
            </a:lvl1pPr>
          </a:lstStyle>
          <a:p>
            <a:r>
              <a:rPr lang="en-US" dirty="0"/>
              <a:t>Click to add title</a:t>
            </a:r>
          </a:p>
        </p:txBody>
      </p:sp>
      <p:sp>
        <p:nvSpPr>
          <p:cNvPr id="10" name="Text Placeholder 18"/>
          <p:cNvSpPr>
            <a:spLocks noGrp="1"/>
          </p:cNvSpPr>
          <p:nvPr>
            <p:ph idx="1"/>
          </p:nvPr>
        </p:nvSpPr>
        <p:spPr>
          <a:xfrm>
            <a:off x="501650" y="1665289"/>
            <a:ext cx="5594351" cy="471646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 xmlns:p14="http://schemas.microsoft.com/office/powerpoint/2010/main" val="346748936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 xmlns:p14="http://schemas.microsoft.com/office/powerpoint/2010/main" val="178546866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20816065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7614055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1005489445"/>
      </p:ext>
    </p:extLst>
  </p:cSld>
  <p:clrMapOvr>
    <a:masterClrMapping/>
  </p:clrMapOvr>
  <p:transition>
    <p:fade/>
  </p:transition>
  <p:extLst>
    <p:ext uri="{DCECCB84-F9BA-43D5-87BE-67443E8EF086}">
      <p15:sldGuideLst xmlns="" xmlns:p15="http://schemas.microsoft.com/office/powerpoint/2012/main">
        <p15:guide id="1" orient="horz" pos="21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600" b="1">
                <a:solidFill>
                  <a:schemeClr val="bg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19" name="Text Placeholder 2"/>
          <p:cNvSpPr>
            <a:spLocks noGrp="1"/>
          </p:cNvSpPr>
          <p:nvPr>
            <p:ph type="body" idx="1"/>
          </p:nvPr>
        </p:nvSpPr>
        <p:spPr bwMode="gray">
          <a:xfrm>
            <a:off x="469900" y="3429000"/>
            <a:ext cx="10418233" cy="1566532"/>
          </a:xfrm>
        </p:spPr>
        <p:txBody>
          <a:bodyPr lIns="0" tIns="0" rIns="0" bIns="0">
            <a:noAutofit/>
          </a:bodyPr>
          <a:lstStyle>
            <a:lvl1pPr marL="0" indent="0">
              <a:lnSpc>
                <a:spcPct val="95000"/>
              </a:lnSpc>
              <a:spcAft>
                <a:spcPts val="0"/>
              </a:spcAft>
              <a:buNone/>
              <a:defRPr sz="360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
        <p:nvSpPr>
          <p:cNvPr id="10" name="TextBox 9"/>
          <p:cNvSpPr txBox="1"/>
          <p:nvPr userDrawn="1"/>
        </p:nvSpPr>
        <p:spPr>
          <a:xfrm>
            <a:off x="6335184" y="6477000"/>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11" name="TextBox 10"/>
          <p:cNvSpPr txBox="1"/>
          <p:nvPr userDrawn="1"/>
        </p:nvSpPr>
        <p:spPr>
          <a:xfrm>
            <a:off x="501649" y="6477001"/>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
        <p:nvSpPr>
          <p:cNvPr id="12" name="TextBox 11"/>
          <p:cNvSpPr txBox="1"/>
          <p:nvPr userDrawn="1"/>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bg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2125745918"/>
      </p:ext>
    </p:extLst>
  </p:cSld>
  <p:clrMapOvr>
    <a:masterClrMapping/>
  </p:clrMapOvr>
  <p:transition>
    <p:fade/>
  </p:transition>
  <p:extLst>
    <p:ext uri="{DCECCB84-F9BA-43D5-87BE-67443E8EF086}">
      <p15:sldGuideLst xmlns=""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600" b="1">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Text Placeholder 2"/>
          <p:cNvSpPr>
            <a:spLocks noGrp="1"/>
          </p:cNvSpPr>
          <p:nvPr>
            <p:ph type="body" idx="1"/>
          </p:nvPr>
        </p:nvSpPr>
        <p:spPr bwMode="gray">
          <a:xfrm>
            <a:off x="469900" y="3429000"/>
            <a:ext cx="10541000" cy="1566532"/>
          </a:xfrm>
        </p:spPr>
        <p:txBody>
          <a:bodyPr lIns="0" tIns="0" rIns="0" bIns="0">
            <a:noAutofit/>
          </a:bodyPr>
          <a:lstStyle>
            <a:lvl1pPr marL="0" indent="0">
              <a:lnSpc>
                <a:spcPct val="95000"/>
              </a:lnSpc>
              <a:spcAft>
                <a:spcPts val="0"/>
              </a:spcAft>
              <a:buNone/>
              <a:defRPr sz="360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noProof="0"/>
              <a:t>Edit Master text styles</a:t>
            </a:r>
          </a:p>
        </p:txBody>
      </p:sp>
    </p:spTree>
    <p:extLst>
      <p:ext uri="{BB962C8B-B14F-4D97-AF65-F5344CB8AC3E}">
        <p14:creationId xmlns="" xmlns:p14="http://schemas.microsoft.com/office/powerpoint/2010/main" val="2303240639"/>
      </p:ext>
    </p:extLst>
  </p:cSld>
  <p:clrMapOvr>
    <a:masterClrMapping/>
  </p:clrMapOvr>
  <p:transition>
    <p:fade/>
  </p:transition>
  <p:extLst>
    <p:ext uri="{DCECCB84-F9BA-43D5-87BE-67443E8EF086}">
      <p15:sldGuideLst xmlns=""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36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US" noProof="0"/>
              <a:t>Edit Master text styles</a:t>
            </a:r>
          </a:p>
        </p:txBody>
      </p:sp>
    </p:spTree>
    <p:extLst>
      <p:ext uri="{BB962C8B-B14F-4D97-AF65-F5344CB8AC3E}">
        <p14:creationId xmlns="" xmlns:p14="http://schemas.microsoft.com/office/powerpoint/2010/main" val="35234597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
        <p:nvSpPr>
          <p:cNvPr id="8" name="Text Placeholder 18"/>
          <p:cNvSpPr>
            <a:spLocks noGrp="1"/>
          </p:cNvSpPr>
          <p:nvPr>
            <p:ph idx="1"/>
          </p:nvPr>
        </p:nvSpPr>
        <p:spPr>
          <a:xfrm>
            <a:off x="502920" y="1665818"/>
            <a:ext cx="1125220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 xmlns:p14="http://schemas.microsoft.com/office/powerpoint/2010/main" val="50204290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50292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4232934539"/>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4581"/>
            <a:ext cx="11252200" cy="3928209"/>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2920" y="1659816"/>
            <a:ext cx="11252200" cy="357187"/>
          </a:xfrm>
        </p:spPr>
        <p:txBody>
          <a:bodyPr/>
          <a:lstStyle/>
          <a:p>
            <a:pPr lvl="0"/>
            <a:r>
              <a:rPr lang="en-US" noProof="0"/>
              <a:t>Edit Master text styles</a:t>
            </a:r>
          </a:p>
        </p:txBody>
      </p:sp>
      <p:sp>
        <p:nvSpPr>
          <p:cNvPr id="1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7"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8"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36073293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502920" y="2051999"/>
            <a:ext cx="3600000" cy="3930791"/>
          </a:xfrm>
          <a:prstGeom prst="rect">
            <a:avLst/>
          </a:prstGeom>
        </p:spPr>
        <p:txBody>
          <a:bodyPr/>
          <a:lstStyle/>
          <a:p>
            <a:r>
              <a:rPr lang="en-US" noProof="0"/>
              <a:t>Click icon to add chart</a:t>
            </a:r>
            <a:endParaRPr lang="en-US" noProof="0" dirty="0"/>
          </a:p>
        </p:txBody>
      </p:sp>
      <p:sp>
        <p:nvSpPr>
          <p:cNvPr id="18" name="Text Placeholder 8"/>
          <p:cNvSpPr>
            <a:spLocks noGrp="1"/>
          </p:cNvSpPr>
          <p:nvPr>
            <p:ph type="body" sz="quarter" idx="18"/>
          </p:nvPr>
        </p:nvSpPr>
        <p:spPr>
          <a:xfrm>
            <a:off x="502920" y="1665289"/>
            <a:ext cx="3600000" cy="392112"/>
          </a:xfrm>
        </p:spPr>
        <p:txBody>
          <a:bodyPr/>
          <a:lstStyle/>
          <a:p>
            <a:pPr lvl="0"/>
            <a:r>
              <a:rPr lang="en-US" noProof="0"/>
              <a:t>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US" noProof="0"/>
              <a:t>Click icon to add chart</a:t>
            </a:r>
            <a:endParaRPr lang="en-US" noProof="0" dirty="0"/>
          </a:p>
        </p:txBody>
      </p:sp>
      <p:sp>
        <p:nvSpPr>
          <p:cNvPr id="8" name="Text Placeholder 8"/>
          <p:cNvSpPr>
            <a:spLocks noGrp="1"/>
          </p:cNvSpPr>
          <p:nvPr>
            <p:ph type="body" sz="quarter" idx="20"/>
          </p:nvPr>
        </p:nvSpPr>
        <p:spPr>
          <a:xfrm>
            <a:off x="4296003" y="1665288"/>
            <a:ext cx="3600000" cy="392112"/>
          </a:xfrm>
        </p:spPr>
        <p:txBody>
          <a:bodyPr/>
          <a:lstStyle/>
          <a:p>
            <a:pPr lvl="0"/>
            <a:r>
              <a:rPr lang="en-US" noProof="0"/>
              <a:t>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US" noProof="0"/>
              <a:t>Click icon to add chart</a:t>
            </a:r>
            <a:endParaRPr lang="en-US" noProof="0" dirty="0"/>
          </a:p>
        </p:txBody>
      </p:sp>
      <p:sp>
        <p:nvSpPr>
          <p:cNvPr id="10" name="Text Placeholder 8"/>
          <p:cNvSpPr>
            <a:spLocks noGrp="1"/>
          </p:cNvSpPr>
          <p:nvPr>
            <p:ph type="body" sz="quarter" idx="22"/>
          </p:nvPr>
        </p:nvSpPr>
        <p:spPr>
          <a:xfrm>
            <a:off x="8086959" y="1659145"/>
            <a:ext cx="3600000" cy="398256"/>
          </a:xfrm>
        </p:spPr>
        <p:txBody>
          <a:bodyPr/>
          <a:lstStyle/>
          <a:p>
            <a:pPr lvl="0"/>
            <a:r>
              <a:rPr lang="en-US" noProof="0"/>
              <a:t>Edit Master text styles</a:t>
            </a:r>
          </a:p>
        </p:txBody>
      </p:sp>
      <p:sp>
        <p:nvSpPr>
          <p:cNvPr id="11"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3"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58774439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50292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04179980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19848397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50292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53812500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50292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endParaRPr lang="en-US" noProof="0" dirty="0"/>
          </a:p>
        </p:txBody>
      </p:sp>
      <p:sp>
        <p:nvSpPr>
          <p:cNvPr id="6" name="Text Placeholder 5"/>
          <p:cNvSpPr>
            <a:spLocks noGrp="1"/>
          </p:cNvSpPr>
          <p:nvPr>
            <p:ph type="body" sz="quarter" idx="22"/>
          </p:nvPr>
        </p:nvSpPr>
        <p:spPr>
          <a:xfrm>
            <a:off x="6239584" y="1655763"/>
            <a:ext cx="5482516" cy="420687"/>
          </a:xfrm>
        </p:spPr>
        <p:txBody>
          <a:bodyPr>
            <a:noAutofit/>
          </a:bodyPr>
          <a:lstStyle/>
          <a:p>
            <a:pPr lvl="0"/>
            <a:r>
              <a:rPr lang="en-US" noProof="0"/>
              <a:t>Edit Master text styles</a:t>
            </a:r>
          </a:p>
        </p:txBody>
      </p:sp>
      <p:sp>
        <p:nvSpPr>
          <p:cNvPr id="9"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2"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4"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305854938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p:spPr>
        <p:txBody>
          <a:bodyPr>
            <a:noAutofit/>
          </a:bodyPr>
          <a:lstStyle/>
          <a:p>
            <a:r>
              <a:rPr lang="en-US" noProof="0"/>
              <a:t>Click icon to add chart</a:t>
            </a:r>
            <a:endParaRPr lang="en-US" noProof="0" dirty="0"/>
          </a:p>
        </p:txBody>
      </p:sp>
      <p:sp>
        <p:nvSpPr>
          <p:cNvPr id="6" name="Text Placeholder 5"/>
          <p:cNvSpPr>
            <a:spLocks noGrp="1"/>
          </p:cNvSpPr>
          <p:nvPr>
            <p:ph type="body" sz="quarter" idx="22"/>
          </p:nvPr>
        </p:nvSpPr>
        <p:spPr>
          <a:xfrm>
            <a:off x="6239585" y="1654028"/>
            <a:ext cx="5482516" cy="420687"/>
          </a:xfrm>
        </p:spPr>
        <p:txBody>
          <a:bodyPr>
            <a:noAutofit/>
          </a:bodyPr>
          <a:lstStyle/>
          <a:p>
            <a:pPr lvl="0"/>
            <a:r>
              <a:rPr lang="en-US" noProof="0"/>
              <a:t>Edit Master text styles</a:t>
            </a:r>
          </a:p>
        </p:txBody>
      </p:sp>
      <p:sp>
        <p:nvSpPr>
          <p:cNvPr id="9" name="Chart Placeholder 2"/>
          <p:cNvSpPr>
            <a:spLocks noGrp="1"/>
          </p:cNvSpPr>
          <p:nvPr>
            <p:ph type="chart" sz="quarter" idx="24"/>
          </p:nvPr>
        </p:nvSpPr>
        <p:spPr>
          <a:xfrm>
            <a:off x="502920" y="2125013"/>
            <a:ext cx="5482517" cy="3857777"/>
          </a:xfrm>
        </p:spPr>
        <p:txBody>
          <a:bodyPr>
            <a:noAutofit/>
          </a:bodyPr>
          <a:lstStyle/>
          <a:p>
            <a:r>
              <a:rPr lang="en-US" noProof="0"/>
              <a:t>Click icon to add chart</a:t>
            </a:r>
            <a:endParaRPr lang="en-US" noProof="0" dirty="0"/>
          </a:p>
        </p:txBody>
      </p:sp>
      <p:sp>
        <p:nvSpPr>
          <p:cNvPr id="12" name="Text Placeholder 5"/>
          <p:cNvSpPr>
            <a:spLocks noGrp="1"/>
          </p:cNvSpPr>
          <p:nvPr>
            <p:ph type="body" sz="quarter" idx="25"/>
          </p:nvPr>
        </p:nvSpPr>
        <p:spPr>
          <a:xfrm>
            <a:off x="502920" y="1665288"/>
            <a:ext cx="5534662" cy="409427"/>
          </a:xfrm>
        </p:spPr>
        <p:txBody>
          <a:bodyPr>
            <a:noAutofit/>
          </a:bodyPr>
          <a:lstStyle/>
          <a:p>
            <a:pPr lvl="0"/>
            <a:r>
              <a:rPr lang="en-US" noProof="0"/>
              <a:t>Edit Master text styles</a:t>
            </a:r>
          </a:p>
        </p:txBody>
      </p:sp>
      <p:sp>
        <p:nvSpPr>
          <p:cNvPr id="14" name="Text Placeholder 7"/>
          <p:cNvSpPr>
            <a:spLocks noGrp="1"/>
          </p:cNvSpPr>
          <p:nvPr>
            <p:ph type="body" sz="quarter" idx="23"/>
          </p:nvPr>
        </p:nvSpPr>
        <p:spPr>
          <a:xfrm>
            <a:off x="468000" y="5982790"/>
            <a:ext cx="11252201" cy="316411"/>
          </a:xfrm>
        </p:spPr>
        <p:txBody>
          <a:bodyPr>
            <a:noAutofit/>
          </a:bodyPr>
          <a:lstStyle>
            <a:lvl1pPr>
              <a:spcAft>
                <a:spcPts val="0"/>
              </a:spcAft>
              <a:defRPr sz="900"/>
            </a:lvl1pPr>
          </a:lstStyle>
          <a:p>
            <a:pPr lvl="0"/>
            <a:r>
              <a:rPr lang="en-US" noProof="0"/>
              <a:t>Edit Master text styles</a:t>
            </a:r>
          </a:p>
        </p:txBody>
      </p:sp>
      <p:sp>
        <p:nvSpPr>
          <p:cNvPr id="16"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7"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2742424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50292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206907048"/>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p:txBody>
      </p:sp>
      <p:sp>
        <p:nvSpPr>
          <p:cNvPr id="8" name="Content Placeholder 3"/>
          <p:cNvSpPr>
            <a:spLocks noGrp="1"/>
          </p:cNvSpPr>
          <p:nvPr>
            <p:ph sz="quarter" idx="16"/>
          </p:nvPr>
        </p:nvSpPr>
        <p:spPr>
          <a:xfrm>
            <a:off x="50292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73697790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eam profile">
    <p:spTree>
      <p:nvGrpSpPr>
        <p:cNvPr id="1" name=""/>
        <p:cNvGrpSpPr/>
        <p:nvPr/>
      </p:nvGrpSpPr>
      <p:grpSpPr>
        <a:xfrm>
          <a:off x="0" y="0"/>
          <a:ext cx="0" cy="0"/>
          <a:chOff x="0" y="0"/>
          <a:chExt cx="0" cy="0"/>
        </a:xfrm>
      </p:grpSpPr>
      <p:sp>
        <p:nvSpPr>
          <p:cNvPr id="4" name="Picture Placeholder 6"/>
          <p:cNvSpPr>
            <a:spLocks noGrp="1"/>
          </p:cNvSpPr>
          <p:nvPr>
            <p:ph type="pic" sz="quarter" idx="13"/>
          </p:nvPr>
        </p:nvSpPr>
        <p:spPr>
          <a:xfrm>
            <a:off x="502920" y="1700213"/>
            <a:ext cx="2664000" cy="1260000"/>
          </a:xfrm>
        </p:spPr>
        <p:txBody>
          <a:bodyPr lIns="0" tIns="0" rIns="0" bIns="0">
            <a:noAutofit/>
          </a:bodyPr>
          <a:lstStyle/>
          <a:p>
            <a:r>
              <a:rPr lang="en-US" noProof="0"/>
              <a:t>Click icon to add picture</a:t>
            </a:r>
            <a:endParaRPr lang="en-US" noProof="0" dirty="0"/>
          </a:p>
        </p:txBody>
      </p:sp>
      <p:sp>
        <p:nvSpPr>
          <p:cNvPr id="5" name="Picture Placeholder 6"/>
          <p:cNvSpPr>
            <a:spLocks noGrp="1"/>
          </p:cNvSpPr>
          <p:nvPr>
            <p:ph type="pic" sz="quarter" idx="14"/>
          </p:nvPr>
        </p:nvSpPr>
        <p:spPr>
          <a:xfrm>
            <a:off x="3341040" y="1700212"/>
            <a:ext cx="2664000" cy="1260000"/>
          </a:xfrm>
        </p:spPr>
        <p:txBody>
          <a:bodyPr lIns="0" tIns="0" rIns="0" bIns="0">
            <a:noAutofit/>
          </a:bodyPr>
          <a:lstStyle/>
          <a:p>
            <a:r>
              <a:rPr lang="en-US" noProof="0"/>
              <a:t>Click icon to add picture</a:t>
            </a:r>
            <a:endParaRPr lang="en-US" noProof="0" dirty="0"/>
          </a:p>
        </p:txBody>
      </p:sp>
      <p:sp>
        <p:nvSpPr>
          <p:cNvPr id="6" name="Picture Placeholder 6"/>
          <p:cNvSpPr>
            <a:spLocks noGrp="1"/>
          </p:cNvSpPr>
          <p:nvPr>
            <p:ph type="pic" sz="quarter" idx="15"/>
          </p:nvPr>
        </p:nvSpPr>
        <p:spPr>
          <a:xfrm>
            <a:off x="6193338" y="1700212"/>
            <a:ext cx="2664000" cy="1260000"/>
          </a:xfrm>
        </p:spPr>
        <p:txBody>
          <a:bodyPr lIns="0" tIns="0" rIns="0" bIns="0">
            <a:noAutofit/>
          </a:bodyPr>
          <a:lstStyle/>
          <a:p>
            <a:r>
              <a:rPr lang="en-US" noProof="0"/>
              <a:t>Click icon to add picture</a:t>
            </a:r>
            <a:endParaRPr lang="en-US" noProof="0" dirty="0"/>
          </a:p>
        </p:txBody>
      </p:sp>
      <p:sp>
        <p:nvSpPr>
          <p:cNvPr id="7" name="Picture Placeholder 6"/>
          <p:cNvSpPr>
            <a:spLocks noGrp="1"/>
          </p:cNvSpPr>
          <p:nvPr>
            <p:ph type="pic" sz="quarter" idx="16"/>
          </p:nvPr>
        </p:nvSpPr>
        <p:spPr>
          <a:xfrm>
            <a:off x="9045636" y="1700212"/>
            <a:ext cx="2664000" cy="1260000"/>
          </a:xfrm>
        </p:spPr>
        <p:txBody>
          <a:bodyPr lIns="0" tIns="0" rIns="0" bIns="0">
            <a:noAutofit/>
          </a:bodyPr>
          <a:lstStyle/>
          <a:p>
            <a:r>
              <a:rPr lang="en-US" noProof="0"/>
              <a:t>Click icon to add picture</a:t>
            </a:r>
            <a:endParaRPr lang="en-US" noProof="0" dirty="0"/>
          </a:p>
        </p:txBody>
      </p:sp>
      <p:sp>
        <p:nvSpPr>
          <p:cNvPr id="9" name="Text Placeholder 8"/>
          <p:cNvSpPr>
            <a:spLocks noGrp="1"/>
          </p:cNvSpPr>
          <p:nvPr>
            <p:ph type="body" sz="quarter" idx="17"/>
          </p:nvPr>
        </p:nvSpPr>
        <p:spPr>
          <a:xfrm>
            <a:off x="502920" y="3076573"/>
            <a:ext cx="2640000" cy="3222628"/>
          </a:xfrm>
        </p:spPr>
        <p:txBody>
          <a:bodyPr/>
          <a:lstStyle>
            <a:lvl1pPr>
              <a:defRPr b="1">
                <a:solidFill>
                  <a:schemeClr val="accent1"/>
                </a:solidFill>
                <a:latin typeface="+mj-lt"/>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8"/>
          <p:cNvSpPr>
            <a:spLocks noGrp="1"/>
          </p:cNvSpPr>
          <p:nvPr>
            <p:ph type="body" sz="quarter" idx="18"/>
          </p:nvPr>
        </p:nvSpPr>
        <p:spPr>
          <a:xfrm>
            <a:off x="6207211"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9"/>
          </p:nvPr>
        </p:nvSpPr>
        <p:spPr>
          <a:xfrm>
            <a:off x="3344787" y="3076573"/>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8"/>
          <p:cNvSpPr>
            <a:spLocks noGrp="1"/>
          </p:cNvSpPr>
          <p:nvPr>
            <p:ph type="body" sz="quarter" idx="20"/>
          </p:nvPr>
        </p:nvSpPr>
        <p:spPr>
          <a:xfrm>
            <a:off x="9069636" y="3079742"/>
            <a:ext cx="2640000" cy="3222628"/>
          </a:xfr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4" name="Text Placeholder 8"/>
          <p:cNvSpPr>
            <a:spLocks noGrp="1"/>
          </p:cNvSpPr>
          <p:nvPr>
            <p:ph type="body" sz="quarter" idx="21"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37265168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8" name="Picture Placeholder 11"/>
          <p:cNvSpPr>
            <a:spLocks noGrp="1"/>
          </p:cNvSpPr>
          <p:nvPr>
            <p:ph type="pic" sz="quarter" idx="25"/>
          </p:nvPr>
        </p:nvSpPr>
        <p:spPr>
          <a:xfrm>
            <a:off x="476780" y="1880213"/>
            <a:ext cx="2116800" cy="1591200"/>
          </a:xfrm>
        </p:spPr>
        <p:txBody>
          <a:bodyPr/>
          <a:lstStyle>
            <a:lvl1pPr algn="ctr">
              <a:defRPr/>
            </a:lvl1pPr>
          </a:lstStyle>
          <a:p>
            <a:r>
              <a:rPr lang="en-US" noProof="0"/>
              <a:t>Click icon to add picture</a:t>
            </a:r>
            <a:endParaRPr lang="en-US" noProof="0" dirty="0"/>
          </a:p>
        </p:txBody>
      </p:sp>
      <p:sp>
        <p:nvSpPr>
          <p:cNvPr id="9" name="Picture Placeholder 11"/>
          <p:cNvSpPr>
            <a:spLocks noGrp="1"/>
          </p:cNvSpPr>
          <p:nvPr>
            <p:ph type="pic" sz="quarter" idx="27"/>
          </p:nvPr>
        </p:nvSpPr>
        <p:spPr>
          <a:xfrm>
            <a:off x="6204097" y="1880212"/>
            <a:ext cx="2116800" cy="1591200"/>
          </a:xfrm>
        </p:spPr>
        <p:txBody>
          <a:bodyPr/>
          <a:lstStyle>
            <a:lvl1pPr algn="ctr">
              <a:defRPr/>
            </a:lvl1pPr>
          </a:lstStyle>
          <a:p>
            <a:r>
              <a:rPr lang="en-US" noProof="0"/>
              <a:t>Click icon to add picture</a:t>
            </a:r>
            <a:endParaRPr lang="en-US" noProof="0" dirty="0"/>
          </a:p>
        </p:txBody>
      </p:sp>
      <p:sp>
        <p:nvSpPr>
          <p:cNvPr id="10" name="Picture Placeholder 11"/>
          <p:cNvSpPr>
            <a:spLocks noGrp="1"/>
          </p:cNvSpPr>
          <p:nvPr>
            <p:ph type="pic" sz="quarter" idx="29"/>
          </p:nvPr>
        </p:nvSpPr>
        <p:spPr>
          <a:xfrm>
            <a:off x="481779" y="4256211"/>
            <a:ext cx="2116800" cy="1591200"/>
          </a:xfrm>
        </p:spPr>
        <p:txBody>
          <a:bodyPr/>
          <a:lstStyle>
            <a:lvl1pPr algn="ctr">
              <a:defRPr/>
            </a:lvl1pPr>
          </a:lstStyle>
          <a:p>
            <a:r>
              <a:rPr lang="en-US" noProof="0"/>
              <a:t>Click icon to add picture</a:t>
            </a:r>
            <a:endParaRPr lang="en-US" noProof="0" dirty="0"/>
          </a:p>
        </p:txBody>
      </p:sp>
      <p:sp>
        <p:nvSpPr>
          <p:cNvPr id="11" name="Picture Placeholder 11"/>
          <p:cNvSpPr>
            <a:spLocks noGrp="1"/>
          </p:cNvSpPr>
          <p:nvPr>
            <p:ph type="pic" sz="quarter" idx="31"/>
          </p:nvPr>
        </p:nvSpPr>
        <p:spPr>
          <a:xfrm>
            <a:off x="6204097" y="4256211"/>
            <a:ext cx="2116800" cy="1591200"/>
          </a:xfrm>
        </p:spPr>
        <p:txBody>
          <a:bodyPr/>
          <a:lstStyle>
            <a:lvl1pPr algn="ctr">
              <a:defRPr/>
            </a:lvl1pPr>
          </a:lstStyle>
          <a:p>
            <a:r>
              <a:rPr lang="en-US" noProof="0"/>
              <a:t>Click icon to add picture</a:t>
            </a:r>
            <a:endParaRPr lang="en-US" noProof="0" dirty="0"/>
          </a:p>
        </p:txBody>
      </p:sp>
      <p:sp>
        <p:nvSpPr>
          <p:cNvPr id="13" name="Text Placeholder 12"/>
          <p:cNvSpPr>
            <a:spLocks noGrp="1"/>
          </p:cNvSpPr>
          <p:nvPr>
            <p:ph type="body" sz="quarter" idx="32"/>
          </p:nvPr>
        </p:nvSpPr>
        <p:spPr>
          <a:xfrm>
            <a:off x="2840780" y="1880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4" name="Text Placeholder 12"/>
          <p:cNvSpPr>
            <a:spLocks noGrp="1"/>
          </p:cNvSpPr>
          <p:nvPr>
            <p:ph type="body" sz="quarter" idx="33"/>
          </p:nvPr>
        </p:nvSpPr>
        <p:spPr>
          <a:xfrm>
            <a:off x="8550676" y="1880213"/>
            <a:ext cx="3171024"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5" name="Text Placeholder 12"/>
          <p:cNvSpPr>
            <a:spLocks noGrp="1"/>
          </p:cNvSpPr>
          <p:nvPr>
            <p:ph type="body" sz="quarter" idx="34"/>
          </p:nvPr>
        </p:nvSpPr>
        <p:spPr>
          <a:xfrm>
            <a:off x="2802551" y="4256213"/>
            <a:ext cx="3172800" cy="1944000"/>
          </a:xfrm>
        </p:spPr>
        <p:txBody>
          <a:bodyPr/>
          <a:lstStyle>
            <a:lvl1pPr>
              <a:spcAft>
                <a:spcPts val="0"/>
              </a:spcAft>
              <a:defRPr b="1">
                <a:latin typeface="+mj-lt"/>
              </a:defRPr>
            </a:lvl1pPr>
            <a:lvl2pPr>
              <a:spcAft>
                <a:spcPts val="0"/>
              </a:spcAft>
              <a:defRPr b="0"/>
            </a:lvl2pPr>
          </a:lstStyle>
          <a:p>
            <a:pPr lvl="0"/>
            <a:r>
              <a:rPr lang="en-US" noProof="0"/>
              <a:t>Edit Master text styles</a:t>
            </a:r>
          </a:p>
          <a:p>
            <a:pPr lvl="1"/>
            <a:r>
              <a:rPr lang="en-US" noProof="0"/>
              <a:t>Second level</a:t>
            </a:r>
          </a:p>
        </p:txBody>
      </p:sp>
      <p:sp>
        <p:nvSpPr>
          <p:cNvPr id="16" name="Text Placeholder 12"/>
          <p:cNvSpPr>
            <a:spLocks noGrp="1"/>
          </p:cNvSpPr>
          <p:nvPr>
            <p:ph type="body" sz="quarter" idx="35"/>
          </p:nvPr>
        </p:nvSpPr>
        <p:spPr>
          <a:xfrm>
            <a:off x="8548900" y="4256212"/>
            <a:ext cx="3172800" cy="1944000"/>
          </a:xfrm>
        </p:spPr>
        <p:txBody>
          <a:bodyPr/>
          <a:lstStyle>
            <a:lvl1pPr>
              <a:spcAft>
                <a:spcPts val="0"/>
              </a:spcAft>
              <a:defRPr b="1"/>
            </a:lvl1pPr>
            <a:lvl2pPr>
              <a:spcAft>
                <a:spcPts val="0"/>
              </a:spcAft>
              <a:defRPr b="0"/>
            </a:lvl2pPr>
          </a:lstStyle>
          <a:p>
            <a:pPr lvl="0"/>
            <a:r>
              <a:rPr lang="en-US" noProof="0"/>
              <a:t>Edit Master text styles</a:t>
            </a:r>
          </a:p>
          <a:p>
            <a:pPr lvl="1"/>
            <a:r>
              <a:rPr lang="en-US" noProof="0"/>
              <a:t>Second level</a:t>
            </a:r>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240676570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502920" y="1700213"/>
            <a:ext cx="3627438" cy="2052830"/>
          </a:xfrm>
        </p:spPr>
        <p:txBody>
          <a:bodyPr/>
          <a:lstStyle/>
          <a:p>
            <a:r>
              <a:rPr lang="en-US" noProof="0"/>
              <a:t>Click icon to add picture</a:t>
            </a:r>
            <a:endParaRPr lang="en-US" noProof="0" dirty="0"/>
          </a:p>
        </p:txBody>
      </p:sp>
      <p:sp>
        <p:nvSpPr>
          <p:cNvPr id="5" name="Picture Placeholder 7"/>
          <p:cNvSpPr>
            <a:spLocks noGrp="1"/>
          </p:cNvSpPr>
          <p:nvPr>
            <p:ph type="pic" sz="quarter" idx="14"/>
          </p:nvPr>
        </p:nvSpPr>
        <p:spPr>
          <a:xfrm>
            <a:off x="8082784" y="1700213"/>
            <a:ext cx="3639316" cy="2059099"/>
          </a:xfrm>
        </p:spPr>
        <p:txBody>
          <a:bodyPr/>
          <a:lstStyle/>
          <a:p>
            <a:r>
              <a:rPr lang="en-US" noProof="0"/>
              <a:t>Click icon to add picture</a:t>
            </a:r>
            <a:endParaRPr lang="en-US" noProof="0" dirty="0"/>
          </a:p>
        </p:txBody>
      </p:sp>
      <p:sp>
        <p:nvSpPr>
          <p:cNvPr id="6" name="Picture Placeholder 7"/>
          <p:cNvSpPr>
            <a:spLocks noGrp="1"/>
          </p:cNvSpPr>
          <p:nvPr>
            <p:ph type="pic" sz="quarter" idx="15"/>
          </p:nvPr>
        </p:nvSpPr>
        <p:spPr>
          <a:xfrm>
            <a:off x="4284188" y="1700212"/>
            <a:ext cx="3636962" cy="2057767"/>
          </a:xfrm>
        </p:spPr>
        <p:txBody>
          <a:bodyPr/>
          <a:lstStyle/>
          <a:p>
            <a:r>
              <a:rPr lang="en-US" noProof="0"/>
              <a:t>Click icon to add picture</a:t>
            </a:r>
            <a:endParaRPr lang="en-US" noProof="0" dirty="0"/>
          </a:p>
        </p:txBody>
      </p:sp>
      <p:sp>
        <p:nvSpPr>
          <p:cNvPr id="9" name="Text Placeholder 18"/>
          <p:cNvSpPr>
            <a:spLocks noGrp="1"/>
          </p:cNvSpPr>
          <p:nvPr>
            <p:ph idx="1" hasCustomPrompt="1"/>
          </p:nvPr>
        </p:nvSpPr>
        <p:spPr>
          <a:xfrm>
            <a:off x="502920" y="3832225"/>
            <a:ext cx="3627438" cy="218144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Text Placeholder 18"/>
          <p:cNvSpPr>
            <a:spLocks noGrp="1"/>
          </p:cNvSpPr>
          <p:nvPr>
            <p:ph idx="16" hasCustomPrompt="1"/>
          </p:nvPr>
        </p:nvSpPr>
        <p:spPr>
          <a:xfrm>
            <a:off x="4278313" y="3832224"/>
            <a:ext cx="3636962" cy="2186686"/>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18"/>
          <p:cNvSpPr>
            <a:spLocks noGrp="1"/>
          </p:cNvSpPr>
          <p:nvPr>
            <p:ph idx="17" hasCustomPrompt="1"/>
          </p:nvPr>
        </p:nvSpPr>
        <p:spPr>
          <a:xfrm>
            <a:off x="8082784" y="3832224"/>
            <a:ext cx="3639316" cy="2188101"/>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Text Placeholder 8"/>
          <p:cNvSpPr>
            <a:spLocks noGrp="1"/>
          </p:cNvSpPr>
          <p:nvPr>
            <p:ph type="body" sz="quarter" idx="18"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301149710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5"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06184515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1" name="Title Placeholder 1"/>
          <p:cNvSpPr>
            <a:spLocks noGrp="1"/>
          </p:cNvSpPr>
          <p:nvPr>
            <p:ph type="title"/>
          </p:nvPr>
        </p:nvSpPr>
        <p:spPr>
          <a:xfrm>
            <a:off x="502920" y="320040"/>
            <a:ext cx="11252200" cy="3341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
        <p:nvSpPr>
          <p:cNvPr id="14" name="Text Placeholder 8"/>
          <p:cNvSpPr>
            <a:spLocks noGrp="1"/>
          </p:cNvSpPr>
          <p:nvPr>
            <p:ph type="body" sz="quarter" idx="17"/>
          </p:nvPr>
        </p:nvSpPr>
        <p:spPr>
          <a:xfrm>
            <a:off x="502920" y="1857892"/>
            <a:ext cx="5544000" cy="1695451"/>
          </a:xfrm>
        </p:spPr>
        <p:txBody>
          <a:bodyPr/>
          <a:lstStyle>
            <a:lvl1pPr>
              <a:spcAft>
                <a:spcPts val="1333"/>
              </a:spcAft>
              <a:defRPr b="1">
                <a:solidFill>
                  <a:schemeClr val="accent1"/>
                </a:solidFill>
                <a:latin typeface="+mj-lt"/>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5" name="Text Placeholder 8"/>
          <p:cNvSpPr>
            <a:spLocks noGrp="1"/>
          </p:cNvSpPr>
          <p:nvPr>
            <p:ph type="body" sz="quarter" idx="21"/>
          </p:nvPr>
        </p:nvSpPr>
        <p:spPr>
          <a:xfrm>
            <a:off x="6177462" y="1857892"/>
            <a:ext cx="5544000" cy="1695451"/>
          </a:xfr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7" name="Rectangle 16"/>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dirty="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20" name="Picture Placeholder 29"/>
          <p:cNvSpPr>
            <a:spLocks noGrp="1"/>
          </p:cNvSpPr>
          <p:nvPr>
            <p:ph type="pic" sz="quarter" idx="19" hasCustomPrompt="1"/>
          </p:nvPr>
        </p:nvSpPr>
        <p:spPr>
          <a:xfrm>
            <a:off x="4734795" y="1863917"/>
            <a:ext cx="1244906" cy="549275"/>
          </a:xfr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Tree>
    <p:extLst>
      <p:ext uri="{BB962C8B-B14F-4D97-AF65-F5344CB8AC3E}">
        <p14:creationId xmlns="" xmlns:p14="http://schemas.microsoft.com/office/powerpoint/2010/main" val="304108637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35775929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502920"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21"/>
          </p:nvPr>
        </p:nvSpPr>
        <p:spPr>
          <a:xfrm>
            <a:off x="6177462" y="1857892"/>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4" name="Rectangle 3"/>
          <p:cNvSpPr/>
          <p:nvPr userDrawn="1"/>
        </p:nvSpPr>
        <p:spPr>
          <a:xfrm>
            <a:off x="502920"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0" name="Text Placeholder 8"/>
          <p:cNvSpPr>
            <a:spLocks noGrp="1"/>
          </p:cNvSpPr>
          <p:nvPr>
            <p:ph type="body" sz="quarter" idx="22"/>
          </p:nvPr>
        </p:nvSpPr>
        <p:spPr>
          <a:xfrm>
            <a:off x="50292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23"/>
          </p:nvPr>
        </p:nvSpPr>
        <p:spPr>
          <a:xfrm>
            <a:off x="6177460" y="4249681"/>
            <a:ext cx="5544000" cy="1695451"/>
          </a:xfr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Rectangle 11"/>
          <p:cNvSpPr/>
          <p:nvPr userDrawn="1"/>
        </p:nvSpPr>
        <p:spPr>
          <a:xfrm>
            <a:off x="502920"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dirty="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5" name="Picture Placeholder 29"/>
          <p:cNvSpPr>
            <a:spLocks noGrp="1"/>
          </p:cNvSpPr>
          <p:nvPr>
            <p:ph type="pic" sz="quarter" idx="25" hasCustomPrompt="1"/>
          </p:nvPr>
        </p:nvSpPr>
        <p:spPr>
          <a:xfrm>
            <a:off x="10459036" y="4248209"/>
            <a:ext cx="1244160"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7" name="Picture Placeholder 29"/>
          <p:cNvSpPr>
            <a:spLocks noGrp="1"/>
          </p:cNvSpPr>
          <p:nvPr>
            <p:ph type="pic" sz="quarter" idx="19" hasCustomPrompt="1"/>
          </p:nvPr>
        </p:nvSpPr>
        <p:spPr>
          <a:xfrm>
            <a:off x="4734795" y="1863917"/>
            <a:ext cx="1244906" cy="549275"/>
          </a:xfr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dirty="0">
                <a:solidFill>
                  <a:schemeClr val="bg1"/>
                </a:solidFill>
              </a:rPr>
              <a:t>Co-brand</a:t>
            </a:r>
            <a:br>
              <a:rPr lang="en-US" sz="1600" noProof="0" dirty="0">
                <a:solidFill>
                  <a:schemeClr val="bg1"/>
                </a:solidFill>
              </a:rPr>
            </a:br>
            <a:r>
              <a:rPr lang="en-US" sz="1600" noProof="0" dirty="0">
                <a:solidFill>
                  <a:schemeClr val="bg1"/>
                </a:solidFill>
              </a:rPr>
              <a:t>Logo</a:t>
            </a:r>
          </a:p>
          <a:p>
            <a:endParaRPr lang="en-US" noProof="0" dirty="0"/>
          </a:p>
        </p:txBody>
      </p:sp>
      <p:sp>
        <p:nvSpPr>
          <p:cNvPr id="18"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9"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70467319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5" name="Rectangle 4"/>
          <p:cNvSpPr/>
          <p:nvPr userDrawn="1"/>
        </p:nvSpPr>
        <p:spPr>
          <a:xfrm>
            <a:off x="50292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dirty="0">
              <a:solidFill>
                <a:schemeClr val="bg1"/>
              </a:solidFill>
            </a:endParaRPr>
          </a:p>
        </p:txBody>
      </p:sp>
      <p:sp>
        <p:nvSpPr>
          <p:cNvPr id="7" name="Text Placeholder 8"/>
          <p:cNvSpPr>
            <a:spLocks noGrp="1"/>
          </p:cNvSpPr>
          <p:nvPr>
            <p:ph type="body" sz="quarter" idx="17"/>
          </p:nvPr>
        </p:nvSpPr>
        <p:spPr>
          <a:xfrm>
            <a:off x="4278313" y="1851441"/>
            <a:ext cx="3636962"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8"/>
          <p:cNvSpPr>
            <a:spLocks noGrp="1"/>
          </p:cNvSpPr>
          <p:nvPr>
            <p:ph type="body" sz="quarter" idx="18"/>
          </p:nvPr>
        </p:nvSpPr>
        <p:spPr>
          <a:xfrm>
            <a:off x="502920" y="1851441"/>
            <a:ext cx="3627438"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9"/>
          </p:nvPr>
        </p:nvSpPr>
        <p:spPr>
          <a:xfrm>
            <a:off x="8093075" y="1851441"/>
            <a:ext cx="3629025" cy="3845755"/>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2"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26232968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50292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8"/>
          </p:nvPr>
        </p:nvSpPr>
        <p:spPr>
          <a:xfrm>
            <a:off x="9130100"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9"/>
          </p:nvPr>
        </p:nvSpPr>
        <p:spPr>
          <a:xfrm>
            <a:off x="3356633"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7" name="Text Placeholder 8"/>
          <p:cNvSpPr>
            <a:spLocks noGrp="1"/>
          </p:cNvSpPr>
          <p:nvPr>
            <p:ph type="body" sz="quarter" idx="20"/>
          </p:nvPr>
        </p:nvSpPr>
        <p:spPr>
          <a:xfrm>
            <a:off x="6243366" y="2556000"/>
            <a:ext cx="2592000" cy="3394800"/>
          </a:xfr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389793496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502920" y="1665817"/>
            <a:ext cx="5537730" cy="4633383"/>
          </a:xfrm>
          <a:prstGeom prst="rect">
            <a:avLst/>
          </a:prstGeom>
        </p:spPr>
        <p:txBody>
          <a:bodyPr vert="horz" lIns="0" tIns="0" rIns="0" bIns="0" rtlCol="0">
            <a:no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ext Placeholder 8"/>
          <p:cNvSpPr>
            <a:spLocks noGrp="1"/>
          </p:cNvSpPr>
          <p:nvPr>
            <p:ph type="body" sz="quarter" idx="13" hasCustomPrompt="1"/>
          </p:nvPr>
        </p:nvSpPr>
        <p:spPr>
          <a:xfrm>
            <a:off x="502920" y="649224"/>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6" name="Title Placeholder 1"/>
          <p:cNvSpPr>
            <a:spLocks noGrp="1"/>
          </p:cNvSpPr>
          <p:nvPr>
            <p:ph type="title"/>
          </p:nvPr>
        </p:nvSpPr>
        <p:spPr>
          <a:xfrm>
            <a:off x="502920" y="320040"/>
            <a:ext cx="11252200" cy="334102"/>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8401773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502920" y="320040"/>
            <a:ext cx="11252200" cy="698501"/>
          </a:xfrm>
          <a:prstGeom prst="rect">
            <a:avLst/>
          </a:prstGeom>
        </p:spPr>
        <p:txBody>
          <a:bodyPr vert="horz" lIns="0" tIns="0" rIns="0" bIns="0" rtlCol="0" anchor="t" anchorCtr="0">
            <a:noAutofit/>
          </a:bodyPr>
          <a:lstStyle>
            <a:lvl1pPr>
              <a:defRPr sz="2100"/>
            </a:lvl1pPr>
          </a:lstStyle>
          <a:p>
            <a:r>
              <a:rPr lang="en-US" noProof="0"/>
              <a:t>Click to edit Master title style</a:t>
            </a:r>
            <a:endParaRPr lang="en-US" noProof="0" dirty="0"/>
          </a:p>
        </p:txBody>
      </p:sp>
    </p:spTree>
    <p:extLst>
      <p:ext uri="{BB962C8B-B14F-4D97-AF65-F5344CB8AC3E}">
        <p14:creationId xmlns="" xmlns:p14="http://schemas.microsoft.com/office/powerpoint/2010/main" val="121861922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4" hasCustomPrompt="1"/>
          </p:nvPr>
        </p:nvSpPr>
        <p:spPr>
          <a:xfrm>
            <a:off x="9370847" y="4211955"/>
            <a:ext cx="2319503" cy="1725448"/>
          </a:xfrm>
        </p:spPr>
        <p:txBody>
          <a:bodyPr anchor="ctr" anchorCtr="0"/>
          <a:lstStyle>
            <a:lvl1pPr algn="ctr">
              <a:defRPr sz="900">
                <a:solidFill>
                  <a:schemeClr val="bg1"/>
                </a:solidFill>
              </a:defRPr>
            </a:lvl1pPr>
          </a:lstStyle>
          <a:p>
            <a:r>
              <a:rPr lang="en-GB" sz="900" dirty="0"/>
              <a:t>Insert sponsorship mark here</a:t>
            </a:r>
            <a:endParaRPr lang="en-GB" dirty="0"/>
          </a:p>
        </p:txBody>
      </p:sp>
      <p:sp>
        <p:nvSpPr>
          <p:cNvPr id="8" name="Text Placeholder 7"/>
          <p:cNvSpPr>
            <a:spLocks noGrp="1"/>
          </p:cNvSpPr>
          <p:nvPr>
            <p:ph type="body" sz="quarter" idx="15"/>
          </p:nvPr>
        </p:nvSpPr>
        <p:spPr>
          <a:xfrm>
            <a:off x="9370850" y="6018028"/>
            <a:ext cx="2319501" cy="363722"/>
          </a:xfrm>
        </p:spPr>
        <p:txBody>
          <a:bodyPr anchor="b" anchorCtr="0"/>
          <a:lstStyle>
            <a:lvl1pPr>
              <a:lnSpc>
                <a:spcPct val="100000"/>
              </a:lnSpc>
              <a:defRPr sz="950">
                <a:solidFill>
                  <a:schemeClr val="bg1"/>
                </a:solidFill>
              </a:defRPr>
            </a:lvl1pPr>
          </a:lstStyle>
          <a:p>
            <a:pPr lvl="0"/>
            <a:r>
              <a:rPr lang="en-US"/>
              <a:t>Edit Master text styles</a:t>
            </a:r>
          </a:p>
        </p:txBody>
      </p:sp>
      <p:grpSp>
        <p:nvGrpSpPr>
          <p:cNvPr id="20" name="Group 19">
            <a:extLst>
              <a:ext uri="{FF2B5EF4-FFF2-40B4-BE49-F238E27FC236}">
                <a16:creationId xmlns="" xmlns:a16="http://schemas.microsoft.com/office/drawing/2014/main" id="{42709ED3-84FD-4AF8-92AD-CD005917B5F3}"/>
              </a:ext>
            </a:extLst>
          </p:cNvPr>
          <p:cNvGrpSpPr>
            <a:grpSpLocks noChangeAspect="1"/>
          </p:cNvGrpSpPr>
          <p:nvPr userDrawn="1"/>
        </p:nvGrpSpPr>
        <p:grpSpPr>
          <a:xfrm>
            <a:off x="469900" y="457761"/>
            <a:ext cx="1998000" cy="374400"/>
            <a:chOff x="398463" y="404813"/>
            <a:chExt cx="1627187" cy="307976"/>
          </a:xfrm>
          <a:solidFill>
            <a:schemeClr val="tx1"/>
          </a:solidFill>
        </p:grpSpPr>
        <p:sp>
          <p:nvSpPr>
            <p:cNvPr id="21" name="Oval 5">
              <a:extLst>
                <a:ext uri="{FF2B5EF4-FFF2-40B4-BE49-F238E27FC236}">
                  <a16:creationId xmlns="" xmlns:a16="http://schemas.microsoft.com/office/drawing/2014/main" id="{1F1E0114-F0A7-467B-8A1A-C9A59C2AA2E0}"/>
                </a:ext>
              </a:extLst>
            </p:cNvPr>
            <p:cNvSpPr>
              <a:spLocks noChangeArrowheads="1"/>
            </p:cNvSpPr>
            <p:nvPr userDrawn="1"/>
          </p:nvSpPr>
          <p:spPr bwMode="auto">
            <a:xfrm>
              <a:off x="1938338" y="625476"/>
              <a:ext cx="87312" cy="87313"/>
            </a:xfrm>
            <a:prstGeom prst="ellipse">
              <a:avLst/>
            </a:prstGeom>
            <a:solidFill>
              <a:srgbClr val="86BC2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2" name="Freeform 6">
              <a:extLst>
                <a:ext uri="{FF2B5EF4-FFF2-40B4-BE49-F238E27FC236}">
                  <a16:creationId xmlns="" xmlns:a16="http://schemas.microsoft.com/office/drawing/2014/main" id="{A8FCE242-F1D4-4297-8428-C83E0124989A}"/>
                </a:ext>
              </a:extLst>
            </p:cNvPr>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3" name="Rectangle 7">
              <a:extLst>
                <a:ext uri="{FF2B5EF4-FFF2-40B4-BE49-F238E27FC236}">
                  <a16:creationId xmlns="" xmlns:a16="http://schemas.microsoft.com/office/drawing/2014/main" id="{597DD4B4-42AB-452A-A6D6-A8FD20B67557}"/>
                </a:ext>
              </a:extLst>
            </p:cNvPr>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4" name="Freeform 8">
              <a:extLst>
                <a:ext uri="{FF2B5EF4-FFF2-40B4-BE49-F238E27FC236}">
                  <a16:creationId xmlns="" xmlns:a16="http://schemas.microsoft.com/office/drawing/2014/main" id="{CAD1AAB6-7E99-4C8E-B4C5-BDE096522D2F}"/>
                </a:ext>
              </a:extLst>
            </p:cNvPr>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5" name="Rectangle 9">
              <a:extLst>
                <a:ext uri="{FF2B5EF4-FFF2-40B4-BE49-F238E27FC236}">
                  <a16:creationId xmlns="" xmlns:a16="http://schemas.microsoft.com/office/drawing/2014/main" id="{7910799C-DC81-4B0E-ADDD-5E686F39AF7D}"/>
                </a:ext>
              </a:extLst>
            </p:cNvPr>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6" name="Rectangle 10">
              <a:extLst>
                <a:ext uri="{FF2B5EF4-FFF2-40B4-BE49-F238E27FC236}">
                  <a16:creationId xmlns="" xmlns:a16="http://schemas.microsoft.com/office/drawing/2014/main" id="{199BCC0F-2DCD-4F3F-8BE6-577A494B1596}"/>
                </a:ext>
              </a:extLst>
            </p:cNvPr>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7" name="Freeform 11">
              <a:extLst>
                <a:ext uri="{FF2B5EF4-FFF2-40B4-BE49-F238E27FC236}">
                  <a16:creationId xmlns="" xmlns:a16="http://schemas.microsoft.com/office/drawing/2014/main" id="{5D7D2CB3-5327-4C8E-B736-C34180802BA5}"/>
                </a:ext>
              </a:extLst>
            </p:cNvPr>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8" name="Freeform 12">
              <a:extLst>
                <a:ext uri="{FF2B5EF4-FFF2-40B4-BE49-F238E27FC236}">
                  <a16:creationId xmlns="" xmlns:a16="http://schemas.microsoft.com/office/drawing/2014/main" id="{9A1B8BFD-4FD1-4E20-90DA-ED1431F44A41}"/>
                </a:ext>
              </a:extLst>
            </p:cNvPr>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29" name="Freeform 13">
              <a:extLst>
                <a:ext uri="{FF2B5EF4-FFF2-40B4-BE49-F238E27FC236}">
                  <a16:creationId xmlns="" xmlns:a16="http://schemas.microsoft.com/office/drawing/2014/main" id="{287FC850-A3B0-49E6-B45F-D82F1736743F}"/>
                </a:ext>
              </a:extLst>
            </p:cNvPr>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sp>
          <p:nvSpPr>
            <p:cNvPr id="30" name="Freeform 14">
              <a:extLst>
                <a:ext uri="{FF2B5EF4-FFF2-40B4-BE49-F238E27FC236}">
                  <a16:creationId xmlns="" xmlns:a16="http://schemas.microsoft.com/office/drawing/2014/main" id="{03A54152-E7D9-47BA-81F0-736C9BC5E98D}"/>
                </a:ext>
              </a:extLst>
            </p:cNvPr>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dirty="0">
                <a:solidFill>
                  <a:schemeClr val="bg1"/>
                </a:solidFill>
              </a:endParaRPr>
            </a:p>
          </p:txBody>
        </p:sp>
      </p:grpSp>
      <p:sp>
        <p:nvSpPr>
          <p:cNvPr id="19" name="Rectangle 18"/>
          <p:cNvSpPr/>
          <p:nvPr userDrawn="1"/>
        </p:nvSpPr>
        <p:spPr>
          <a:xfrm>
            <a:off x="401742" y="4305052"/>
            <a:ext cx="8825386" cy="193899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800" kern="1200" dirty="0">
                <a:solidFill>
                  <a:schemeClr val="bg1"/>
                </a:solidFill>
                <a:effectLst/>
                <a:latin typeface="+mn-lt"/>
                <a:ea typeface="+mn-ea"/>
                <a:cs typeface="+mn-cs"/>
              </a:rPr>
              <a:t>Deloitte refers to one or more of Deloitte </a:t>
            </a:r>
            <a:r>
              <a:rPr lang="en-US" sz="800" kern="1200" dirty="0" err="1">
                <a:solidFill>
                  <a:schemeClr val="bg1"/>
                </a:solidFill>
                <a:effectLst/>
                <a:latin typeface="+mn-lt"/>
                <a:ea typeface="+mn-ea"/>
                <a:cs typeface="+mn-cs"/>
              </a:rPr>
              <a:t>Touche</a:t>
            </a:r>
            <a:r>
              <a:rPr lang="en-US" sz="800" kern="1200" dirty="0">
                <a:solidFill>
                  <a:schemeClr val="bg1"/>
                </a:solidFill>
                <a:effectLst/>
                <a:latin typeface="+mn-lt"/>
                <a:ea typeface="+mn-ea"/>
                <a:cs typeface="+mn-cs"/>
              </a:rPr>
              <a:t> Tohmatsu Limited (“DTTL”), its global network of member firms, and their related entities (collectively, the “Deloitte organization”). DTTL (also referred to as “Deloitte Global”) and each of its member firms and related entities are legally separate and independent entities, which cannot obligate or bind each other in respect of third parties. DTTL and each DTTL member firm and related entity is liable only for its own acts and omissions, and not those of each other. DTTL does not provide services to clients. Please see </a:t>
            </a:r>
            <a:r>
              <a:rPr lang="en-US" sz="800" kern="1200" dirty="0">
                <a:solidFill>
                  <a:schemeClr val="tx1"/>
                </a:solidFill>
                <a:effectLst/>
                <a:latin typeface="+mn-lt"/>
                <a:ea typeface="+mn-ea"/>
                <a:cs typeface="+mn-cs"/>
                <a:hlinkClick r:id="rId2"/>
              </a:rPr>
              <a:t>www.deloitte.com/about</a:t>
            </a:r>
            <a:r>
              <a:rPr lang="en-US" sz="800" kern="1200" dirty="0">
                <a:solidFill>
                  <a:schemeClr val="tx1"/>
                </a:solidFill>
                <a:effectLst/>
                <a:latin typeface="+mn-lt"/>
                <a:ea typeface="+mn-ea"/>
                <a:cs typeface="+mn-cs"/>
              </a:rPr>
              <a:t> </a:t>
            </a:r>
            <a:r>
              <a:rPr lang="en-US" sz="800" kern="1200" dirty="0">
                <a:solidFill>
                  <a:schemeClr val="bg1"/>
                </a:solidFill>
                <a:effectLst/>
                <a:latin typeface="+mn-lt"/>
                <a:ea typeface="+mn-ea"/>
                <a:cs typeface="+mn-cs"/>
              </a:rPr>
              <a:t>to learn more.</a:t>
            </a: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Deloitte is a leading global provider of audit and assurance, consulting, financial advisory, risk advisory, tax and related services. Our global network of member firms and related entities in more than 150 countries and territories (collectively, the “Deloitte organization”) serves four out of five Fortune Global 500® companies. Learn how Deloitte’s approximately 312,000 people make an impact tha</a:t>
            </a:r>
            <a:r>
              <a:rPr lang="en-US" sz="800" kern="1200" dirty="0">
                <a:solidFill>
                  <a:schemeClr val="tx1"/>
                </a:solidFill>
                <a:effectLst/>
                <a:latin typeface="+mn-lt"/>
                <a:ea typeface="+mn-ea"/>
                <a:cs typeface="+mn-cs"/>
              </a:rPr>
              <a:t>t matters at </a:t>
            </a:r>
            <a:r>
              <a:rPr lang="en-US" sz="800" kern="1200" dirty="0">
                <a:solidFill>
                  <a:schemeClr val="tx1"/>
                </a:solidFill>
                <a:effectLst/>
                <a:latin typeface="+mn-lt"/>
                <a:ea typeface="+mn-ea"/>
                <a:cs typeface="+mn-cs"/>
                <a:hlinkClick r:id="rId3"/>
              </a:rPr>
              <a:t>www.deloitte.com</a:t>
            </a:r>
            <a:r>
              <a:rPr lang="en-US" sz="800" kern="1200" dirty="0">
                <a:solidFill>
                  <a:schemeClr val="tx1"/>
                </a:solidFill>
                <a:effectLst/>
                <a:latin typeface="+mn-lt"/>
                <a:ea typeface="+mn-ea"/>
                <a:cs typeface="+mn-cs"/>
              </a:rPr>
              <a:t>.</a:t>
            </a:r>
            <a:endParaRPr lang="en-US" sz="800" kern="1200" dirty="0">
              <a:solidFill>
                <a:schemeClr val="bg1"/>
              </a:solidFill>
              <a:effectLst/>
              <a:latin typeface="+mn-lt"/>
              <a:ea typeface="+mn-ea"/>
              <a:cs typeface="+mn-cs"/>
            </a:endParaRP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This communication contains general information only, and none of Deloitte </a:t>
            </a:r>
            <a:r>
              <a:rPr lang="en-US" sz="800" kern="1200" dirty="0" err="1">
                <a:solidFill>
                  <a:schemeClr val="bg1"/>
                </a:solidFill>
                <a:effectLst/>
                <a:latin typeface="+mn-lt"/>
                <a:ea typeface="+mn-ea"/>
                <a:cs typeface="+mn-cs"/>
              </a:rPr>
              <a:t>Touche</a:t>
            </a:r>
            <a:r>
              <a:rPr lang="en-US" sz="800" kern="1200" dirty="0">
                <a:solidFill>
                  <a:schemeClr val="bg1"/>
                </a:solidFill>
                <a:effectLst/>
                <a:latin typeface="+mn-lt"/>
                <a:ea typeface="+mn-ea"/>
                <a:cs typeface="+mn-cs"/>
              </a:rPr>
              <a:t> Tohmatsu Limited (“DTTL”), its global network of member firms or their related entities (collectively, the “Deloitte organization”) is, by means of this communication, rendering professional advice or services. Before making any decision or taking any action that may affect your finances or your business, you should consult a qualified professional adviser. </a:t>
            </a:r>
          </a:p>
          <a:p>
            <a:endParaRPr lang="en-US" sz="800" kern="1200" dirty="0">
              <a:solidFill>
                <a:schemeClr val="bg1"/>
              </a:solidFill>
              <a:effectLst/>
              <a:latin typeface="+mn-lt"/>
              <a:ea typeface="+mn-ea"/>
              <a:cs typeface="+mn-cs"/>
            </a:endParaRPr>
          </a:p>
          <a:p>
            <a:r>
              <a:rPr lang="en-US" sz="800" kern="1200" dirty="0">
                <a:solidFill>
                  <a:schemeClr val="bg1"/>
                </a:solidFill>
                <a:effectLst/>
                <a:latin typeface="+mn-lt"/>
                <a:ea typeface="+mn-ea"/>
                <a:cs typeface="+mn-cs"/>
              </a:rPr>
              <a:t>No representations, warranties or undertakings (express or implied) are given as to the accuracy or completeness of the information in this communication, and none of DTTL, its member firms, related entities, employees or agents shall be liable or responsible for any loss or damage whatsoever arising directly or indirectly in connection with any person relying on this communication. DTTL and each of its member firms, and their related entities, are legally separate and independent entities.</a:t>
            </a:r>
          </a:p>
        </p:txBody>
      </p:sp>
      <p:sp>
        <p:nvSpPr>
          <p:cNvPr id="33" name="TextBox 32"/>
          <p:cNvSpPr txBox="1"/>
          <p:nvPr userDrawn="1"/>
        </p:nvSpPr>
        <p:spPr>
          <a:xfrm>
            <a:off x="6327786" y="6469605"/>
            <a:ext cx="4896560" cy="138499"/>
          </a:xfrm>
          <a:prstGeom prst="rect">
            <a:avLst/>
          </a:prstGeom>
          <a:noFill/>
        </p:spPr>
        <p:txBody>
          <a:bodyPr wrap="square" lIns="0" tIns="0" rIns="0" bIns="0" rtlCol="0">
            <a:spAutoFit/>
          </a:bodyPr>
          <a:lstStyle/>
          <a:p>
            <a:pPr marL="0" indent="0" algn="r">
              <a:spcBef>
                <a:spcPts val="0"/>
              </a:spcBef>
              <a:buSzPct val="100000"/>
              <a:buFont typeface="Arial"/>
              <a:buNone/>
            </a:pPr>
            <a:r>
              <a:rPr lang="en-US" sz="900" noProof="0" dirty="0">
                <a:solidFill>
                  <a:schemeClr val="bg1"/>
                </a:solidFill>
                <a:latin typeface="Calibri" panose="020F0502020204030204" pitchFamily="34" charset="0"/>
                <a:cs typeface="Calibri" panose="020F0502020204030204" pitchFamily="34" charset="0"/>
              </a:rPr>
              <a:t>Confidential</a:t>
            </a:r>
          </a:p>
        </p:txBody>
      </p:sp>
      <p:sp>
        <p:nvSpPr>
          <p:cNvPr id="34" name="TextBox 33"/>
          <p:cNvSpPr txBox="1"/>
          <p:nvPr userDrawn="1"/>
        </p:nvSpPr>
        <p:spPr>
          <a:xfrm>
            <a:off x="494251" y="6469606"/>
            <a:ext cx="5355168" cy="123111"/>
          </a:xfrm>
          <a:prstGeom prst="rect">
            <a:avLst/>
          </a:prstGeom>
          <a:noFill/>
        </p:spPr>
        <p:txBody>
          <a:bodyPr wrap="square" lIns="0" tIns="0" rIns="0" bIns="0" rtlCol="0">
            <a:spAutoFit/>
          </a:bodyPr>
          <a:lstStyle/>
          <a:p>
            <a:r>
              <a:rPr lang="fr-FR" sz="800" kern="1200" dirty="0">
                <a:solidFill>
                  <a:schemeClr val="bg1"/>
                </a:solidFill>
                <a:effectLst/>
                <a:latin typeface="+mn-lt"/>
                <a:ea typeface="+mn-ea"/>
                <a:cs typeface="+mn-cs"/>
              </a:rPr>
              <a:t>© 2020,</a:t>
            </a:r>
            <a:r>
              <a:rPr lang="fr-FR" sz="800" kern="1200" baseline="0" dirty="0">
                <a:solidFill>
                  <a:schemeClr val="bg1"/>
                </a:solidFill>
                <a:effectLst/>
                <a:latin typeface="+mn-lt"/>
                <a:ea typeface="+mn-ea"/>
                <a:cs typeface="+mn-cs"/>
              </a:rPr>
              <a:t> Deloitte Tax &amp; Consulting, SARL</a:t>
            </a:r>
            <a:endParaRPr lang="en-GB" sz="800" kern="1200" dirty="0">
              <a:solidFill>
                <a:schemeClr val="bg1"/>
              </a:solidFill>
              <a:effectLst/>
              <a:latin typeface="+mn-lt"/>
              <a:ea typeface="+mn-ea"/>
              <a:cs typeface="+mn-cs"/>
            </a:endParaRPr>
          </a:p>
        </p:txBody>
      </p:sp>
    </p:spTree>
    <p:extLst>
      <p:ext uri="{BB962C8B-B14F-4D97-AF65-F5344CB8AC3E}">
        <p14:creationId xmlns="" xmlns:p14="http://schemas.microsoft.com/office/powerpoint/2010/main" val="1555430604"/>
      </p:ext>
    </p:extLst>
  </p:cSld>
  <p:clrMapOvr>
    <a:masterClrMapping/>
  </p:clrMapOvr>
  <p:hf hdr="0" dt="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US" noProof="0"/>
              <a:t>Click to edit Master title style</a:t>
            </a:r>
            <a:endParaRPr lang="en-US" noProof="0" dirty="0"/>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subtitle style</a:t>
            </a:r>
            <a:endParaRPr lang="en-US" noProof="0" dirty="0"/>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 xmlns:p14="http://schemas.microsoft.com/office/powerpoint/2010/main" val="1801334463"/>
      </p:ext>
    </p:extLst>
  </p:cSld>
  <p:clrMapOvr>
    <a:masterClrMapping/>
  </p:clrMapOvr>
  <p:transition>
    <p:fade/>
  </p:transition>
  <p:extLst>
    <p:ext uri="{DCECCB84-F9BA-43D5-87BE-67443E8EF086}">
      <p15:sldGuideLst xmlns="" xmlns:p15="http://schemas.microsoft.com/office/powerpoint/2012/main">
        <p15:guide id="1" orient="horz" pos="4088">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9E71E2D-5858-4E80-9D91-B21953E70713}" type="datetimeFigureOut">
              <a:rPr lang="it-IT" smtClean="0"/>
              <a:pPr/>
              <a:t>18/02/2024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ADA7DD2-93A8-44B2-A4BB-059F0B9892C5}" type="slidenum">
              <a:rPr lang="it-IT" smtClean="0"/>
              <a:pPr/>
              <a:t>‹N›</a:t>
            </a:fld>
            <a:endParaRPr lang="it-IT"/>
          </a:p>
        </p:txBody>
      </p:sp>
    </p:spTree>
    <p:extLst>
      <p:ext uri="{BB962C8B-B14F-4D97-AF65-F5344CB8AC3E}">
        <p14:creationId xmlns="" xmlns:p14="http://schemas.microsoft.com/office/powerpoint/2010/main" val="3366786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282166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3366157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5807058-1BE9-4D4B-90E8-AE091EB05F95}" type="datetimeFigureOut">
              <a:rPr lang="en-GB" smtClean="0"/>
              <a:pPr/>
              <a:t>18/02/2024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570111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theme" Target="../theme/theme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807058-1BE9-4D4B-90E8-AE091EB05F95}" type="datetimeFigureOut">
              <a:rPr lang="en-GB" smtClean="0"/>
              <a:pPr/>
              <a:t>18/02/2024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C7105C-7040-487A-863A-78565C0ED3C8}" type="slidenum">
              <a:rPr lang="en-GB" smtClean="0"/>
              <a:pPr/>
              <a:t>‹N›</a:t>
            </a:fld>
            <a:endParaRPr lang="en-GB"/>
          </a:p>
        </p:txBody>
      </p:sp>
    </p:spTree>
    <p:extLst>
      <p:ext uri="{BB962C8B-B14F-4D97-AF65-F5344CB8AC3E}">
        <p14:creationId xmlns="" xmlns:p14="http://schemas.microsoft.com/office/powerpoint/2010/main" val="3306578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501651" y="317501"/>
            <a:ext cx="11188700" cy="309820"/>
          </a:xfrm>
          <a:prstGeom prst="rect">
            <a:avLst/>
          </a:prstGeom>
        </p:spPr>
        <p:txBody>
          <a:bodyPr vert="horz" lIns="0" tIns="0" rIns="0" bIns="0" rtlCol="0" anchor="t" anchorCtr="0">
            <a:noAutofit/>
          </a:bodyPr>
          <a:lstStyle/>
          <a:p>
            <a:r>
              <a:rPr lang="en-US" noProof="0"/>
              <a:t>Click to edit Master title style</a:t>
            </a:r>
            <a:endParaRPr lang="en-US" noProof="0" dirty="0"/>
          </a:p>
        </p:txBody>
      </p:sp>
      <p:sp>
        <p:nvSpPr>
          <p:cNvPr id="19" name="Text Placeholder 18"/>
          <p:cNvSpPr>
            <a:spLocks noGrp="1"/>
          </p:cNvSpPr>
          <p:nvPr>
            <p:ph type="body" idx="1"/>
          </p:nvPr>
        </p:nvSpPr>
        <p:spPr>
          <a:xfrm>
            <a:off x="501650" y="1665289"/>
            <a:ext cx="11188700" cy="4716462"/>
          </a:xfrm>
          <a:prstGeom prst="rect">
            <a:avLst/>
          </a:prstGeom>
        </p:spPr>
        <p:txBody>
          <a:bodyPr vert="horz" lIns="0" tIns="0" rIns="0" bIns="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3" name="TextBox 2"/>
          <p:cNvSpPr txBox="1"/>
          <p:nvPr/>
        </p:nvSpPr>
        <p:spPr>
          <a:xfrm>
            <a:off x="11382377" y="6477001"/>
            <a:ext cx="307975" cy="138499"/>
          </a:xfrm>
          <a:prstGeom prst="rect">
            <a:avLst/>
          </a:prstGeom>
          <a:noFill/>
        </p:spPr>
        <p:txBody>
          <a:bodyPr wrap="square" lIns="0" tIns="0" rIns="0" bIns="0" rtlCol="0">
            <a:spAutoFit/>
          </a:bodyPr>
          <a:lstStyle/>
          <a:p>
            <a:pPr marL="0" indent="0" algn="r">
              <a:spcBef>
                <a:spcPts val="600"/>
              </a:spcBef>
              <a:buSzPct val="100000"/>
              <a:buFont typeface="Arial"/>
              <a:buNone/>
            </a:pPr>
            <a:fld id="{C58DF478-B544-4ED8-9ED4-6A2648E2D233}" type="slidenum">
              <a:rPr lang="en-US" sz="900" noProof="0" smtClean="0">
                <a:solidFill>
                  <a:schemeClr val="tx1"/>
                </a:solidFill>
                <a:latin typeface="Calibri" panose="020F0502020204030204" pitchFamily="34" charset="0"/>
                <a:cs typeface="Calibri" panose="020F0502020204030204" pitchFamily="34" charset="0"/>
              </a:rPr>
              <a:pPr marL="0" indent="0" algn="r">
                <a:spcBef>
                  <a:spcPts val="600"/>
                </a:spcBef>
                <a:buSzPct val="100000"/>
                <a:buFont typeface="Arial"/>
                <a:buNone/>
              </a:pPr>
              <a:t>‹N›</a:t>
            </a:fld>
            <a:endParaRPr lang="en-US" sz="900" noProof="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 xmlns:p14="http://schemas.microsoft.com/office/powerpoint/2010/main" val="225714469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953" r:id="rId56"/>
  </p:sldLayoutIdLst>
  <p:transition>
    <p:fade/>
  </p:transition>
  <p:hf hdr="0" dt="0"/>
  <p:txStyles>
    <p:title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p:titleStyle>
    <p:bodyStyle>
      <a:lvl1pPr marL="0" indent="0" algn="l" defTabSz="914400" rtl="0" eaLnBrk="1" latinLnBrk="0" hangingPunct="1">
        <a:spcBef>
          <a:spcPts val="0"/>
        </a:spcBef>
        <a:spcAft>
          <a:spcPts val="1000"/>
        </a:spcAft>
        <a:buSzPct val="100000"/>
        <a:buFont typeface="Arial" panose="020B0604020202020204" pitchFamily="34" charset="0"/>
        <a:buNone/>
        <a:defRPr sz="1300" b="0" kern="1200">
          <a:solidFill>
            <a:schemeClr val="tx1"/>
          </a:solidFill>
          <a:latin typeface="+mn-lt"/>
          <a:ea typeface="+mn-ea"/>
          <a:cs typeface="Calibri Light" panose="020F0302020204030204" pitchFamily="34" charset="0"/>
        </a:defRPr>
      </a:lvl1pPr>
      <a:lvl2pPr marL="0" indent="0" algn="l" defTabSz="914400" rtl="0" eaLnBrk="1" latinLnBrk="0" hangingPunct="1">
        <a:spcBef>
          <a:spcPts val="0"/>
        </a:spcBef>
        <a:spcAft>
          <a:spcPts val="1000"/>
        </a:spcAft>
        <a:buClrTx/>
        <a:buSzPct val="100000"/>
        <a:buFont typeface="Arial"/>
        <a:buNone/>
        <a:defRPr lang="en-US" sz="1300" b="1" kern="1200" dirty="0" smtClean="0">
          <a:solidFill>
            <a:schemeClr val="tx1"/>
          </a:solidFill>
          <a:latin typeface="+mj-lt"/>
          <a:ea typeface="+mn-ea"/>
          <a:cs typeface="Calibri Light" panose="020F0302020204030204" pitchFamily="34" charset="0"/>
        </a:defRPr>
      </a:lvl2pPr>
      <a:lvl3pPr marL="176400" indent="-176400" algn="l" defTabSz="914400" rtl="0" eaLnBrk="1" latinLnBrk="0" hangingPunct="1">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pos="3834">
          <p15:clr>
            <a:srgbClr val="F26B43"/>
          </p15:clr>
        </p15:guide>
        <p15:guide id="3" orient="horz" pos="4020">
          <p15:clr>
            <a:srgbClr val="F26B43"/>
          </p15:clr>
        </p15:guide>
        <p15:guide id="4" pos="237">
          <p15:clr>
            <a:srgbClr val="F26B43"/>
          </p15:clr>
        </p15:guide>
        <p15:guide id="5" pos="5523">
          <p15:clr>
            <a:srgbClr val="F26B43"/>
          </p15:clr>
        </p15:guide>
        <p15:guide id="7" orient="horz" pos="200">
          <p15:clr>
            <a:srgbClr val="F26B43"/>
          </p15:clr>
        </p15:guide>
        <p15:guide id="8" orient="horz" pos="4080">
          <p15:clr>
            <a:srgbClr val="F26B43"/>
          </p15:clr>
        </p15:guide>
        <p15:guide id="10" pos="3721">
          <p15:clr>
            <a:srgbClr val="F26B43"/>
          </p15:clr>
        </p15:guide>
        <p15:guide id="11" orient="horz" pos="236">
          <p15:clr>
            <a:srgbClr val="F26B43"/>
          </p15:clr>
        </p15:guide>
        <p15:guide id="12" pos="1022">
          <p15:clr>
            <a:srgbClr val="F26B43"/>
          </p15:clr>
        </p15:guide>
        <p15:guide id="13" pos="1137">
          <p15:clr>
            <a:srgbClr val="F26B43"/>
          </p15:clr>
        </p15:guide>
        <p15:guide id="14" pos="1920">
          <p15:clr>
            <a:srgbClr val="F26B43"/>
          </p15:clr>
        </p15:guide>
        <p15:guide id="15" pos="2033">
          <p15:clr>
            <a:srgbClr val="F26B43"/>
          </p15:clr>
        </p15:guide>
        <p15:guide id="16" pos="4620">
          <p15:clr>
            <a:srgbClr val="F26B43"/>
          </p15:clr>
        </p15:guide>
        <p15:guide id="17" pos="2823">
          <p15:clr>
            <a:srgbClr val="F26B43"/>
          </p15:clr>
        </p15:guide>
        <p15:guide id="18" pos="2937">
          <p15:clr>
            <a:srgbClr val="F26B43"/>
          </p15:clr>
        </p15:guide>
        <p15:guide id="19" pos="2880">
          <p15:clr>
            <a:srgbClr val="F26B43"/>
          </p15:clr>
        </p15:guide>
        <p15:guide id="20" pos="4734">
          <p15:clr>
            <a:srgbClr val="F26B43"/>
          </p15:clr>
        </p15:guide>
        <p15:guide id="22" orient="horz" pos="640">
          <p15:clr>
            <a:srgbClr val="F26B43"/>
          </p15:clr>
        </p15:guide>
        <p15:guide id="23" pos="5098">
          <p15:clr>
            <a:srgbClr val="F26B43"/>
          </p15:clr>
        </p15:guide>
        <p15:guide id="24" orient="horz" pos="2160">
          <p15:clr>
            <a:srgbClr val="F26B43"/>
          </p15:clr>
        </p15:guide>
        <p15:guide id="25" orient="horz" pos="3968">
          <p15:clr>
            <a:srgbClr val="F26B43"/>
          </p15:clr>
        </p15:guide>
        <p15:guide id="26" pos="296">
          <p15:clr>
            <a:srgbClr val="F26B43"/>
          </p15:clr>
        </p15:guide>
        <p15:guide id="27" pos="7384">
          <p15:clr>
            <a:srgbClr val="F26B43"/>
          </p15:clr>
        </p15:guide>
        <p15:guide id="28" orient="horz" pos="1071">
          <p15:clr>
            <a:srgbClr val="F26B43"/>
          </p15:clr>
        </p15:guide>
        <p15:guide id="29" orient="horz" pos="245">
          <p15:clr>
            <a:srgbClr val="F26B43"/>
          </p15:clr>
        </p15:guide>
        <p15:guide id="30" orient="horz" pos="4081">
          <p15:clr>
            <a:srgbClr val="F26B43"/>
          </p15:clr>
        </p15:guide>
        <p15:guide id="31" pos="4986">
          <p15:clr>
            <a:srgbClr val="F26B43"/>
          </p15:clr>
        </p15:guide>
        <p15:guide id="32" pos="1382">
          <p15:clr>
            <a:srgbClr val="F26B43"/>
          </p15:clr>
        </p15:guide>
        <p15:guide id="33" pos="1496">
          <p15:clr>
            <a:srgbClr val="F26B43"/>
          </p15:clr>
        </p15:guide>
        <p15:guide id="34" pos="2581">
          <p15:clr>
            <a:srgbClr val="F26B43"/>
          </p15:clr>
        </p15:guide>
        <p15:guide id="35" pos="2695">
          <p15:clr>
            <a:srgbClr val="F26B43"/>
          </p15:clr>
        </p15:guide>
        <p15:guide id="36" pos="6185">
          <p15:clr>
            <a:srgbClr val="F26B43"/>
          </p15:clr>
        </p15:guide>
        <p15:guide id="37" pos="3783">
          <p15:clr>
            <a:srgbClr val="F26B43"/>
          </p15:clr>
        </p15:guide>
        <p15:guide id="38" pos="3896">
          <p15:clr>
            <a:srgbClr val="F26B43"/>
          </p15:clr>
        </p15:guide>
        <p15:guide id="39" pos="3840">
          <p15:clr>
            <a:srgbClr val="F26B43"/>
          </p15:clr>
        </p15:guide>
        <p15:guide id="40" pos="6299">
          <p15:clr>
            <a:srgbClr val="F26B43"/>
          </p15:clr>
        </p15:guide>
        <p15:guide id="41" orient="horz" pos="1049">
          <p15:clr>
            <a:srgbClr val="F26B43"/>
          </p15:clr>
        </p15:guide>
        <p15:guide id="42" orient="horz" pos="641">
          <p15:clr>
            <a:srgbClr val="F26B43"/>
          </p15:clr>
        </p15:guide>
        <p15:guide id="43" orient="horz" pos="2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hyperlink" Target="https://gml.noaa.gov/obop/mlo/"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12.jpeg"/></Relationships>
</file>

<file path=ppt/slides/_rels/slide11.xml.rels><?xml version="1.0" encoding="UTF-8" standalone="yes"?>
<Relationships xmlns="http://schemas.openxmlformats.org/package/2006/relationships"><Relationship Id="rId8" Type="http://schemas.openxmlformats.org/officeDocument/2006/relationships/hyperlink" Target="https://gml.noaa.gov/obop/mlo/"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eg"/><Relationship Id="rId7" Type="http://schemas.openxmlformats.org/officeDocument/2006/relationships/hyperlink" Target="https://iopscience.iop.org/article/10.1088/1748-9326/ac55b6"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hyperlink" Target="https://www.iea.org/reports/co2-emissions-in-2022"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hyperlink" Target="https://climateactiontracker.org/global/temperatures/"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8" Type="http://schemas.openxmlformats.org/officeDocument/2006/relationships/hyperlink" Target="https://www.ncei.noaa.gov/access/monitoring/monthly-report/global/202401"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hyperlink" Target="https://one.oecd.org/document/ENV/EPOC(2015)18/en/pdf" TargetMode="External"/><Relationship Id="rId3" Type="http://schemas.openxmlformats.org/officeDocument/2006/relationships/image" Target="../media/image1.jpeg"/><Relationship Id="rId7" Type="http://schemas.openxmlformats.org/officeDocument/2006/relationships/image" Target="../media/image18.emf"/><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1.png"/><Relationship Id="rId5" Type="http://schemas.openxmlformats.org/officeDocument/2006/relationships/image" Target="../media/image3.png"/><Relationship Id="rId10" Type="http://schemas.openxmlformats.org/officeDocument/2006/relationships/image" Target="../media/image20.png"/><Relationship Id="rId4" Type="http://schemas.openxmlformats.org/officeDocument/2006/relationships/image" Target="../media/image2.jpeg"/><Relationship Id="rId9" Type="http://schemas.openxmlformats.org/officeDocument/2006/relationships/image" Target="../media/image19.jpeg"/></Relationships>
</file>

<file path=ppt/slides/_rels/slide17.xml.rels><?xml version="1.0" encoding="UTF-8" standalone="yes"?>
<Relationships xmlns="http://schemas.openxmlformats.org/package/2006/relationships"><Relationship Id="rId8" Type="http://schemas.openxmlformats.org/officeDocument/2006/relationships/hyperlink" Target="https://visitors-centre.jrc.ec.europa.eu/tools/energy_scenarios/about.html"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8" Type="http://schemas.openxmlformats.org/officeDocument/2006/relationships/hyperlink" Target="http://www.oecd.org/fossil-fuels"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hyperlink" Target="https://www.oecd-ilibrary.org/sites/5a3efe65-en/1/3/47/index.html?itemId=/content/publication/5a3efe65-en&amp;_csp_=2ffa7a733148fec42dccf926d7619e1c&amp;itemIGO=oecd&amp;itemContentType=book"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hyperlink" Target="https://www.oecd-ilibrary.org/sites/5a3efe65-en/1/3/47/index.html?itemId=/content/publication/5a3efe65-en&amp;_csp_=2ffa7a733148fec42dccf926d7619e1c&amp;itemIGO=oecd&amp;itemContentType=book"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27.png"/><Relationship Id="rId4" Type="http://schemas.openxmlformats.org/officeDocument/2006/relationships/image" Target="../media/image1.jpeg"/><Relationship Id="rId9" Type="http://schemas.openxmlformats.org/officeDocument/2006/relationships/hyperlink" Target="http://www.oecd.org/fossil-fuels"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tandfonline.com/doi/abs/10.1080/14693062.2020.1805291?journalCode=tcpo20"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28.jpeg"/></Relationships>
</file>

<file path=ppt/slides/_rels/slide25.xml.rels><?xml version="1.0" encoding="UTF-8" standalone="yes"?>
<Relationships xmlns="http://schemas.openxmlformats.org/package/2006/relationships"><Relationship Id="rId8" Type="http://schemas.openxmlformats.org/officeDocument/2006/relationships/hyperlink" Target="https://www.oecd-ilibrary.org/docserver/8f030bcc-en.pdf?expires=1679650250&amp;id=id&amp;accname=guest&amp;checksum=50F3D5B1ECB776D3262B98536D071936" TargetMode="External"/><Relationship Id="rId3" Type="http://schemas.openxmlformats.org/officeDocument/2006/relationships/image" Target="../media/image1.jpeg"/><Relationship Id="rId7"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www.oecd-ilibrary.org/sites/9789264309753-7-en/index.html?itemId=/content/component/9789264309753-7-en"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www.oecd-ilibrary.org/sites/9789264309753-7-en/index.html?itemId=/content/component/9789264309753-7-en"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8" Type="http://schemas.openxmlformats.org/officeDocument/2006/relationships/hyperlink" Target="https://www.oecd-ilibrary.org/content/publication/9789264191983-en"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s://www.oecd.org/env/cc/32140134.pdf" TargetMode="External"/><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8" Type="http://schemas.openxmlformats.org/officeDocument/2006/relationships/hyperlink" Target="https://eur-lex.europa.eu/legal-content/EN/TXT/?uri=COM:2022:240:FIN" TargetMode="External"/><Relationship Id="rId3" Type="http://schemas.openxmlformats.org/officeDocument/2006/relationships/image" Target="../media/image1.jpeg"/><Relationship Id="rId7" Type="http://schemas.openxmlformats.org/officeDocument/2006/relationships/hyperlink" Target="https://eur-lex.europa.eu/legal-content/EN/TXT/?uri=CELEX:32021R1119" TargetMode="External"/><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0.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hyperlink" Target="https://sdgs.un.org/2030agenda"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hyperlink" Target="https://doi.org/10.1787/data-00665-en"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1.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6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image" Target="../media/image4.png"/><Relationship Id="rId9" Type="http://schemas.openxmlformats.org/officeDocument/2006/relationships/hyperlink" Target="https://www.consilium.europa.eu/en/policies/green-deal/fit-for-55-the-eu-plan-for-a-green-transition/"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8" Type="http://schemas.openxmlformats.org/officeDocument/2006/relationships/hyperlink" Target="https://eur-lex.europa.eu/legal-content/EN/TXT/PDF/?uri=CELEX:52022DC0514&amp;from=EN"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32.png"/><Relationship Id="rId4" Type="http://schemas.openxmlformats.org/officeDocument/2006/relationships/image" Target="../media/image1.jpeg"/><Relationship Id="rId9" Type="http://schemas.openxmlformats.org/officeDocument/2006/relationships/hyperlink" Target="https://eur-lex.europa.eu/legal-content/EN/TXT/PDF/?uri=CELEX:52022DC0516"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eur-lex.europa.eu/legal-content/EN/TXT/PDF/?uri=CELEX:52023DC0653"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4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4.png"/><Relationship Id="rId7"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7.xml"/><Relationship Id="rId6" Type="http://schemas.openxmlformats.org/officeDocument/2006/relationships/image" Target="../media/image2.jpeg"/><Relationship Id="rId5" Type="http://schemas.openxmlformats.org/officeDocument/2006/relationships/image" Target="../media/image1.jpeg"/><Relationship Id="rId10" Type="http://schemas.openxmlformats.org/officeDocument/2006/relationships/hyperlink" Target="https://climate.ec.europa.eu/system/files/2023-10/COM_2023_654_1_EN_ACT_part1_CMR+SWD.pdf" TargetMode="External"/><Relationship Id="rId4" Type="http://schemas.openxmlformats.org/officeDocument/2006/relationships/image" Target="../media/image4.png"/><Relationship Id="rId9" Type="http://schemas.openxmlformats.org/officeDocument/2006/relationships/hyperlink" Target="https://climate.ec.europa.eu/system/files/2023-10/COM_2023_654_1_EN_ACT_part1_CMR%2BSWD.pdf"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4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49.xml.rels><?xml version="1.0" encoding="UTF-8" standalone="yes"?>
<Relationships xmlns="http://schemas.openxmlformats.org/package/2006/relationships"><Relationship Id="rId8" Type="http://schemas.openxmlformats.org/officeDocument/2006/relationships/hyperlink" Target="https://www.eionet.europa.eu/etcs/etc-cm/products/etc-cm-report-2022-05/@@download/file/ETC%20Eionet%20report%205%202022.pdf"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37.png"/><Relationship Id="rId4" Type="http://schemas.openxmlformats.org/officeDocument/2006/relationships/image" Target="../media/image1.jpe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hyperlink" Target="https://doi.org/10.1787/data-00665-en" TargetMode="External"/><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8" Type="http://schemas.openxmlformats.org/officeDocument/2006/relationships/hyperlink" Target="https://www.oecd-ilibrary.org/environment/carbon-pricing-and-covid-19_8f030bcc-en"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38.png"/></Relationships>
</file>

<file path=ppt/slides/_rels/slide5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icapcarbonaction.com/en/ets" TargetMode="External"/><Relationship Id="rId7" Type="http://schemas.openxmlformats.org/officeDocument/2006/relationships/image" Target="../media/image3.png"/><Relationship Id="rId2" Type="http://schemas.openxmlformats.org/officeDocument/2006/relationships/image" Target="../media/image39.png"/><Relationship Id="rId1" Type="http://schemas.openxmlformats.org/officeDocument/2006/relationships/slideLayout" Target="../slideLayouts/slideLayout6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6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hyperlink" Target="https://www.resourcepanel.org/" TargetMode="External"/><Relationship Id="rId4" Type="http://schemas.openxmlformats.org/officeDocument/2006/relationships/image" Target="../media/image1.jpeg"/><Relationship Id="rId9" Type="http://schemas.openxmlformats.org/officeDocument/2006/relationships/hyperlink" Target="https://www.resourcepanel.org/reports/decoupling-natural-resource-use-and-environmental-impacts-economic-growth"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image" Target="../media/image41.jpeg"/><Relationship Id="rId1" Type="http://schemas.openxmlformats.org/officeDocument/2006/relationships/slideLayout" Target="../slideLayouts/slideLayout6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6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67.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8" Type="http://schemas.openxmlformats.org/officeDocument/2006/relationships/hyperlink" Target="https://openknowledge.worldbank.org/entities/publication/a1abead2-de91-5992-bb7a-73d8aaaf767f"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hyperlink" Target="https://openknowledge.worldbank.org/entities/publication/58f2a409-9bb7-4ee6-899d-be47835c838f" TargetMode="External"/><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 xmlns:a16="http://schemas.microsoft.com/office/drawing/2014/main" id="{5486355F-3005-4F04-805F-557D6A1547EE}"/>
              </a:ext>
            </a:extLst>
          </p:cNvPr>
          <p:cNvSpPr txBox="1">
            <a:spLocks/>
          </p:cNvSpPr>
          <p:nvPr/>
        </p:nvSpPr>
        <p:spPr>
          <a:xfrm>
            <a:off x="765544" y="3444483"/>
            <a:ext cx="10668236" cy="88242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t>Technical session on carbon pricing</a:t>
            </a:r>
          </a:p>
          <a:p>
            <a:pPr algn="ctr"/>
            <a:r>
              <a:rPr lang="en-US" sz="2400" i="1" dirty="0" smtClean="0"/>
              <a:t>I Part</a:t>
            </a:r>
            <a:endParaRPr lang="it-IT" sz="2400" i="1" dirty="0"/>
          </a:p>
        </p:txBody>
      </p:sp>
      <p:sp>
        <p:nvSpPr>
          <p:cNvPr id="5" name="Sottotitolo 2">
            <a:extLst>
              <a:ext uri="{FF2B5EF4-FFF2-40B4-BE49-F238E27FC236}">
                <a16:creationId xmlns="" xmlns:a16="http://schemas.microsoft.com/office/drawing/2014/main" id="{4734F9A8-1B6E-44C0-8490-B906F2127A77}"/>
              </a:ext>
            </a:extLst>
          </p:cNvPr>
          <p:cNvSpPr txBox="1">
            <a:spLocks/>
          </p:cNvSpPr>
          <p:nvPr/>
        </p:nvSpPr>
        <p:spPr>
          <a:xfrm>
            <a:off x="1613330" y="4586751"/>
            <a:ext cx="9144000" cy="717872"/>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smtClean="0"/>
              <a:t>Mario IANNOTTI</a:t>
            </a:r>
            <a:br>
              <a:rPr lang="en-US" dirty="0" smtClean="0"/>
            </a:br>
            <a:r>
              <a:rPr lang="en-US" dirty="0" smtClean="0"/>
              <a:t>Energy Environmental Advisor</a:t>
            </a:r>
            <a:br>
              <a:rPr lang="en-US" dirty="0" smtClean="0"/>
            </a:br>
            <a:r>
              <a:rPr lang="en-US" dirty="0" smtClean="0"/>
              <a:t>March 1</a:t>
            </a:r>
            <a:r>
              <a:rPr lang="en-US" baseline="30000" dirty="0" smtClean="0"/>
              <a:t>st</a:t>
            </a:r>
            <a:r>
              <a:rPr lang="en-US" dirty="0" smtClean="0"/>
              <a:t>, 2024</a:t>
            </a:r>
            <a:endParaRPr lang="it-IT" dirty="0"/>
          </a:p>
          <a:p>
            <a:endParaRPr lang="it-IT" dirty="0"/>
          </a:p>
        </p:txBody>
      </p:sp>
      <p:pic>
        <p:nvPicPr>
          <p:cNvPr id="6" name="Immagine 16" descr="ISPRA - Istituto Superiore per la Protezione e la Ricerca Ambientale">
            <a:extLst>
              <a:ext uri="{FF2B5EF4-FFF2-40B4-BE49-F238E27FC236}">
                <a16:creationId xmlns="" xmlns:a16="http://schemas.microsoft.com/office/drawing/2014/main" id="{290D8130-2141-4CBB-B01B-4E8C48F4B27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14024" y="5991626"/>
            <a:ext cx="1331246" cy="60678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Immagine 14" descr="GHGMI_logo_color_800x157">
            <a:extLst>
              <a:ext uri="{FF2B5EF4-FFF2-40B4-BE49-F238E27FC236}">
                <a16:creationId xmlns="" xmlns:a16="http://schemas.microsoft.com/office/drawing/2014/main" id="{04811766-8AFA-445A-87CC-637B9F3E404D}"/>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39953" y="6110420"/>
            <a:ext cx="2661960" cy="51856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Immagine 39" descr="ekodenge18-logo-01">
            <a:extLst>
              <a:ext uri="{FF2B5EF4-FFF2-40B4-BE49-F238E27FC236}">
                <a16:creationId xmlns="" xmlns:a16="http://schemas.microsoft.com/office/drawing/2014/main" id="{53A19AF1-D323-4533-9FBC-9F1449958B0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155894" y="6110420"/>
            <a:ext cx="1685307" cy="47944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olo 1">
            <a:extLst>
              <a:ext uri="{FF2B5EF4-FFF2-40B4-BE49-F238E27FC236}">
                <a16:creationId xmlns="" xmlns:a16="http://schemas.microsoft.com/office/drawing/2014/main" id="{AAAA6272-A321-4098-88E2-A6631CCBDE4A}"/>
              </a:ext>
            </a:extLst>
          </p:cNvPr>
          <p:cNvSpPr txBox="1">
            <a:spLocks/>
          </p:cNvSpPr>
          <p:nvPr/>
        </p:nvSpPr>
        <p:spPr>
          <a:xfrm>
            <a:off x="1487639" y="1251303"/>
            <a:ext cx="9144000" cy="1933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71755">
              <a:spcAft>
                <a:spcPts val="0"/>
              </a:spcAft>
            </a:pPr>
            <a:r>
              <a:rPr lang="en-GB" sz="3200" b="1" dirty="0" err="1"/>
              <a:t>Türkiye</a:t>
            </a:r>
            <a:r>
              <a:rPr lang="en-GB" sz="3200" b="1" dirty="0"/>
              <a:t>: Advancing EU-</a:t>
            </a:r>
            <a:r>
              <a:rPr lang="en-GB" sz="3200" b="1" dirty="0" err="1"/>
              <a:t>Türkiye</a:t>
            </a:r>
            <a:r>
              <a:rPr lang="en-GB" sz="3200" b="1" dirty="0"/>
              <a:t> high-level dialogue </a:t>
            </a:r>
          </a:p>
          <a:p>
            <a:pPr marR="71755">
              <a:spcAft>
                <a:spcPts val="0"/>
              </a:spcAft>
            </a:pPr>
            <a:r>
              <a:rPr lang="en-GB" sz="3200" b="1" dirty="0"/>
              <a:t>on climate action including technical exchanges and trainings on EU ETS</a:t>
            </a:r>
          </a:p>
          <a:p>
            <a:pPr marR="71755">
              <a:spcAft>
                <a:spcPts val="0"/>
              </a:spcAft>
            </a:pPr>
            <a:r>
              <a:rPr lang="en-US" sz="1800" i="1" dirty="0"/>
              <a:t>This activity is part of the European Union Climate Dialogues Project (EUCDs)</a:t>
            </a:r>
            <a:endParaRPr lang="fr-FR" sz="1800" i="1" dirty="0"/>
          </a:p>
        </p:txBody>
      </p:sp>
      <p:pic>
        <p:nvPicPr>
          <p:cNvPr id="11" name="Immagine 7">
            <a:extLst>
              <a:ext uri="{FF2B5EF4-FFF2-40B4-BE49-F238E27FC236}">
                <a16:creationId xmlns="" xmlns:a16="http://schemas.microsoft.com/office/drawing/2014/main" id="{6E82DA52-E5F4-4AF4-B68D-C51A2402B5B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193738" y="206977"/>
            <a:ext cx="2907798" cy="914402"/>
          </a:xfrm>
          <a:prstGeom prst="rect">
            <a:avLst/>
          </a:prstGeom>
        </p:spPr>
      </p:pic>
      <p:pic>
        <p:nvPicPr>
          <p:cNvPr id="12" name="Immagine 3">
            <a:extLst>
              <a:ext uri="{FF2B5EF4-FFF2-40B4-BE49-F238E27FC236}">
                <a16:creationId xmlns="" xmlns:a16="http://schemas.microsoft.com/office/drawing/2014/main" id="{EF794C6E-E38B-49A4-8D50-5A39AE633022}"/>
              </a:ext>
            </a:extLst>
          </p:cNvPr>
          <p:cNvPicPr>
            <a:picLocks noChangeAspect="1"/>
          </p:cNvPicPr>
          <p:nvPr/>
        </p:nvPicPr>
        <p:blipFill>
          <a:blip r:embed="rId6" cstate="print"/>
          <a:stretch>
            <a:fillRect/>
          </a:stretch>
        </p:blipFill>
        <p:spPr>
          <a:xfrm>
            <a:off x="0" y="151001"/>
            <a:ext cx="4100788" cy="854200"/>
          </a:xfrm>
          <a:prstGeom prst="rect">
            <a:avLst/>
          </a:prstGeom>
        </p:spPr>
      </p:pic>
      <p:sp>
        <p:nvSpPr>
          <p:cNvPr id="13" name="Sottotitolo 2">
            <a:extLst>
              <a:ext uri="{FF2B5EF4-FFF2-40B4-BE49-F238E27FC236}">
                <a16:creationId xmlns="" xmlns:a16="http://schemas.microsoft.com/office/drawing/2014/main" id="{4734F9A8-1B6E-44C0-8490-B906F2127A77}"/>
              </a:ext>
            </a:extLst>
          </p:cNvPr>
          <p:cNvSpPr txBox="1">
            <a:spLocks/>
          </p:cNvSpPr>
          <p:nvPr/>
        </p:nvSpPr>
        <p:spPr>
          <a:xfrm>
            <a:off x="50051" y="5562244"/>
            <a:ext cx="12019176" cy="2905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i="1" dirty="0"/>
              <a:t>This publication was funded by the European Union. Its contents are the sole responsibility of the author and do not necessarily reflect the views of the European Union</a:t>
            </a:r>
            <a:endParaRPr lang="it-IT" sz="1400" i="1" dirty="0"/>
          </a:p>
          <a:p>
            <a:pPr marL="0" indent="0" algn="ctr">
              <a:buNone/>
            </a:pPr>
            <a:endParaRPr lang="it-IT" sz="1400" i="1" dirty="0"/>
          </a:p>
          <a:p>
            <a:endParaRPr lang="it-IT" dirty="0"/>
          </a:p>
        </p:txBody>
      </p:sp>
    </p:spTree>
    <p:extLst>
      <p:ext uri="{BB962C8B-B14F-4D97-AF65-F5344CB8AC3E}">
        <p14:creationId xmlns="" xmlns:p14="http://schemas.microsoft.com/office/powerpoint/2010/main" val="1240431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298572" y="246282"/>
            <a:ext cx="10566095" cy="64817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Global CO</a:t>
            </a:r>
            <a:r>
              <a:rPr kumimoji="0" lang="en-US" altLang="it-IT" sz="2600" b="1" i="0" u="none" strike="noStrike" kern="1200" cap="none" spc="0" normalizeH="0" baseline="-25000" noProof="0" dirty="0" smtClean="0">
                <a:ln>
                  <a:noFill/>
                </a:ln>
                <a:solidFill>
                  <a:srgbClr val="000000"/>
                </a:solidFill>
                <a:effectLst/>
                <a:uLnTx/>
                <a:uFillTx/>
                <a:latin typeface="Garamond" pitchFamily="18" charset="0"/>
                <a:ea typeface="+mn-ea"/>
                <a:cs typeface="+mn-cs"/>
              </a:rPr>
              <a:t>2</a:t>
            </a: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 Concentration</a:t>
            </a:r>
            <a:endPar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1"/>
          <p:cNvSpPr txBox="1">
            <a:spLocks noChangeArrowheads="1"/>
          </p:cNvSpPr>
          <p:nvPr/>
        </p:nvSpPr>
        <p:spPr bwMode="auto">
          <a:xfrm>
            <a:off x="527051" y="5994350"/>
            <a:ext cx="11233149" cy="288156"/>
          </a:xfrm>
          <a:prstGeom prst="rect">
            <a:avLst/>
          </a:prstGeom>
          <a:noFill/>
          <a:ln w="9525">
            <a:noFill/>
            <a:miter lim="800000"/>
            <a:headEnd/>
            <a:tailEnd/>
          </a:ln>
        </p:spPr>
        <p:txBody>
          <a:bodyPr>
            <a:spAutoFit/>
          </a:bodyPr>
          <a:lstStyle/>
          <a:p>
            <a:pPr marL="85725" algn="just" fontAlgn="base">
              <a:lnSpc>
                <a:spcPct val="90000"/>
              </a:lnSpc>
              <a:spcBef>
                <a:spcPct val="20000"/>
              </a:spcBef>
              <a:spcAft>
                <a:spcPct val="0"/>
              </a:spcAft>
            </a:pPr>
            <a:r>
              <a:rPr lang="it-IT" altLang="en-US" sz="1400" dirty="0" smtClean="0">
                <a:solidFill>
                  <a:srgbClr val="000000"/>
                </a:solidFill>
                <a:latin typeface="Garamond" pitchFamily="18" charset="0"/>
              </a:rPr>
              <a:t>Source: </a:t>
            </a:r>
            <a:r>
              <a:rPr lang="it-IT" altLang="en-US" sz="1400" dirty="0" smtClean="0">
                <a:solidFill>
                  <a:srgbClr val="000000"/>
                </a:solidFill>
                <a:latin typeface="Garamond" pitchFamily="18" charset="0"/>
                <a:hlinkClick r:id="rId8"/>
              </a:rPr>
              <a:t>Mauna Loa Observatory</a:t>
            </a:r>
            <a:endParaRPr lang="it-IT" altLang="en-US" sz="1600" dirty="0" smtClean="0">
              <a:solidFill>
                <a:srgbClr val="000000"/>
              </a:solidFill>
              <a:latin typeface="Garamond" pitchFamily="18" charset="0"/>
            </a:endParaRPr>
          </a:p>
        </p:txBody>
      </p:sp>
      <p:pic>
        <p:nvPicPr>
          <p:cNvPr id="15" name="Picture 2" descr="Immagine"/>
          <p:cNvPicPr>
            <a:picLocks noChangeAspect="1" noChangeArrowheads="1"/>
          </p:cNvPicPr>
          <p:nvPr/>
        </p:nvPicPr>
        <p:blipFill>
          <a:blip r:embed="rId9" cstate="print"/>
          <a:srcRect/>
          <a:stretch>
            <a:fillRect/>
          </a:stretch>
        </p:blipFill>
        <p:spPr bwMode="auto">
          <a:xfrm>
            <a:off x="793930" y="957531"/>
            <a:ext cx="9391650" cy="4762500"/>
          </a:xfrm>
          <a:prstGeom prst="rect">
            <a:avLst/>
          </a:prstGeom>
          <a:noFill/>
        </p:spPr>
      </p:pic>
    </p:spTree>
    <p:extLst>
      <p:ext uri="{BB962C8B-B14F-4D97-AF65-F5344CB8AC3E}">
        <p14:creationId xmlns="" xmlns:p14="http://schemas.microsoft.com/office/powerpoint/2010/main" val="205762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298572" y="246282"/>
            <a:ext cx="10566095" cy="64817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Global CO</a:t>
            </a:r>
            <a:r>
              <a:rPr kumimoji="0" lang="en-US" altLang="it-IT" sz="2600" b="1" i="0" u="none" strike="noStrike" kern="1200" cap="none" spc="0" normalizeH="0" baseline="-25000" noProof="0" dirty="0" smtClean="0">
                <a:ln>
                  <a:noFill/>
                </a:ln>
                <a:solidFill>
                  <a:srgbClr val="000000"/>
                </a:solidFill>
                <a:effectLst/>
                <a:uLnTx/>
                <a:uFillTx/>
                <a:latin typeface="Garamond" pitchFamily="18" charset="0"/>
                <a:ea typeface="+mn-ea"/>
                <a:cs typeface="+mn-cs"/>
              </a:rPr>
              <a:t>2</a:t>
            </a: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 Concentration</a:t>
            </a:r>
            <a:endPar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1"/>
          <p:cNvSpPr txBox="1">
            <a:spLocks noChangeArrowheads="1"/>
          </p:cNvSpPr>
          <p:nvPr/>
        </p:nvSpPr>
        <p:spPr bwMode="auto">
          <a:xfrm>
            <a:off x="527051" y="5994350"/>
            <a:ext cx="11233149" cy="288156"/>
          </a:xfrm>
          <a:prstGeom prst="rect">
            <a:avLst/>
          </a:prstGeom>
          <a:noFill/>
          <a:ln w="9525">
            <a:noFill/>
            <a:miter lim="800000"/>
            <a:headEnd/>
            <a:tailEnd/>
          </a:ln>
        </p:spPr>
        <p:txBody>
          <a:bodyPr>
            <a:spAutoFit/>
          </a:bodyPr>
          <a:lstStyle/>
          <a:p>
            <a:pPr marL="85725" algn="just" fontAlgn="base">
              <a:lnSpc>
                <a:spcPct val="90000"/>
              </a:lnSpc>
              <a:spcBef>
                <a:spcPct val="20000"/>
              </a:spcBef>
              <a:spcAft>
                <a:spcPct val="0"/>
              </a:spcAft>
            </a:pPr>
            <a:r>
              <a:rPr lang="it-IT" altLang="en-US" sz="1400" dirty="0" smtClean="0">
                <a:solidFill>
                  <a:srgbClr val="000000"/>
                </a:solidFill>
                <a:latin typeface="Garamond" pitchFamily="18" charset="0"/>
              </a:rPr>
              <a:t>Source: </a:t>
            </a:r>
            <a:r>
              <a:rPr lang="it-IT" altLang="en-US" sz="1400" dirty="0" smtClean="0">
                <a:solidFill>
                  <a:srgbClr val="000000"/>
                </a:solidFill>
                <a:latin typeface="Garamond" pitchFamily="18" charset="0"/>
                <a:hlinkClick r:id="rId8"/>
              </a:rPr>
              <a:t>Mauna Loa Observatory</a:t>
            </a:r>
            <a:endParaRPr lang="it-IT" altLang="en-US" sz="1600" dirty="0" smtClean="0">
              <a:solidFill>
                <a:srgbClr val="000000"/>
              </a:solidFill>
              <a:latin typeface="Garamond" pitchFamily="18" charset="0"/>
            </a:endParaRPr>
          </a:p>
        </p:txBody>
      </p:sp>
      <p:pic>
        <p:nvPicPr>
          <p:cNvPr id="1026" name="Picture 2"/>
          <p:cNvPicPr>
            <a:picLocks noChangeAspect="1" noChangeArrowheads="1"/>
          </p:cNvPicPr>
          <p:nvPr/>
        </p:nvPicPr>
        <p:blipFill>
          <a:blip r:embed="rId9" cstate="print"/>
          <a:srcRect/>
          <a:stretch>
            <a:fillRect/>
          </a:stretch>
        </p:blipFill>
        <p:spPr bwMode="auto">
          <a:xfrm>
            <a:off x="2353733" y="808040"/>
            <a:ext cx="7569199" cy="5152495"/>
          </a:xfrm>
          <a:prstGeom prst="rect">
            <a:avLst/>
          </a:prstGeom>
          <a:noFill/>
          <a:ln w="9525">
            <a:noFill/>
            <a:miter lim="800000"/>
            <a:headEnd/>
            <a:tailEnd/>
          </a:ln>
          <a:effectLst/>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CasellaDiTesto 1"/>
          <p:cNvSpPr txBox="1">
            <a:spLocks noChangeArrowheads="1"/>
          </p:cNvSpPr>
          <p:nvPr/>
        </p:nvSpPr>
        <p:spPr bwMode="auto">
          <a:xfrm>
            <a:off x="527051" y="5901040"/>
            <a:ext cx="11233149" cy="341632"/>
          </a:xfrm>
          <a:prstGeom prst="rect">
            <a:avLst/>
          </a:prstGeom>
          <a:noFill/>
          <a:ln w="9525">
            <a:noFill/>
            <a:miter lim="800000"/>
            <a:headEnd/>
            <a:tailEnd/>
          </a:ln>
        </p:spPr>
        <p:txBody>
          <a:bodyPr>
            <a:spAutoFit/>
          </a:bodyPr>
          <a:lstStyle/>
          <a:p>
            <a:pPr marL="85725" algn="just" fontAlgn="base">
              <a:lnSpc>
                <a:spcPct val="90000"/>
              </a:lnSpc>
              <a:spcBef>
                <a:spcPct val="20000"/>
              </a:spcBef>
              <a:spcAft>
                <a:spcPct val="0"/>
              </a:spcAft>
            </a:pPr>
            <a:r>
              <a:rPr lang="it-IT" altLang="en-US" sz="1400" dirty="0" smtClean="0">
                <a:solidFill>
                  <a:srgbClr val="000000"/>
                </a:solidFill>
                <a:latin typeface="Garamond" pitchFamily="18" charset="0"/>
              </a:rPr>
              <a:t>Source: </a:t>
            </a:r>
            <a:r>
              <a:rPr lang="en-US" dirty="0"/>
              <a:t> </a:t>
            </a:r>
            <a:r>
              <a:rPr lang="en-US" sz="1400" dirty="0">
                <a:latin typeface="Garamond" panose="02020404030301010803" pitchFamily="18" charset="0"/>
                <a:hlinkClick r:id="rId7"/>
              </a:rPr>
              <a:t>R B Jackson &amp;</a:t>
            </a:r>
            <a:r>
              <a:rPr lang="en-US" sz="1400" i="1" dirty="0">
                <a:latin typeface="Garamond" panose="02020404030301010803" pitchFamily="18" charset="0"/>
                <a:hlinkClick r:id="rId7"/>
              </a:rPr>
              <a:t> al</a:t>
            </a:r>
            <a:r>
              <a:rPr lang="en-US" sz="1400" dirty="0">
                <a:latin typeface="Garamond" panose="02020404030301010803" pitchFamily="18" charset="0"/>
                <a:hlinkClick r:id="rId7"/>
              </a:rPr>
              <a:t> 2022 </a:t>
            </a:r>
            <a:r>
              <a:rPr lang="en-US" sz="1400" i="1" dirty="0">
                <a:latin typeface="Garamond" panose="02020404030301010803" pitchFamily="18" charset="0"/>
                <a:hlinkClick r:id="rId7"/>
              </a:rPr>
              <a:t>About. Res. Lett.</a:t>
            </a:r>
            <a:r>
              <a:rPr lang="en-US" sz="1400" dirty="0">
                <a:latin typeface="Garamond" panose="02020404030301010803" pitchFamily="18" charset="0"/>
                <a:hlinkClick r:id="rId7"/>
              </a:rPr>
              <a:t> </a:t>
            </a:r>
            <a:r>
              <a:rPr lang="en-US" sz="1400" b="1" dirty="0">
                <a:latin typeface="Garamond" panose="02020404030301010803" pitchFamily="18" charset="0"/>
                <a:hlinkClick r:id="rId7"/>
              </a:rPr>
              <a:t>17</a:t>
            </a:r>
            <a:endParaRPr lang="it-IT" altLang="en-US" sz="1200" dirty="0" smtClean="0">
              <a:solidFill>
                <a:srgbClr val="000000"/>
              </a:solidFill>
              <a:latin typeface="Garamond" pitchFamily="18" charset="0"/>
            </a:endParaRPr>
          </a:p>
        </p:txBody>
      </p:sp>
      <p:pic>
        <p:nvPicPr>
          <p:cNvPr id="14" name="Immagine 13"/>
          <p:cNvPicPr>
            <a:picLocks noChangeAspect="1"/>
          </p:cNvPicPr>
          <p:nvPr/>
        </p:nvPicPr>
        <p:blipFill>
          <a:blip r:embed="rId8" cstate="print"/>
          <a:stretch>
            <a:fillRect/>
          </a:stretch>
        </p:blipFill>
        <p:spPr>
          <a:xfrm>
            <a:off x="385613" y="1023440"/>
            <a:ext cx="8211038" cy="4875304"/>
          </a:xfrm>
          <a:prstGeom prst="rect">
            <a:avLst/>
          </a:prstGeom>
        </p:spPr>
      </p:pic>
      <p:sp>
        <p:nvSpPr>
          <p:cNvPr id="15" name="Rettangolo 14"/>
          <p:cNvSpPr/>
          <p:nvPr/>
        </p:nvSpPr>
        <p:spPr>
          <a:xfrm>
            <a:off x="8601422" y="2287984"/>
            <a:ext cx="3380791" cy="1631216"/>
          </a:xfrm>
          <a:prstGeom prst="rect">
            <a:avLst/>
          </a:prstGeom>
        </p:spPr>
        <p:txBody>
          <a:bodyPr wrap="square">
            <a:spAutoFit/>
          </a:bodyPr>
          <a:lstStyle/>
          <a:p>
            <a:pPr algn="just"/>
            <a:r>
              <a:rPr lang="en-US" sz="2000" dirty="0">
                <a:latin typeface="Garamond" panose="02020404030301010803" pitchFamily="18" charset="0"/>
              </a:rPr>
              <a:t>In 2021 and globally, fossil CO</a:t>
            </a:r>
            <a:r>
              <a:rPr lang="en-US" sz="2000" baseline="-25000" dirty="0">
                <a:latin typeface="Garamond" panose="02020404030301010803" pitchFamily="18" charset="0"/>
              </a:rPr>
              <a:t>2</a:t>
            </a:r>
            <a:r>
              <a:rPr lang="en-US" sz="2000" dirty="0">
                <a:latin typeface="Garamond" panose="02020404030301010803" pitchFamily="18" charset="0"/>
              </a:rPr>
              <a:t> emissions increased by 4.2% (3.5%-4.8%) compared to 2020 to reach 36.2 billion tons, a level close to 2019 (36.7 Gt CO</a:t>
            </a:r>
            <a:r>
              <a:rPr lang="en-US" sz="2000" baseline="-25000" dirty="0">
                <a:latin typeface="Garamond" panose="02020404030301010803" pitchFamily="18" charset="0"/>
              </a:rPr>
              <a:t>2</a:t>
            </a:r>
            <a:r>
              <a:rPr lang="en-US" sz="2000" dirty="0">
                <a:latin typeface="Garamond" panose="02020404030301010803" pitchFamily="18" charset="0"/>
              </a:rPr>
              <a:t>).</a:t>
            </a:r>
          </a:p>
        </p:txBody>
      </p:sp>
      <p:sp>
        <p:nvSpPr>
          <p:cNvPr id="16" name="Rettangolo 15"/>
          <p:cNvSpPr/>
          <p:nvPr/>
        </p:nvSpPr>
        <p:spPr>
          <a:xfrm>
            <a:off x="8585200" y="225891"/>
            <a:ext cx="3336456" cy="1692771"/>
          </a:xfrm>
          <a:prstGeom prst="rect">
            <a:avLst/>
          </a:prstGeom>
        </p:spPr>
        <p:txBody>
          <a:bodyPr wrap="square">
            <a:spAutoFit/>
          </a:bodyPr>
          <a:lstStyle/>
          <a:p>
            <a:pPr fontAlgn="base"/>
            <a:r>
              <a:rPr lang="en-US" sz="2600" b="1" dirty="0">
                <a:solidFill>
                  <a:srgbClr val="000000"/>
                </a:solidFill>
                <a:latin typeface="Garamond" pitchFamily="18" charset="0"/>
              </a:rPr>
              <a:t>Global fossil carbon emissions rebound near pre-COVID-19 levels</a:t>
            </a: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298572" y="246282"/>
            <a:ext cx="10566095" cy="64817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Global CO</a:t>
            </a:r>
            <a:r>
              <a:rPr kumimoji="0" lang="en-US" altLang="it-IT" sz="2600" b="1" i="0" u="none" strike="noStrike" kern="1200" cap="none" spc="0" normalizeH="0" baseline="-25000" noProof="0" dirty="0" smtClean="0">
                <a:ln>
                  <a:noFill/>
                </a:ln>
                <a:solidFill>
                  <a:srgbClr val="000000"/>
                </a:solidFill>
                <a:effectLst/>
                <a:uLnTx/>
                <a:uFillTx/>
                <a:latin typeface="Garamond" pitchFamily="18" charset="0"/>
                <a:ea typeface="+mn-ea"/>
                <a:cs typeface="+mn-cs"/>
              </a:rPr>
              <a:t>2</a:t>
            </a:r>
            <a:r>
              <a:rPr kumimoji="0" lang="en-US" altLang="it-IT" sz="2600" b="1" i="0" u="none" strike="noStrike" kern="1200" cap="none" spc="0" normalizeH="0" baseline="0" noProof="0" dirty="0" smtClean="0">
                <a:ln>
                  <a:noFill/>
                </a:ln>
                <a:solidFill>
                  <a:srgbClr val="000000"/>
                </a:solidFill>
                <a:effectLst/>
                <a:uLnTx/>
                <a:uFillTx/>
                <a:latin typeface="Garamond" pitchFamily="18" charset="0"/>
                <a:ea typeface="+mn-ea"/>
                <a:cs typeface="+mn-cs"/>
              </a:rPr>
              <a:t> emissions</a:t>
            </a:r>
            <a:endPar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1"/>
          <p:cNvSpPr txBox="1">
            <a:spLocks noChangeArrowheads="1"/>
          </p:cNvSpPr>
          <p:nvPr/>
        </p:nvSpPr>
        <p:spPr bwMode="auto">
          <a:xfrm>
            <a:off x="527051" y="5994350"/>
            <a:ext cx="11233149" cy="288925"/>
          </a:xfrm>
          <a:prstGeom prst="rect">
            <a:avLst/>
          </a:prstGeom>
          <a:noFill/>
          <a:ln w="9525">
            <a:noFill/>
            <a:miter lim="800000"/>
            <a:headEnd/>
            <a:tailEnd/>
          </a:ln>
        </p:spPr>
        <p:txBody>
          <a:bodyPr>
            <a:spAutoFit/>
          </a:bodyPr>
          <a:lstStyle/>
          <a:p>
            <a:pPr marL="85725" algn="just" fontAlgn="base">
              <a:lnSpc>
                <a:spcPct val="90000"/>
              </a:lnSpc>
              <a:spcBef>
                <a:spcPct val="20000"/>
              </a:spcBef>
              <a:spcAft>
                <a:spcPct val="0"/>
              </a:spcAft>
            </a:pPr>
            <a:r>
              <a:rPr lang="it-IT" altLang="en-US" sz="1400" dirty="0" smtClean="0">
                <a:solidFill>
                  <a:srgbClr val="000000"/>
                </a:solidFill>
                <a:latin typeface="Garamond" pitchFamily="18" charset="0"/>
              </a:rPr>
              <a:t>Source: </a:t>
            </a:r>
            <a:r>
              <a:rPr lang="it-IT" altLang="en-US" sz="1400" dirty="0" smtClean="0">
                <a:solidFill>
                  <a:srgbClr val="000000"/>
                </a:solidFill>
                <a:latin typeface="Garamond" pitchFamily="18" charset="0"/>
                <a:hlinkClick r:id="rId7"/>
              </a:rPr>
              <a:t>IEA (2022)</a:t>
            </a:r>
            <a:endParaRPr lang="it-IT" altLang="en-US" sz="1600" dirty="0" smtClean="0">
              <a:solidFill>
                <a:srgbClr val="000000"/>
              </a:solidFill>
              <a:latin typeface="Garamond" pitchFamily="18" charset="0"/>
            </a:endParaRPr>
          </a:p>
        </p:txBody>
      </p:sp>
      <p:pic>
        <p:nvPicPr>
          <p:cNvPr id="15" name="Immagine 14"/>
          <p:cNvPicPr>
            <a:picLocks noChangeAspect="1"/>
          </p:cNvPicPr>
          <p:nvPr/>
        </p:nvPicPr>
        <p:blipFill>
          <a:blip r:embed="rId8" cstate="print"/>
          <a:stretch>
            <a:fillRect/>
          </a:stretch>
        </p:blipFill>
        <p:spPr>
          <a:xfrm>
            <a:off x="257175" y="900112"/>
            <a:ext cx="11677650" cy="5057775"/>
          </a:xfrm>
          <a:prstGeom prst="rect">
            <a:avLst/>
          </a:prstGeom>
        </p:spPr>
      </p:pic>
      <p:sp>
        <p:nvSpPr>
          <p:cNvPr id="16" name="Rettangolo 15"/>
          <p:cNvSpPr/>
          <p:nvPr/>
        </p:nvSpPr>
        <p:spPr>
          <a:xfrm>
            <a:off x="1438275" y="1462385"/>
            <a:ext cx="4810125" cy="1323439"/>
          </a:xfrm>
          <a:prstGeom prst="rect">
            <a:avLst/>
          </a:prstGeom>
        </p:spPr>
        <p:txBody>
          <a:bodyPr wrap="square">
            <a:spAutoFit/>
          </a:bodyPr>
          <a:lstStyle/>
          <a:p>
            <a:pPr algn="just"/>
            <a:r>
              <a:rPr lang="en-US" sz="2000" dirty="0">
                <a:solidFill>
                  <a:srgbClr val="202124"/>
                </a:solidFill>
                <a:latin typeface="Garamond" panose="02020404030301010803" pitchFamily="18" charset="0"/>
              </a:rPr>
              <a:t>Global carbon dioxide (CO</a:t>
            </a:r>
            <a:r>
              <a:rPr lang="en-US" sz="2000" baseline="-25000" dirty="0">
                <a:solidFill>
                  <a:srgbClr val="202124"/>
                </a:solidFill>
                <a:latin typeface="Garamond" panose="02020404030301010803" pitchFamily="18" charset="0"/>
              </a:rPr>
              <a:t>2</a:t>
            </a:r>
            <a:r>
              <a:rPr lang="en-US" sz="2000" dirty="0">
                <a:solidFill>
                  <a:srgbClr val="202124"/>
                </a:solidFill>
                <a:latin typeface="Garamond" panose="02020404030301010803" pitchFamily="18" charset="0"/>
              </a:rPr>
              <a:t>) emissions from energy combustion and industrial </a:t>
            </a:r>
            <a:r>
              <a:rPr lang="en-US" sz="2000" dirty="0" smtClean="0">
                <a:solidFill>
                  <a:srgbClr val="202124"/>
                </a:solidFill>
                <a:latin typeface="Garamond" panose="02020404030301010803" pitchFamily="18" charset="0"/>
              </a:rPr>
              <a:t>processes </a:t>
            </a:r>
            <a:r>
              <a:rPr lang="en-US" sz="2000" dirty="0">
                <a:solidFill>
                  <a:srgbClr val="202124"/>
                </a:solidFill>
                <a:latin typeface="Garamond" panose="02020404030301010803" pitchFamily="18" charset="0"/>
              </a:rPr>
              <a:t>grew 0.9% or 321 Mt in 2022 to a new all-time high of </a:t>
            </a:r>
            <a:r>
              <a:rPr lang="en-US" sz="2000" dirty="0">
                <a:solidFill>
                  <a:srgbClr val="040C28"/>
                </a:solidFill>
                <a:latin typeface="Garamond" panose="02020404030301010803" pitchFamily="18" charset="0"/>
              </a:rPr>
              <a:t>36.8 Gt</a:t>
            </a:r>
            <a:r>
              <a:rPr lang="en-US" sz="2000" dirty="0">
                <a:solidFill>
                  <a:srgbClr val="202124"/>
                </a:solidFill>
                <a:latin typeface="Garamond" panose="02020404030301010803" pitchFamily="18" charset="0"/>
              </a:rPr>
              <a:t>.</a:t>
            </a:r>
            <a:endParaRPr lang="it-IT" sz="20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CasellaDiTesto 1"/>
          <p:cNvSpPr txBox="1">
            <a:spLocks noChangeArrowheads="1"/>
          </p:cNvSpPr>
          <p:nvPr/>
        </p:nvSpPr>
        <p:spPr bwMode="auto">
          <a:xfrm>
            <a:off x="284448" y="5901042"/>
            <a:ext cx="11233149" cy="288925"/>
          </a:xfrm>
          <a:prstGeom prst="rect">
            <a:avLst/>
          </a:prstGeom>
          <a:noFill/>
          <a:ln w="9525">
            <a:noFill/>
            <a:miter lim="800000"/>
            <a:headEnd/>
            <a:tailEnd/>
          </a:ln>
        </p:spPr>
        <p:txBody>
          <a:bodyPr>
            <a:spAutoFit/>
          </a:bodyPr>
          <a:lstStyle/>
          <a:p>
            <a:pPr marL="85725" algn="just" fontAlgn="base">
              <a:lnSpc>
                <a:spcPct val="90000"/>
              </a:lnSpc>
              <a:spcBef>
                <a:spcPct val="20000"/>
              </a:spcBef>
              <a:spcAft>
                <a:spcPct val="0"/>
              </a:spcAft>
            </a:pPr>
            <a:r>
              <a:rPr lang="en-GB" altLang="en-US" sz="1400" dirty="0" smtClean="0">
                <a:solidFill>
                  <a:srgbClr val="000000"/>
                </a:solidFill>
                <a:latin typeface="Garamond" pitchFamily="18" charset="0"/>
              </a:rPr>
              <a:t>Source: </a:t>
            </a:r>
            <a:r>
              <a:rPr lang="en-GB" altLang="en-US" sz="1400" dirty="0" smtClean="0">
                <a:solidFill>
                  <a:srgbClr val="000000"/>
                </a:solidFill>
                <a:latin typeface="Garamond" pitchFamily="18" charset="0"/>
                <a:hlinkClick r:id="rId7"/>
              </a:rPr>
              <a:t>Climate Action Tracker (2022)</a:t>
            </a:r>
            <a:endParaRPr lang="en-GB" altLang="en-US" sz="1600" dirty="0" smtClean="0">
              <a:solidFill>
                <a:srgbClr val="000000"/>
              </a:solidFill>
              <a:latin typeface="Garamond" pitchFamily="18" charset="0"/>
            </a:endParaRPr>
          </a:p>
        </p:txBody>
      </p:sp>
      <p:sp>
        <p:nvSpPr>
          <p:cNvPr id="14" name="Rettangolo 13"/>
          <p:cNvSpPr/>
          <p:nvPr/>
        </p:nvSpPr>
        <p:spPr>
          <a:xfrm rot="16200000">
            <a:off x="-1772322" y="3064940"/>
            <a:ext cx="4313870" cy="338554"/>
          </a:xfrm>
          <a:prstGeom prst="rect">
            <a:avLst/>
          </a:prstGeom>
        </p:spPr>
        <p:txBody>
          <a:bodyPr wrap="square">
            <a:spAutoFit/>
          </a:bodyPr>
          <a:lstStyle/>
          <a:p>
            <a:pPr algn="ctr"/>
            <a:r>
              <a:rPr lang="en-US" sz="1600" b="1" dirty="0">
                <a:latin typeface="Garamond" panose="02020404030301010803" pitchFamily="18" charset="0"/>
              </a:rPr>
              <a:t>Global GHG emissions </a:t>
            </a:r>
            <a:r>
              <a:rPr lang="en-US" sz="1600" b="1" dirty="0" smtClean="0">
                <a:latin typeface="Garamond" panose="02020404030301010803" pitchFamily="18" charset="0"/>
              </a:rPr>
              <a:t>GtCO</a:t>
            </a:r>
            <a:r>
              <a:rPr lang="en-US" sz="1600" b="1" baseline="-25000" dirty="0" smtClean="0">
                <a:latin typeface="Garamond" panose="02020404030301010803" pitchFamily="18" charset="0"/>
              </a:rPr>
              <a:t>2e</a:t>
            </a:r>
            <a:r>
              <a:rPr lang="en-US" sz="1600" b="1" dirty="0" smtClean="0">
                <a:latin typeface="Garamond" panose="02020404030301010803" pitchFamily="18" charset="0"/>
              </a:rPr>
              <a:t>/year</a:t>
            </a:r>
            <a:endParaRPr lang="en-US" sz="1600" b="1" dirty="0">
              <a:latin typeface="Garamond" panose="02020404030301010803" pitchFamily="18" charset="0"/>
            </a:endParaRPr>
          </a:p>
        </p:txBody>
      </p:sp>
      <p:pic>
        <p:nvPicPr>
          <p:cNvPr id="16" name="Picture 2" descr="https://climateactiontracker.org/media/images/CAT_2022-11_Graph_2100WarmingProjection.original.png"/>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l="2746" t="9436"/>
          <a:stretch/>
        </p:blipFill>
        <p:spPr bwMode="auto">
          <a:xfrm>
            <a:off x="681885" y="1170043"/>
            <a:ext cx="9510130" cy="4649371"/>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Rettangolo 14"/>
          <p:cNvSpPr/>
          <p:nvPr/>
        </p:nvSpPr>
        <p:spPr>
          <a:xfrm>
            <a:off x="5115767" y="236849"/>
            <a:ext cx="6816835" cy="830997"/>
          </a:xfrm>
          <a:prstGeom prst="rect">
            <a:avLst/>
          </a:prstGeom>
        </p:spPr>
        <p:txBody>
          <a:bodyPr wrap="square">
            <a:spAutoFit/>
          </a:bodyPr>
          <a:lstStyle/>
          <a:p>
            <a:pPr algn="just"/>
            <a:r>
              <a:rPr lang="en-US" sz="2400" b="1" dirty="0" smtClean="0">
                <a:latin typeface="Garamond" panose="02020404030301010803" pitchFamily="18" charset="0"/>
              </a:rPr>
              <a:t>2100 Projected </a:t>
            </a:r>
            <a:r>
              <a:rPr lang="en-US" sz="2400" b="1" dirty="0">
                <a:latin typeface="Garamond" panose="02020404030301010803" pitchFamily="18" charset="0"/>
              </a:rPr>
              <a:t>trends in emissions and warming based on pledges and current policies</a:t>
            </a:r>
            <a:endParaRPr lang="it-IT" sz="2400" b="1" dirty="0">
              <a:latin typeface="Garamond" panose="02020404030301010803" pitchFamily="18" charset="0"/>
            </a:endParaRPr>
          </a:p>
        </p:txBody>
      </p:sp>
      <p:sp>
        <p:nvSpPr>
          <p:cNvPr id="17" name="CasellaDiTesto 16"/>
          <p:cNvSpPr txBox="1"/>
          <p:nvPr/>
        </p:nvSpPr>
        <p:spPr>
          <a:xfrm flipV="1">
            <a:off x="2099733" y="1165193"/>
            <a:ext cx="5571066" cy="36000"/>
          </a:xfrm>
          <a:prstGeom prst="rect">
            <a:avLst/>
          </a:prstGeom>
          <a:solidFill>
            <a:schemeClr val="bg1"/>
          </a:solidFill>
        </p:spPr>
        <p:txBody>
          <a:bodyPr wrap="square" rtlCol="0">
            <a:spAutoFit/>
          </a:bodyPr>
          <a:lstStyle/>
          <a:p>
            <a:endParaRPr lang="it-IT" dirty="0"/>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5" name="Rectangle 17"/>
          <p:cNvSpPr>
            <a:spLocks noChangeArrowheads="1"/>
          </p:cNvSpPr>
          <p:nvPr/>
        </p:nvSpPr>
        <p:spPr bwMode="auto">
          <a:xfrm>
            <a:off x="205100" y="5750513"/>
            <a:ext cx="1642950" cy="307777"/>
          </a:xfrm>
          <a:prstGeom prst="rect">
            <a:avLst/>
          </a:prstGeom>
          <a:noFill/>
          <a:ln w="9525">
            <a:noFill/>
            <a:miter lim="800000"/>
            <a:headEnd/>
            <a:tailEnd/>
          </a:ln>
        </p:spPr>
        <p:txBody>
          <a:bodyPr wrap="none">
            <a:spAutoFit/>
          </a:bodyPr>
          <a:lstStyle/>
          <a:p>
            <a:r>
              <a:rPr lang="en-GB" altLang="en-US" sz="1400" dirty="0">
                <a:solidFill>
                  <a:srgbClr val="000000"/>
                </a:solidFill>
                <a:latin typeface="Garamond" pitchFamily="18" charset="0"/>
              </a:rPr>
              <a:t>Source: </a:t>
            </a:r>
            <a:r>
              <a:rPr lang="en-GB" altLang="en-US" sz="1400" dirty="0" smtClean="0">
                <a:solidFill>
                  <a:srgbClr val="000000"/>
                </a:solidFill>
                <a:latin typeface="Garamond" pitchFamily="18" charset="0"/>
                <a:hlinkClick r:id="rId8"/>
              </a:rPr>
              <a:t>NOAA 2024</a:t>
            </a:r>
            <a:endParaRPr lang="en-GB" altLang="en-US" sz="1400" dirty="0">
              <a:solidFill>
                <a:srgbClr val="000000"/>
              </a:solidFill>
              <a:latin typeface="Garamond" pitchFamily="18" charset="0"/>
            </a:endParaRPr>
          </a:p>
        </p:txBody>
      </p:sp>
      <p:pic>
        <p:nvPicPr>
          <p:cNvPr id="30722" name="Picture 2" descr="January 2024 Selected Climate Anomalies and Events Map"/>
          <p:cNvPicPr>
            <a:picLocks noChangeAspect="1" noChangeArrowheads="1"/>
          </p:cNvPicPr>
          <p:nvPr/>
        </p:nvPicPr>
        <p:blipFill>
          <a:blip r:embed="rId9" cstate="print"/>
          <a:srcRect t="19211" b="5807"/>
          <a:stretch>
            <a:fillRect/>
          </a:stretch>
        </p:blipFill>
        <p:spPr bwMode="auto">
          <a:xfrm>
            <a:off x="1590781" y="808904"/>
            <a:ext cx="9010439" cy="4932000"/>
          </a:xfrm>
          <a:prstGeom prst="rect">
            <a:avLst/>
          </a:prstGeom>
          <a:noFill/>
        </p:spPr>
      </p:pic>
      <p:sp>
        <p:nvSpPr>
          <p:cNvPr id="14" name="Rectangle 3"/>
          <p:cNvSpPr txBox="1">
            <a:spLocks noChangeArrowheads="1"/>
          </p:cNvSpPr>
          <p:nvPr/>
        </p:nvSpPr>
        <p:spPr>
          <a:xfrm>
            <a:off x="722681" y="166174"/>
            <a:ext cx="11036300" cy="10798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400" b="1" i="0" u="none" strike="noStrike" kern="1200" cap="none" spc="0" normalizeH="0" baseline="0" noProof="0" dirty="0" smtClean="0">
                <a:ln>
                  <a:noFill/>
                </a:ln>
                <a:solidFill>
                  <a:srgbClr val="000000"/>
                </a:solidFill>
                <a:effectLst/>
                <a:uLnTx/>
                <a:uFillTx/>
                <a:latin typeface="Garamond" pitchFamily="18" charset="0"/>
              </a:rPr>
              <a:t>Selected </a:t>
            </a:r>
            <a:r>
              <a:rPr lang="en-GB" altLang="it-IT" sz="2400" b="1" dirty="0" smtClean="0">
                <a:solidFill>
                  <a:srgbClr val="000000"/>
                </a:solidFill>
                <a:latin typeface="Garamond" pitchFamily="18" charset="0"/>
              </a:rPr>
              <a:t>significant</a:t>
            </a:r>
            <a:r>
              <a:rPr kumimoji="0" lang="en-US" altLang="it-IT" sz="2400" b="1" i="0" u="none" strike="noStrike" kern="1200" cap="none" spc="0" normalizeH="0" baseline="0" noProof="0" dirty="0" smtClean="0">
                <a:ln>
                  <a:noFill/>
                </a:ln>
                <a:solidFill>
                  <a:srgbClr val="000000"/>
                </a:solidFill>
                <a:effectLst/>
                <a:uLnTx/>
                <a:uFillTx/>
                <a:latin typeface="Garamond" pitchFamily="18" charset="0"/>
              </a:rPr>
              <a:t> climate anomalies and events: </a:t>
            </a:r>
          </a:p>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400" b="1" i="0" u="none" strike="noStrike" kern="1200" cap="none" spc="0" normalizeH="0" baseline="0" noProof="0" dirty="0" smtClean="0">
                <a:ln>
                  <a:noFill/>
                </a:ln>
                <a:solidFill>
                  <a:srgbClr val="000000"/>
                </a:solidFill>
                <a:effectLst/>
                <a:uLnTx/>
                <a:uFillTx/>
                <a:latin typeface="Garamond" pitchFamily="18" charset="0"/>
              </a:rPr>
              <a:t>January 2024</a:t>
            </a: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pic>
        <p:nvPicPr>
          <p:cNvPr id="9" name="Picture 2"/>
          <p:cNvPicPr>
            <a:picLocks noChangeAspect="1" noChangeArrowheads="1"/>
          </p:cNvPicPr>
          <p:nvPr/>
        </p:nvPicPr>
        <p:blipFill>
          <a:blip r:embed="rId7" cstate="print"/>
          <a:srcRect/>
          <a:stretch>
            <a:fillRect/>
          </a:stretch>
        </p:blipFill>
        <p:spPr bwMode="auto">
          <a:xfrm>
            <a:off x="6639962" y="4070197"/>
            <a:ext cx="4341348" cy="2189926"/>
          </a:xfrm>
          <a:prstGeom prst="rect">
            <a:avLst/>
          </a:prstGeom>
          <a:noFill/>
          <a:ln w="9525">
            <a:noFill/>
            <a:miter lim="800000"/>
            <a:headEnd/>
            <a:tailEnd/>
          </a:ln>
          <a:effectLst/>
        </p:spPr>
      </p:pic>
      <p:sp>
        <p:nvSpPr>
          <p:cNvPr id="14" name="Rectangle 3"/>
          <p:cNvSpPr txBox="1">
            <a:spLocks noChangeArrowheads="1"/>
          </p:cNvSpPr>
          <p:nvPr/>
        </p:nvSpPr>
        <p:spPr>
          <a:xfrm>
            <a:off x="654949" y="233906"/>
            <a:ext cx="11036300" cy="10798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rPr>
              <a:t>Economic and environmental aspects of CC</a:t>
            </a:r>
          </a:p>
          <a:p>
            <a:pPr marL="0" marR="0" lvl="0" indent="0" defTabSz="914400" rtl="0" eaLnBrk="1" fontAlgn="auto" latinLnBrk="0" hangingPunct="1">
              <a:lnSpc>
                <a:spcPct val="90000"/>
              </a:lnSpc>
              <a:spcBef>
                <a:spcPts val="1000"/>
              </a:spcBef>
              <a:spcAft>
                <a:spcPts val="0"/>
              </a:spcAft>
              <a:buClrTx/>
              <a:buSzTx/>
              <a:buFontTx/>
              <a:buNone/>
              <a:tabLst/>
              <a:defRPr/>
            </a:pPr>
            <a:r>
              <a:rPr kumimoji="0" lang="en-US" altLang="it-IT" sz="2200" b="0" i="0" u="none" strike="noStrike" kern="1200" cap="none" spc="0" normalizeH="0" baseline="0" noProof="0" dirty="0" smtClean="0">
                <a:ln>
                  <a:noFill/>
                </a:ln>
                <a:solidFill>
                  <a:srgbClr val="000000"/>
                </a:solidFill>
                <a:effectLst/>
                <a:uLnTx/>
                <a:uFillTx/>
                <a:latin typeface="Garamond" pitchFamily="18" charset="0"/>
                <a:ea typeface="+mn-ea"/>
                <a:cs typeface="+mn-cs"/>
              </a:rPr>
              <a:t>Economic costs of climate change could be much greater than modelling suggests. (</a:t>
            </a:r>
            <a:r>
              <a:rPr kumimoji="0" lang="en-US" altLang="it-IT" sz="2200" b="0" i="0" u="none" strike="noStrike" kern="1200" cap="none" spc="0" normalizeH="0" baseline="0" noProof="0" dirty="0" smtClean="0">
                <a:ln>
                  <a:noFill/>
                </a:ln>
                <a:solidFill>
                  <a:srgbClr val="000000"/>
                </a:solidFill>
                <a:effectLst/>
                <a:uLnTx/>
                <a:uFillTx/>
                <a:latin typeface="Garamond" pitchFamily="18" charset="0"/>
                <a:ea typeface="+mn-ea"/>
                <a:cs typeface="+mn-cs"/>
                <a:hlinkClick r:id="rId8"/>
              </a:rPr>
              <a:t>OECD 2015</a:t>
            </a:r>
            <a:r>
              <a:rPr kumimoji="0" lang="en-US" altLang="it-IT" sz="2200" b="0" i="0" u="none" strike="noStrike" kern="1200" cap="none" spc="0" normalizeH="0" baseline="0" noProof="0" dirty="0" smtClean="0">
                <a:ln>
                  <a:noFill/>
                </a:ln>
                <a:solidFill>
                  <a:srgbClr val="000000"/>
                </a:solidFill>
                <a:effectLst/>
                <a:uLnTx/>
                <a:uFillTx/>
                <a:latin typeface="Garamond" pitchFamily="18" charset="0"/>
                <a:ea typeface="+mn-ea"/>
                <a:cs typeface="+mn-cs"/>
              </a:rPr>
              <a:t>)</a:t>
            </a: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ts val="1000"/>
              </a:spcBef>
              <a:spcAft>
                <a:spcPts val="0"/>
              </a:spcAft>
              <a:buClrTx/>
              <a:buSzTx/>
              <a:buFontTx/>
              <a:buNone/>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pic>
        <p:nvPicPr>
          <p:cNvPr id="15" name="Picture 3" descr="C:\Users\prag_a\Downloads\15117701599_89b2b48b81_z.jpg"/>
          <p:cNvPicPr>
            <a:picLocks noChangeAspect="1" noChangeArrowheads="1"/>
          </p:cNvPicPr>
          <p:nvPr/>
        </p:nvPicPr>
        <p:blipFill>
          <a:blip r:embed="rId9" cstate="print"/>
          <a:srcRect/>
          <a:stretch>
            <a:fillRect/>
          </a:stretch>
        </p:blipFill>
        <p:spPr bwMode="auto">
          <a:xfrm>
            <a:off x="323558" y="4155709"/>
            <a:ext cx="4849871" cy="2045497"/>
          </a:xfrm>
          <a:prstGeom prst="rect">
            <a:avLst/>
          </a:prstGeom>
          <a:noFill/>
          <a:ln w="9525">
            <a:noFill/>
            <a:miter lim="800000"/>
            <a:headEnd/>
            <a:tailEnd/>
          </a:ln>
        </p:spPr>
      </p:pic>
      <p:sp>
        <p:nvSpPr>
          <p:cNvPr id="16" name="TextBox 7"/>
          <p:cNvSpPr txBox="1">
            <a:spLocks noChangeArrowheads="1"/>
          </p:cNvSpPr>
          <p:nvPr/>
        </p:nvSpPr>
        <p:spPr bwMode="auto">
          <a:xfrm>
            <a:off x="1170927" y="1116350"/>
            <a:ext cx="2753960" cy="400050"/>
          </a:xfrm>
          <a:prstGeom prst="rect">
            <a:avLst/>
          </a:prstGeom>
          <a:noFill/>
          <a:ln w="9525">
            <a:noFill/>
            <a:miter lim="800000"/>
            <a:headEnd/>
            <a:tailEnd/>
          </a:ln>
        </p:spPr>
        <p:txBody>
          <a:bodyPr wrap="square">
            <a:spAutoFit/>
          </a:bodyPr>
          <a:lstStyle/>
          <a:p>
            <a:pPr algn="ctr"/>
            <a:r>
              <a:rPr lang="en-GB" altLang="en-US" sz="2000" b="1" dirty="0">
                <a:solidFill>
                  <a:srgbClr val="000000"/>
                </a:solidFill>
                <a:latin typeface="Garamond" pitchFamily="18" charset="0"/>
              </a:rPr>
              <a:t>Urban Flood Damages</a:t>
            </a:r>
          </a:p>
        </p:txBody>
      </p:sp>
      <p:sp>
        <p:nvSpPr>
          <p:cNvPr id="17" name="TextBox 12"/>
          <p:cNvSpPr txBox="1">
            <a:spLocks noChangeArrowheads="1"/>
          </p:cNvSpPr>
          <p:nvPr/>
        </p:nvSpPr>
        <p:spPr bwMode="auto">
          <a:xfrm>
            <a:off x="7321572" y="1113665"/>
            <a:ext cx="2680585" cy="400050"/>
          </a:xfrm>
          <a:prstGeom prst="rect">
            <a:avLst/>
          </a:prstGeom>
          <a:noFill/>
          <a:ln w="9525">
            <a:noFill/>
            <a:miter lim="800000"/>
            <a:headEnd/>
            <a:tailEnd/>
          </a:ln>
        </p:spPr>
        <p:txBody>
          <a:bodyPr wrap="square">
            <a:spAutoFit/>
          </a:bodyPr>
          <a:lstStyle/>
          <a:p>
            <a:pPr algn="ctr"/>
            <a:r>
              <a:rPr lang="en-GB" altLang="en-US" sz="2000" b="1" dirty="0">
                <a:solidFill>
                  <a:srgbClr val="000000"/>
                </a:solidFill>
                <a:latin typeface="Garamond" pitchFamily="18" charset="0"/>
              </a:rPr>
              <a:t>Heat stress mortality</a:t>
            </a:r>
          </a:p>
        </p:txBody>
      </p:sp>
      <p:sp>
        <p:nvSpPr>
          <p:cNvPr id="18" name="TextBox 13"/>
          <p:cNvSpPr txBox="1">
            <a:spLocks noChangeArrowheads="1"/>
          </p:cNvSpPr>
          <p:nvPr/>
        </p:nvSpPr>
        <p:spPr bwMode="auto">
          <a:xfrm>
            <a:off x="1491238" y="3765009"/>
            <a:ext cx="2096051" cy="400050"/>
          </a:xfrm>
          <a:prstGeom prst="rect">
            <a:avLst/>
          </a:prstGeom>
          <a:noFill/>
          <a:ln w="9525">
            <a:noFill/>
            <a:miter lim="800000"/>
            <a:headEnd/>
            <a:tailEnd/>
          </a:ln>
        </p:spPr>
        <p:txBody>
          <a:bodyPr wrap="square">
            <a:spAutoFit/>
          </a:bodyPr>
          <a:lstStyle/>
          <a:p>
            <a:pPr algn="ctr"/>
            <a:r>
              <a:rPr lang="en-GB" altLang="en-US" sz="2000" b="1" dirty="0">
                <a:solidFill>
                  <a:srgbClr val="000000"/>
                </a:solidFill>
                <a:latin typeface="Garamond" pitchFamily="18" charset="0"/>
              </a:rPr>
              <a:t>Biodiversity loss</a:t>
            </a:r>
          </a:p>
        </p:txBody>
      </p:sp>
      <p:sp>
        <p:nvSpPr>
          <p:cNvPr id="19" name="TextBox 15"/>
          <p:cNvSpPr txBox="1">
            <a:spLocks noChangeArrowheads="1"/>
          </p:cNvSpPr>
          <p:nvPr/>
        </p:nvSpPr>
        <p:spPr bwMode="auto">
          <a:xfrm>
            <a:off x="6799402" y="3752039"/>
            <a:ext cx="4032724" cy="400050"/>
          </a:xfrm>
          <a:prstGeom prst="rect">
            <a:avLst/>
          </a:prstGeom>
          <a:noFill/>
          <a:ln w="9525">
            <a:noFill/>
            <a:miter lim="800000"/>
            <a:headEnd/>
            <a:tailEnd/>
          </a:ln>
        </p:spPr>
        <p:txBody>
          <a:bodyPr wrap="square">
            <a:spAutoFit/>
          </a:bodyPr>
          <a:lstStyle/>
          <a:p>
            <a:pPr algn="ctr"/>
            <a:r>
              <a:rPr lang="en-GB" altLang="en-US" sz="2000" b="1" dirty="0">
                <a:solidFill>
                  <a:srgbClr val="000000"/>
                </a:solidFill>
                <a:latin typeface="Garamond" pitchFamily="18" charset="0"/>
              </a:rPr>
              <a:t>Tipping points and extreme events</a:t>
            </a:r>
          </a:p>
        </p:txBody>
      </p:sp>
      <p:pic>
        <p:nvPicPr>
          <p:cNvPr id="20" name="Picture 2"/>
          <p:cNvPicPr>
            <a:picLocks noChangeAspect="1" noChangeArrowheads="1"/>
          </p:cNvPicPr>
          <p:nvPr/>
        </p:nvPicPr>
        <p:blipFill>
          <a:blip r:embed="rId10" cstate="print"/>
          <a:srcRect/>
          <a:stretch>
            <a:fillRect/>
          </a:stretch>
        </p:blipFill>
        <p:spPr bwMode="auto">
          <a:xfrm>
            <a:off x="6518040" y="1475124"/>
            <a:ext cx="4532205" cy="2252809"/>
          </a:xfrm>
          <a:prstGeom prst="rect">
            <a:avLst/>
          </a:prstGeom>
          <a:noFill/>
          <a:ln w="9525">
            <a:noFill/>
            <a:miter lim="800000"/>
            <a:headEnd/>
            <a:tailEnd/>
          </a:ln>
          <a:effectLst/>
        </p:spPr>
      </p:pic>
      <p:pic>
        <p:nvPicPr>
          <p:cNvPr id="21" name="Picture 15"/>
          <p:cNvPicPr>
            <a:picLocks noChangeAspect="1" noChangeArrowheads="1"/>
          </p:cNvPicPr>
          <p:nvPr/>
        </p:nvPicPr>
        <p:blipFill>
          <a:blip r:embed="rId11" cstate="print"/>
          <a:srcRect/>
          <a:stretch>
            <a:fillRect/>
          </a:stretch>
        </p:blipFill>
        <p:spPr bwMode="auto">
          <a:xfrm>
            <a:off x="351693" y="1538895"/>
            <a:ext cx="4624788" cy="2062431"/>
          </a:xfrm>
          <a:prstGeom prst="rect">
            <a:avLst/>
          </a:prstGeom>
          <a:noFill/>
          <a:ln w="9525">
            <a:noFill/>
            <a:miter lim="800000"/>
            <a:headEnd/>
            <a:tailEnd/>
          </a:ln>
        </p:spPr>
      </p:pic>
      <p:sp>
        <p:nvSpPr>
          <p:cNvPr id="22" name="Rectangle 10"/>
          <p:cNvSpPr>
            <a:spLocks noChangeArrowheads="1"/>
          </p:cNvSpPr>
          <p:nvPr/>
        </p:nvSpPr>
        <p:spPr bwMode="auto">
          <a:xfrm rot="16200000">
            <a:off x="10644027" y="2765524"/>
            <a:ext cx="1641796" cy="307777"/>
          </a:xfrm>
          <a:prstGeom prst="rect">
            <a:avLst/>
          </a:prstGeom>
          <a:noFill/>
          <a:ln w="9525">
            <a:noFill/>
            <a:miter lim="800000"/>
            <a:headEnd/>
            <a:tailEnd/>
          </a:ln>
        </p:spPr>
        <p:txBody>
          <a:bodyPr wrap="none">
            <a:spAutoFit/>
          </a:bodyPr>
          <a:lstStyle/>
          <a:p>
            <a:r>
              <a:rPr lang="en-GB" altLang="en-US" sz="1400" dirty="0">
                <a:solidFill>
                  <a:srgbClr val="000000"/>
                </a:solidFill>
                <a:latin typeface="Garamond" pitchFamily="18" charset="0"/>
              </a:rPr>
              <a:t>Source: OECD 2015</a:t>
            </a:r>
          </a:p>
        </p:txBody>
      </p:sp>
      <p:sp>
        <p:nvSpPr>
          <p:cNvPr id="23" name="Rectangle 17"/>
          <p:cNvSpPr>
            <a:spLocks noChangeArrowheads="1"/>
          </p:cNvSpPr>
          <p:nvPr/>
        </p:nvSpPr>
        <p:spPr bwMode="auto">
          <a:xfrm rot="16200000">
            <a:off x="10644027" y="5213449"/>
            <a:ext cx="1641796" cy="307777"/>
          </a:xfrm>
          <a:prstGeom prst="rect">
            <a:avLst/>
          </a:prstGeom>
          <a:noFill/>
          <a:ln w="9525">
            <a:noFill/>
            <a:miter lim="800000"/>
            <a:headEnd/>
            <a:tailEnd/>
          </a:ln>
        </p:spPr>
        <p:txBody>
          <a:bodyPr wrap="none">
            <a:spAutoFit/>
          </a:bodyPr>
          <a:lstStyle/>
          <a:p>
            <a:r>
              <a:rPr lang="en-GB" altLang="en-US" sz="1400" dirty="0">
                <a:solidFill>
                  <a:srgbClr val="000000"/>
                </a:solidFill>
                <a:latin typeface="Garamond" pitchFamily="18" charset="0"/>
              </a:rPr>
              <a:t>Source: OECD 2015</a:t>
            </a: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rotWithShape="1">
          <a:blip r:embed="rId2" cstate="print"/>
          <a:srcRect l="7741" t="5076" r="3578"/>
          <a:stretch/>
        </p:blipFill>
        <p:spPr>
          <a:xfrm>
            <a:off x="203109" y="625151"/>
            <a:ext cx="7914524" cy="5489650"/>
          </a:xfrm>
          <a:prstGeom prst="rect">
            <a:avLst/>
          </a:prstGeom>
        </p:spPr>
      </p:pic>
      <p:sp>
        <p:nvSpPr>
          <p:cNvPr id="14" name="Rettangolo 13"/>
          <p:cNvSpPr/>
          <p:nvPr/>
        </p:nvSpPr>
        <p:spPr>
          <a:xfrm>
            <a:off x="7164164" y="1186211"/>
            <a:ext cx="4723037" cy="1815882"/>
          </a:xfrm>
          <a:prstGeom prst="rect">
            <a:avLst/>
          </a:prstGeom>
        </p:spPr>
        <p:txBody>
          <a:bodyPr wrap="square">
            <a:spAutoFit/>
          </a:bodyPr>
          <a:lstStyle/>
          <a:p>
            <a:pPr algn="ctr"/>
            <a:endParaRPr lang="en-US" sz="2800" b="1" dirty="0">
              <a:latin typeface="Garamond" panose="02020404030301010803" pitchFamily="18" charset="0"/>
            </a:endParaRPr>
          </a:p>
          <a:p>
            <a:pPr algn="ctr"/>
            <a:r>
              <a:rPr lang="en-US" sz="2800" b="1" dirty="0">
                <a:latin typeface="Garamond" panose="02020404030301010803" pitchFamily="18" charset="0"/>
              </a:rPr>
              <a:t>Decoupling economic </a:t>
            </a:r>
            <a:r>
              <a:rPr lang="en-US" sz="2800" b="1" dirty="0" smtClean="0">
                <a:latin typeface="Garamond" panose="02020404030301010803" pitchFamily="18" charset="0"/>
              </a:rPr>
              <a:t>growth </a:t>
            </a:r>
            <a:r>
              <a:rPr lang="en-US" sz="2800" b="1" dirty="0">
                <a:latin typeface="Garamond" panose="02020404030301010803" pitchFamily="18" charset="0"/>
              </a:rPr>
              <a:t>from</a:t>
            </a:r>
          </a:p>
          <a:p>
            <a:pPr algn="ctr"/>
            <a:r>
              <a:rPr lang="en-US" sz="2800" b="1" dirty="0">
                <a:latin typeface="Garamond" panose="02020404030301010803" pitchFamily="18" charset="0"/>
              </a:rPr>
              <a:t>GHG emissions</a:t>
            </a:r>
          </a:p>
        </p:txBody>
      </p:sp>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5" name="CasellaDiTesto 14"/>
          <p:cNvSpPr txBox="1"/>
          <p:nvPr/>
        </p:nvSpPr>
        <p:spPr>
          <a:xfrm>
            <a:off x="9238597" y="5486401"/>
            <a:ext cx="2320251" cy="369332"/>
          </a:xfrm>
          <a:prstGeom prst="rect">
            <a:avLst/>
          </a:prstGeom>
          <a:noFill/>
        </p:spPr>
        <p:txBody>
          <a:bodyPr wrap="none" rtlCol="0">
            <a:spAutoFit/>
          </a:bodyPr>
          <a:lstStyle/>
          <a:p>
            <a:r>
              <a:rPr lang="it-IT" dirty="0" smtClean="0">
                <a:latin typeface="Garamond" pitchFamily="18" charset="0"/>
              </a:rPr>
              <a:t>Source: </a:t>
            </a:r>
            <a:r>
              <a:rPr lang="it-IT" dirty="0" smtClean="0">
                <a:latin typeface="Garamond" pitchFamily="18" charset="0"/>
                <a:hlinkClick r:id="rId8"/>
              </a:rPr>
              <a:t>JRC (UE, 2020)</a:t>
            </a:r>
            <a:endParaRPr lang="it-IT"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Titolo 8"/>
          <p:cNvSpPr txBox="1">
            <a:spLocks/>
          </p:cNvSpPr>
          <p:nvPr/>
        </p:nvSpPr>
        <p:spPr>
          <a:xfrm>
            <a:off x="281354" y="911512"/>
            <a:ext cx="6740581" cy="1171274"/>
          </a:xfrm>
          <a:prstGeom prst="rect">
            <a:avLst/>
          </a:prstGeom>
        </p:spPr>
        <p:txBody>
          <a:bodyPr vert="horz" lIns="91440" tIns="45720" rIns="91440" bIns="45720" rtlCol="0" anchor="t" anchorCtr="0">
            <a:noAutofit/>
          </a:bodyPr>
          <a:lstStyle/>
          <a:p>
            <a:pPr algn="just">
              <a:spcBef>
                <a:spcPct val="0"/>
              </a:spcBef>
            </a:pPr>
            <a:r>
              <a:rPr lang="en-US" sz="3600" b="1" dirty="0">
                <a:latin typeface="Garamond" pitchFamily="18" charset="0"/>
                <a:ea typeface="+mj-ea"/>
                <a:cs typeface="+mj-cs"/>
              </a:rPr>
              <a:t>T</a:t>
            </a:r>
            <a:r>
              <a:rPr lang="en-US" sz="3600" b="1" dirty="0" smtClean="0">
                <a:latin typeface="Garamond" pitchFamily="18" charset="0"/>
                <a:ea typeface="+mj-ea"/>
                <a:cs typeface="+mj-cs"/>
              </a:rPr>
              <a:t>ransforming </a:t>
            </a:r>
            <a:r>
              <a:rPr lang="en-US" sz="3600" b="1" dirty="0">
                <a:latin typeface="Garamond" pitchFamily="18" charset="0"/>
                <a:ea typeface="+mj-ea"/>
                <a:cs typeface="+mj-cs"/>
              </a:rPr>
              <a:t>emission pathways to net zero GHG emissions</a:t>
            </a:r>
            <a:endParaRPr kumimoji="0" lang="en-GB" sz="3600" i="0" u="none" strike="noStrike" kern="1200" cap="none" spc="0" normalizeH="0" baseline="0" noProof="0" dirty="0" smtClean="0">
              <a:ln>
                <a:noFill/>
              </a:ln>
              <a:solidFill>
                <a:schemeClr val="tx1"/>
              </a:solidFill>
              <a:effectLst/>
              <a:uLnTx/>
              <a:uFillTx/>
              <a:latin typeface="Garamond" pitchFamily="18" charset="0"/>
              <a:ea typeface="+mj-ea"/>
              <a:cs typeface="+mj-cs"/>
            </a:endParaRPr>
          </a:p>
        </p:txBody>
      </p:sp>
      <p:sp>
        <p:nvSpPr>
          <p:cNvPr id="14" name="Rettangolo 13"/>
          <p:cNvSpPr/>
          <p:nvPr/>
        </p:nvSpPr>
        <p:spPr>
          <a:xfrm>
            <a:off x="205100" y="2205745"/>
            <a:ext cx="11810980" cy="3970318"/>
          </a:xfrm>
          <a:prstGeom prst="rect">
            <a:avLst/>
          </a:prstGeom>
        </p:spPr>
        <p:txBody>
          <a:bodyPr wrap="square">
            <a:spAutoFit/>
          </a:bodyPr>
          <a:lstStyle/>
          <a:p>
            <a:pPr marL="285750" indent="-285750" algn="just">
              <a:buFont typeface="Arial" panose="020B0604020202020204" pitchFamily="34" charset="0"/>
              <a:buChar char="•"/>
            </a:pPr>
            <a:r>
              <a:rPr lang="en-US" sz="2800" dirty="0">
                <a:latin typeface="Garamond" panose="02020404030301010803" pitchFamily="18" charset="0"/>
              </a:rPr>
              <a:t>It is challenging to disentangle the impact of carbon pricing on sectoral emission pathways, but available evidence indicates carbon pricing alone is insufficient to reach net zero GHG emissions. </a:t>
            </a:r>
            <a:endParaRPr lang="en-US" sz="2800" dirty="0" smtClean="0">
              <a:latin typeface="Garamond" panose="02020404030301010803" pitchFamily="18" charset="0"/>
            </a:endParaRPr>
          </a:p>
          <a:p>
            <a:pPr marL="285750" indent="-285750" algn="just">
              <a:buFont typeface="Arial" panose="020B0604020202020204" pitchFamily="34" charset="0"/>
              <a:buChar char="•"/>
            </a:pPr>
            <a:endParaRPr lang="en-US" sz="2800" dirty="0">
              <a:latin typeface="Garamond" panose="02020404030301010803" pitchFamily="18" charset="0"/>
            </a:endParaRPr>
          </a:p>
          <a:p>
            <a:pPr marL="285750" indent="-285750" algn="just">
              <a:buFont typeface="Arial" panose="020B0604020202020204" pitchFamily="34" charset="0"/>
              <a:buChar char="•"/>
            </a:pPr>
            <a:r>
              <a:rPr lang="en-US" sz="2800" dirty="0">
                <a:latin typeface="Garamond" panose="02020404030301010803" pitchFamily="18" charset="0"/>
              </a:rPr>
              <a:t>Comprehensive policy packages that simultaneously address both the supply- and demand-side could create enabling conditions for a just transition to net zero</a:t>
            </a:r>
            <a:r>
              <a:rPr lang="en-US" sz="2800" dirty="0" smtClean="0">
                <a:latin typeface="Garamond" panose="02020404030301010803" pitchFamily="18" charset="0"/>
              </a:rPr>
              <a:t>.</a:t>
            </a:r>
          </a:p>
          <a:p>
            <a:pPr marL="285750" indent="-285750" algn="just">
              <a:buFont typeface="Arial" panose="020B0604020202020204" pitchFamily="34" charset="0"/>
              <a:buChar char="•"/>
            </a:pPr>
            <a:endParaRPr lang="en-US" sz="2800" dirty="0">
              <a:latin typeface="Garamond" panose="02020404030301010803" pitchFamily="18" charset="0"/>
            </a:endParaRPr>
          </a:p>
          <a:p>
            <a:pPr marL="285750" indent="-285750" algn="just">
              <a:buFont typeface="Arial" panose="020B0604020202020204" pitchFamily="34" charset="0"/>
              <a:buChar char="•"/>
            </a:pPr>
            <a:r>
              <a:rPr lang="en-US" sz="2800" dirty="0">
                <a:latin typeface="Garamond" panose="02020404030301010803" pitchFamily="18" charset="0"/>
              </a:rPr>
              <a:t>Sequencing the deployment of policies could help to reduce or remove potential barriers and increase the effectiveness of carbon pricing. </a:t>
            </a:r>
            <a:endParaRPr lang="it-IT" sz="28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4" name="Rettangolo 13"/>
          <p:cNvSpPr/>
          <p:nvPr/>
        </p:nvSpPr>
        <p:spPr>
          <a:xfrm rot="5400000">
            <a:off x="9189880" y="3405848"/>
            <a:ext cx="5270081" cy="276999"/>
          </a:xfrm>
          <a:prstGeom prst="rect">
            <a:avLst/>
          </a:prstGeom>
        </p:spPr>
        <p:txBody>
          <a:bodyPr wrap="square">
            <a:spAutoFit/>
          </a:bodyPr>
          <a:lstStyle/>
          <a:p>
            <a:r>
              <a:rPr lang="en-US" sz="1200" dirty="0" smtClean="0">
                <a:latin typeface="Garamond" pitchFamily="18" charset="0"/>
              </a:rPr>
              <a:t>Source: OECD, </a:t>
            </a:r>
            <a:r>
              <a:rPr lang="en-US" sz="1200" i="1" dirty="0" smtClean="0">
                <a:latin typeface="Garamond" pitchFamily="18" charset="0"/>
                <a:hlinkClick r:id="rId8"/>
              </a:rPr>
              <a:t>Inventory of Support Measures for Fossil Fuels</a:t>
            </a:r>
            <a:r>
              <a:rPr lang="en-US" sz="1200" dirty="0" smtClean="0">
                <a:latin typeface="Garamond" pitchFamily="18" charset="0"/>
                <a:hlinkClick r:id="rId8"/>
              </a:rPr>
              <a:t> </a:t>
            </a:r>
            <a:r>
              <a:rPr lang="en-US" sz="1200" dirty="0" smtClean="0">
                <a:latin typeface="Garamond" pitchFamily="18" charset="0"/>
              </a:rPr>
              <a:t>(database), OECD 2023</a:t>
            </a:r>
            <a:endParaRPr lang="it-IT" sz="1200" dirty="0">
              <a:latin typeface="Garamond" pitchFamily="18" charset="0"/>
            </a:endParaRPr>
          </a:p>
        </p:txBody>
      </p:sp>
      <p:pic>
        <p:nvPicPr>
          <p:cNvPr id="19457" name="Picture 1"/>
          <p:cNvPicPr>
            <a:picLocks noChangeAspect="1" noChangeArrowheads="1"/>
          </p:cNvPicPr>
          <p:nvPr/>
        </p:nvPicPr>
        <p:blipFill>
          <a:blip r:embed="rId9" cstate="print"/>
          <a:srcRect l="1932" t="18474" r="6491" b="8324"/>
          <a:stretch>
            <a:fillRect/>
          </a:stretch>
        </p:blipFill>
        <p:spPr bwMode="auto">
          <a:xfrm>
            <a:off x="1689846" y="846666"/>
            <a:ext cx="9821333" cy="5312449"/>
          </a:xfrm>
          <a:prstGeom prst="rect">
            <a:avLst/>
          </a:prstGeom>
          <a:noFill/>
          <a:ln w="9525">
            <a:noFill/>
            <a:miter lim="800000"/>
            <a:headEnd/>
            <a:tailEnd/>
          </a:ln>
          <a:effectLst/>
        </p:spPr>
      </p:pic>
      <p:sp>
        <p:nvSpPr>
          <p:cNvPr id="15" name="Rettangolo 14"/>
          <p:cNvSpPr/>
          <p:nvPr/>
        </p:nvSpPr>
        <p:spPr>
          <a:xfrm>
            <a:off x="157660" y="1693731"/>
            <a:ext cx="1560786" cy="3046988"/>
          </a:xfrm>
          <a:prstGeom prst="rect">
            <a:avLst/>
          </a:prstGeom>
        </p:spPr>
        <p:txBody>
          <a:bodyPr wrap="square">
            <a:spAutoFit/>
          </a:bodyPr>
          <a:lstStyle/>
          <a:p>
            <a:pPr algn="ctr"/>
            <a:r>
              <a:rPr lang="en-US" sz="2400" b="1" dirty="0" smtClean="0">
                <a:latin typeface="Garamond" pitchFamily="18" charset="0"/>
              </a:rPr>
              <a:t>Cost of support measures for fossil fuels almost doubled in </a:t>
            </a:r>
            <a:r>
              <a:rPr lang="en-US" sz="2400" b="1" dirty="0" smtClean="0">
                <a:latin typeface="Garamond" pitchFamily="18" charset="0"/>
              </a:rPr>
              <a:t>2022.</a:t>
            </a:r>
            <a:endParaRPr lang="it-IT" sz="2400" b="1"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Sottotitolo 2"/>
          <p:cNvSpPr txBox="1">
            <a:spLocks/>
          </p:cNvSpPr>
          <p:nvPr/>
        </p:nvSpPr>
        <p:spPr>
          <a:xfrm>
            <a:off x="623392" y="2348880"/>
            <a:ext cx="10945216" cy="3528392"/>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GB" sz="2800" b="0" i="0" u="none" strike="noStrike" kern="1200" cap="none" spc="0" normalizeH="0" baseline="0" noProof="0" dirty="0" smtClean="0">
                <a:ln>
                  <a:noFill/>
                </a:ln>
                <a:solidFill>
                  <a:schemeClr val="tx1"/>
                </a:solidFill>
                <a:effectLst/>
                <a:uLnTx/>
                <a:uFillTx/>
                <a:latin typeface="Garamond" pitchFamily="18" charset="0"/>
                <a:ea typeface="+mn-ea"/>
                <a:cs typeface="+mn-cs"/>
              </a:rPr>
              <a:t> Carbon pricing and climate ambition.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GB" sz="2000" b="0"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GB" sz="2800" b="0" i="0" u="none" strike="noStrike" kern="1200" cap="none" spc="0" normalizeH="0" baseline="0" noProof="0" dirty="0" smtClean="0">
                <a:ln>
                  <a:noFill/>
                </a:ln>
                <a:solidFill>
                  <a:schemeClr val="tx1"/>
                </a:solidFill>
                <a:effectLst/>
                <a:uLnTx/>
                <a:uFillTx/>
                <a:latin typeface="Garamond" pitchFamily="18" charset="0"/>
                <a:ea typeface="+mn-ea"/>
                <a:cs typeface="+mn-cs"/>
              </a:rPr>
              <a:t> Economic effects of Carbon Pricing.</a:t>
            </a: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GB" sz="2800" b="0"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GB" sz="2800" b="0" i="0" u="none" strike="noStrike" kern="1200" cap="none" spc="0" normalizeH="0" baseline="0" noProof="0" dirty="0" smtClean="0">
                <a:ln>
                  <a:noFill/>
                </a:ln>
                <a:solidFill>
                  <a:schemeClr val="tx1"/>
                </a:solidFill>
                <a:effectLst/>
                <a:uLnTx/>
                <a:uFillTx/>
                <a:latin typeface="Garamond" pitchFamily="18" charset="0"/>
                <a:ea typeface="+mn-ea"/>
                <a:cs typeface="+mn-cs"/>
              </a:rPr>
              <a:t> Conclusions.</a:t>
            </a:r>
          </a:p>
        </p:txBody>
      </p:sp>
      <p:sp>
        <p:nvSpPr>
          <p:cNvPr id="14" name="Titolo 8"/>
          <p:cNvSpPr txBox="1">
            <a:spLocks/>
          </p:cNvSpPr>
          <p:nvPr/>
        </p:nvSpPr>
        <p:spPr>
          <a:xfrm>
            <a:off x="466530" y="692696"/>
            <a:ext cx="6839339" cy="14700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schemeClr val="tx1"/>
                </a:solidFill>
                <a:effectLst/>
                <a:uLnTx/>
                <a:uFillTx/>
                <a:latin typeface="Garamond" pitchFamily="18" charset="0"/>
                <a:ea typeface="+mj-ea"/>
                <a:cs typeface="+mj-cs"/>
              </a:rPr>
              <a:t>Outline of the presentation</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 xmlns:p14="http://schemas.microsoft.com/office/powerpoint/2010/main" val="205762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ella 15"/>
          <p:cNvGraphicFramePr>
            <a:graphicFrameLocks noGrp="1"/>
          </p:cNvGraphicFramePr>
          <p:nvPr/>
        </p:nvGraphicFramePr>
        <p:xfrm>
          <a:off x="7330966" y="1261216"/>
          <a:ext cx="4358685" cy="4291732"/>
        </p:xfrm>
        <a:graphic>
          <a:graphicData uri="http://schemas.openxmlformats.org/drawingml/2006/table">
            <a:tbl>
              <a:tblPr/>
              <a:tblGrid>
                <a:gridCol w="4358685"/>
              </a:tblGrid>
              <a:tr h="835592">
                <a:tc>
                  <a:txBody>
                    <a:bodyPr/>
                    <a:lstStyle/>
                    <a:p>
                      <a:pPr algn="ctr"/>
                      <a:endParaRPr lang="en-US" sz="2000" b="1" dirty="0" smtClean="0">
                        <a:solidFill>
                          <a:srgbClr val="333333"/>
                        </a:solidFill>
                        <a:latin typeface="Garamond" pitchFamily="18" charset="0"/>
                      </a:endParaRPr>
                    </a:p>
                    <a:p>
                      <a:pPr algn="ctr"/>
                      <a:endParaRPr lang="en-US" sz="2000" b="1" dirty="0" smtClean="0">
                        <a:solidFill>
                          <a:srgbClr val="333333"/>
                        </a:solidFill>
                        <a:latin typeface="Garamond" pitchFamily="18" charset="0"/>
                      </a:endParaRPr>
                    </a:p>
                    <a:p>
                      <a:pPr algn="ctr"/>
                      <a:r>
                        <a:rPr lang="en-US" sz="2000" b="1" dirty="0" smtClean="0">
                          <a:solidFill>
                            <a:srgbClr val="333333"/>
                          </a:solidFill>
                          <a:latin typeface="Garamond" pitchFamily="18" charset="0"/>
                        </a:rPr>
                        <a:t>Fiscal </a:t>
                      </a:r>
                      <a:r>
                        <a:rPr lang="en-US" sz="2000" b="1" dirty="0">
                          <a:solidFill>
                            <a:srgbClr val="333333"/>
                          </a:solidFill>
                          <a:latin typeface="Garamond" pitchFamily="18" charset="0"/>
                        </a:rPr>
                        <a:t>cost of support measures for fossil fuels are based on information reported by countries through official documentation (e.g. budget reports). </a:t>
                      </a:r>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p>
                      <a:pPr algn="just"/>
                      <a:endParaRPr lang="en-US" sz="2000" b="1" dirty="0" smtClean="0">
                        <a:solidFill>
                          <a:srgbClr val="333333"/>
                        </a:solidFill>
                        <a:latin typeface="Garamond" pitchFamily="18" charset="0"/>
                      </a:endParaRPr>
                    </a:p>
                  </a:txBody>
                  <a:tcPr marL="73225" marR="73225" marT="36613" marB="36613" anchor="ctr">
                    <a:lnL>
                      <a:noFill/>
                    </a:lnL>
                    <a:lnR>
                      <a:noFill/>
                    </a:lnR>
                    <a:lnT>
                      <a:noFill/>
                    </a:lnT>
                    <a:lnB>
                      <a:noFill/>
                    </a:lnB>
                    <a:solidFill>
                      <a:srgbClr val="FFFFFF"/>
                    </a:solidFill>
                  </a:tcPr>
                </a:tc>
              </a:tr>
              <a:tr h="0">
                <a:tc>
                  <a:txBody>
                    <a:bodyPr/>
                    <a:lstStyle/>
                    <a:p>
                      <a:pPr algn="just"/>
                      <a:r>
                        <a:rPr lang="en-US" sz="1600" b="0" dirty="0">
                          <a:solidFill>
                            <a:srgbClr val="333333"/>
                          </a:solidFill>
                          <a:latin typeface="Garamond" pitchFamily="18" charset="0"/>
                        </a:rPr>
                        <a:t>Source: OECD Inventory of support measures for fossil fuels (2023).</a:t>
                      </a:r>
                    </a:p>
                  </a:txBody>
                  <a:tcPr marL="73225" marR="73225" marT="36613" marB="36613" anchor="ctr">
                    <a:lnL>
                      <a:noFill/>
                    </a:lnL>
                    <a:lnR>
                      <a:noFill/>
                    </a:lnR>
                    <a:lnT>
                      <a:noFill/>
                    </a:lnT>
                    <a:lnB>
                      <a:noFill/>
                    </a:lnB>
                    <a:solidFill>
                      <a:srgbClr val="FFFFFF"/>
                    </a:solidFill>
                  </a:tcPr>
                </a:tc>
              </a:tr>
            </a:tbl>
          </a:graphicData>
        </a:graphic>
      </p:graphicFrame>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Titolo 8"/>
          <p:cNvSpPr txBox="1">
            <a:spLocks/>
          </p:cNvSpPr>
          <p:nvPr/>
        </p:nvSpPr>
        <p:spPr>
          <a:xfrm>
            <a:off x="5750713" y="200326"/>
            <a:ext cx="5556739" cy="836712"/>
          </a:xfrm>
          <a:prstGeom prst="rect">
            <a:avLst/>
          </a:prstGeom>
        </p:spPr>
        <p:txBody>
          <a:bodyPr vert="horz" lIns="91440" tIns="45720" rIns="91440" bIns="45720" rtlCol="0" anchor="t" anchorCtr="0">
            <a:normAutofit fontScale="97500"/>
          </a:bodyPr>
          <a:lstStyle/>
          <a:p>
            <a:pPr algn="ctr">
              <a:spcBef>
                <a:spcPct val="0"/>
              </a:spcBef>
            </a:pPr>
            <a:r>
              <a:rPr lang="en-GB" sz="2400" b="1" dirty="0" smtClean="0">
                <a:latin typeface="Garamond" pitchFamily="18" charset="0"/>
                <a:ea typeface="+mj-ea"/>
                <a:cs typeface="+mj-cs"/>
              </a:rPr>
              <a:t>Türkiye </a:t>
            </a:r>
            <a:r>
              <a:rPr kumimoji="0" lang="en-GB" sz="2400" b="1" i="0" u="none" strike="noStrike" kern="1200" cap="none" spc="0" normalizeH="0" baseline="0" noProof="0" dirty="0" smtClean="0">
                <a:ln>
                  <a:noFill/>
                </a:ln>
                <a:solidFill>
                  <a:schemeClr val="tx1"/>
                </a:solidFill>
                <a:effectLst/>
                <a:uLnTx/>
                <a:uFillTx/>
                <a:latin typeface="Garamond" pitchFamily="18" charset="0"/>
                <a:ea typeface="+mj-ea"/>
                <a:cs typeface="+mj-cs"/>
              </a:rPr>
              <a:t>– Fossil fuel support</a:t>
            </a:r>
            <a:r>
              <a:rPr kumimoji="0" lang="en-GB" sz="2400" b="1" i="0" u="none" strike="noStrike" kern="1200" cap="none" spc="0" normalizeH="0" noProof="0" dirty="0" smtClean="0">
                <a:ln>
                  <a:noFill/>
                </a:ln>
                <a:solidFill>
                  <a:schemeClr val="tx1"/>
                </a:solidFill>
                <a:effectLst/>
                <a:uLnTx/>
                <a:uFillTx/>
                <a:latin typeface="Garamond" pitchFamily="18" charset="0"/>
                <a:ea typeface="+mj-ea"/>
                <a:cs typeface="+mj-cs"/>
              </a:rPr>
              <a:t> by fuel type</a:t>
            </a:r>
            <a:endParaRPr kumimoji="0" lang="en-GB" sz="2400" b="1" i="0" u="none" strike="noStrike" kern="1200" cap="none" spc="0" normalizeH="0" baseline="0" noProof="0" dirty="0" smtClean="0">
              <a:ln>
                <a:noFill/>
              </a:ln>
              <a:solidFill>
                <a:schemeClr val="tx1"/>
              </a:solidFill>
              <a:effectLst/>
              <a:uLnTx/>
              <a:uFillTx/>
              <a:latin typeface="Garamond" pitchFamily="18" charset="0"/>
              <a:ea typeface="+mj-ea"/>
              <a:cs typeface="+mj-cs"/>
            </a:endParaRPr>
          </a:p>
          <a:p>
            <a:pPr lvl="0" algn="ctr">
              <a:spcBef>
                <a:spcPct val="0"/>
              </a:spcBef>
              <a:defRPr/>
            </a:pPr>
            <a:r>
              <a:rPr lang="en-GB" sz="2400" dirty="0" smtClean="0">
                <a:latin typeface="Garamond" pitchFamily="18" charset="0"/>
                <a:ea typeface="+mj-ea"/>
                <a:cs typeface="+mj-cs"/>
              </a:rPr>
              <a:t>Million, </a:t>
            </a:r>
            <a:r>
              <a:rPr lang="en-GB" sz="2400" dirty="0">
                <a:latin typeface="Garamond" pitchFamily="18" charset="0"/>
                <a:ea typeface="+mj-ea"/>
                <a:cs typeface="+mj-cs"/>
              </a:rPr>
              <a:t>Türkiye </a:t>
            </a:r>
            <a:r>
              <a:rPr lang="en-GB" sz="2400" dirty="0" smtClean="0">
                <a:latin typeface="Garamond" pitchFamily="18" charset="0"/>
                <a:ea typeface="+mj-ea"/>
                <a:cs typeface="+mj-cs"/>
              </a:rPr>
              <a:t>lira</a:t>
            </a:r>
            <a:endParaRPr kumimoji="0" lang="en-GB" sz="2400" i="0" u="none" strike="noStrike" kern="1200" cap="none" spc="0" normalizeH="0" baseline="0" noProof="0" dirty="0" smtClean="0">
              <a:ln>
                <a:noFill/>
              </a:ln>
              <a:solidFill>
                <a:schemeClr val="tx1"/>
              </a:solidFill>
              <a:effectLst/>
              <a:uLnTx/>
              <a:uFillTx/>
              <a:latin typeface="Garamond" pitchFamily="18" charset="0"/>
              <a:ea typeface="+mj-ea"/>
              <a:cs typeface="+mj-cs"/>
            </a:endParaRPr>
          </a:p>
        </p:txBody>
      </p:sp>
      <p:sp>
        <p:nvSpPr>
          <p:cNvPr id="14" name="Rettangolo 13"/>
          <p:cNvSpPr/>
          <p:nvPr/>
        </p:nvSpPr>
        <p:spPr>
          <a:xfrm>
            <a:off x="0" y="5813678"/>
            <a:ext cx="12192000" cy="307777"/>
          </a:xfrm>
          <a:prstGeom prst="rect">
            <a:avLst/>
          </a:prstGeom>
        </p:spPr>
        <p:txBody>
          <a:bodyPr wrap="square">
            <a:spAutoFit/>
          </a:bodyPr>
          <a:lstStyle/>
          <a:p>
            <a:r>
              <a:rPr lang="en-US" sz="1400" dirty="0" smtClean="0">
                <a:latin typeface="Garamond" pitchFamily="18" charset="0"/>
              </a:rPr>
              <a:t>Source: </a:t>
            </a:r>
            <a:r>
              <a:rPr lang="en-US" sz="1400" dirty="0" smtClean="0">
                <a:latin typeface="Garamond" pitchFamily="18" charset="0"/>
                <a:hlinkClick r:id="rId8"/>
              </a:rPr>
              <a:t>OECD (2023)</a:t>
            </a:r>
            <a:r>
              <a:rPr lang="en-US" sz="1400" dirty="0" smtClean="0">
                <a:latin typeface="Garamond" pitchFamily="18" charset="0"/>
              </a:rPr>
              <a:t>,</a:t>
            </a:r>
            <a:r>
              <a:rPr lang="en-US" sz="1400" dirty="0" smtClean="0">
                <a:latin typeface="Garamond" pitchFamily="18" charset="0"/>
              </a:rPr>
              <a:t> </a:t>
            </a:r>
            <a:r>
              <a:rPr lang="en-US" sz="1400" i="1" dirty="0" smtClean="0">
                <a:latin typeface="Garamond" pitchFamily="18" charset="0"/>
              </a:rPr>
              <a:t>Inventory of Support Measures for Fossil Fuels</a:t>
            </a:r>
            <a:r>
              <a:rPr lang="en-US" sz="1400" dirty="0" smtClean="0">
                <a:latin typeface="Garamond" pitchFamily="18" charset="0"/>
              </a:rPr>
              <a:t> (database).</a:t>
            </a:r>
            <a:endParaRPr lang="it-IT" sz="1400" dirty="0">
              <a:latin typeface="Garamond" pitchFamily="18" charset="0"/>
            </a:endParaRPr>
          </a:p>
        </p:txBody>
      </p:sp>
      <p:pic>
        <p:nvPicPr>
          <p:cNvPr id="1026" name="Picture 2"/>
          <p:cNvPicPr>
            <a:picLocks noChangeAspect="1" noChangeArrowheads="1"/>
          </p:cNvPicPr>
          <p:nvPr/>
        </p:nvPicPr>
        <p:blipFill>
          <a:blip r:embed="rId9" cstate="print"/>
          <a:srcRect/>
          <a:stretch>
            <a:fillRect/>
          </a:stretch>
        </p:blipFill>
        <p:spPr bwMode="auto">
          <a:xfrm>
            <a:off x="252219" y="874984"/>
            <a:ext cx="6605752" cy="4954315"/>
          </a:xfrm>
          <a:prstGeom prst="rect">
            <a:avLst/>
          </a:prstGeom>
          <a:noFill/>
          <a:ln w="9525">
            <a:noFill/>
            <a:miter lim="800000"/>
            <a:headEnd/>
            <a:tailEnd/>
          </a:ln>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ttangolo 8"/>
          <p:cNvSpPr/>
          <p:nvPr/>
        </p:nvSpPr>
        <p:spPr>
          <a:xfrm>
            <a:off x="5297571" y="90503"/>
            <a:ext cx="6096000" cy="954107"/>
          </a:xfrm>
          <a:prstGeom prst="rect">
            <a:avLst/>
          </a:prstGeom>
        </p:spPr>
        <p:txBody>
          <a:bodyPr>
            <a:spAutoFit/>
          </a:bodyPr>
          <a:lstStyle/>
          <a:p>
            <a:r>
              <a:rPr lang="en-US" sz="2800" b="1" dirty="0">
                <a:latin typeface="Garamond" panose="02020404030301010803" pitchFamily="18" charset="0"/>
              </a:rPr>
              <a:t>Launch of </a:t>
            </a:r>
            <a:r>
              <a:rPr lang="en-US" sz="2800" b="1" dirty="0" smtClean="0">
                <a:latin typeface="Garamond" panose="02020404030301010803" pitchFamily="18" charset="0"/>
              </a:rPr>
              <a:t>Fossil Fuel Subsidy Tracker.org </a:t>
            </a:r>
            <a:r>
              <a:rPr lang="en-US" sz="2800" b="1" dirty="0">
                <a:latin typeface="Garamond" panose="02020404030301010803" pitchFamily="18" charset="0"/>
              </a:rPr>
              <a:t>with </a:t>
            </a:r>
            <a:r>
              <a:rPr lang="en-US" sz="2800" b="1" dirty="0" smtClean="0">
                <a:latin typeface="Garamond" panose="02020404030301010803" pitchFamily="18" charset="0"/>
              </a:rPr>
              <a:t>IISD May </a:t>
            </a:r>
            <a:r>
              <a:rPr lang="en-US" sz="2800" b="1" dirty="0">
                <a:latin typeface="Garamond" panose="02020404030301010803" pitchFamily="18" charset="0"/>
              </a:rPr>
              <a:t>2021</a:t>
            </a:r>
            <a:endParaRPr lang="it-IT" sz="2800" b="1" dirty="0">
              <a:latin typeface="Garamond" panose="02020404030301010803" pitchFamily="18" charset="0"/>
            </a:endParaRPr>
          </a:p>
        </p:txBody>
      </p:sp>
      <p:sp>
        <p:nvSpPr>
          <p:cNvPr id="14" name="Rettangolo 13"/>
          <p:cNvSpPr/>
          <p:nvPr/>
        </p:nvSpPr>
        <p:spPr>
          <a:xfrm>
            <a:off x="8130012" y="1116571"/>
            <a:ext cx="3225343" cy="2031325"/>
          </a:xfrm>
          <a:prstGeom prst="rect">
            <a:avLst/>
          </a:prstGeom>
        </p:spPr>
        <p:txBody>
          <a:bodyPr wrap="square">
            <a:spAutoFit/>
          </a:bodyPr>
          <a:lstStyle/>
          <a:p>
            <a:r>
              <a:rPr lang="en-US" dirty="0">
                <a:latin typeface="Garamond" panose="02020404030301010803" pitchFamily="18" charset="0"/>
              </a:rPr>
              <a:t>The Fossil Fuel Subsidy Tracker is a collaboration between the Organisation for Economic Co-operation and Development (OECD) and the International Institute for Sustainable Development (IISD).</a:t>
            </a:r>
            <a:endParaRPr lang="it-IT" dirty="0">
              <a:latin typeface="Garamond" panose="02020404030301010803" pitchFamily="18" charset="0"/>
            </a:endParaRPr>
          </a:p>
        </p:txBody>
      </p:sp>
      <p:pic>
        <p:nvPicPr>
          <p:cNvPr id="15" name="Immagine 14"/>
          <p:cNvPicPr>
            <a:picLocks noChangeAspect="1"/>
          </p:cNvPicPr>
          <p:nvPr/>
        </p:nvPicPr>
        <p:blipFill>
          <a:blip r:embed="rId7" cstate="print"/>
          <a:stretch>
            <a:fillRect/>
          </a:stretch>
        </p:blipFill>
        <p:spPr>
          <a:xfrm>
            <a:off x="175589" y="1122509"/>
            <a:ext cx="7691874" cy="4824103"/>
          </a:xfrm>
          <a:prstGeom prst="rect">
            <a:avLst/>
          </a:prstGeom>
        </p:spPr>
      </p:pic>
      <p:sp>
        <p:nvSpPr>
          <p:cNvPr id="16" name="Rettangolo 15"/>
          <p:cNvSpPr/>
          <p:nvPr/>
        </p:nvSpPr>
        <p:spPr>
          <a:xfrm>
            <a:off x="6409373" y="5633506"/>
            <a:ext cx="1464629" cy="19156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b="1" dirty="0"/>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14" name="Rettangolo 13"/>
          <p:cNvSpPr/>
          <p:nvPr/>
        </p:nvSpPr>
        <p:spPr>
          <a:xfrm>
            <a:off x="8111906" y="1116571"/>
            <a:ext cx="3243450" cy="2031325"/>
          </a:xfrm>
          <a:prstGeom prst="rect">
            <a:avLst/>
          </a:prstGeom>
        </p:spPr>
        <p:txBody>
          <a:bodyPr wrap="square">
            <a:spAutoFit/>
          </a:bodyPr>
          <a:lstStyle/>
          <a:p>
            <a:r>
              <a:rPr lang="en-US" dirty="0">
                <a:latin typeface="Garamond" panose="02020404030301010803" pitchFamily="18" charset="0"/>
              </a:rPr>
              <a:t>The Fossil Fuel Subsidy Tracker is a collaboration between the Organisation for Economic Co-operation and Development (OECD) and the International Institute for Sustainable Development (IISD).</a:t>
            </a:r>
            <a:endParaRPr lang="it-IT" dirty="0">
              <a:latin typeface="Garamond" panose="02020404030301010803" pitchFamily="18" charset="0"/>
            </a:endParaRPr>
          </a:p>
        </p:txBody>
      </p:sp>
      <p:pic>
        <p:nvPicPr>
          <p:cNvPr id="15" name="Immagine 14"/>
          <p:cNvPicPr>
            <a:picLocks noChangeAspect="1"/>
          </p:cNvPicPr>
          <p:nvPr/>
        </p:nvPicPr>
        <p:blipFill>
          <a:blip r:embed="rId7" cstate="print"/>
          <a:stretch>
            <a:fillRect/>
          </a:stretch>
        </p:blipFill>
        <p:spPr>
          <a:xfrm>
            <a:off x="156349" y="1116571"/>
            <a:ext cx="7747326" cy="4904459"/>
          </a:xfrm>
          <a:prstGeom prst="rect">
            <a:avLst/>
          </a:prstGeom>
        </p:spPr>
      </p:pic>
      <p:sp>
        <p:nvSpPr>
          <p:cNvPr id="17" name="Rettangolo 16"/>
          <p:cNvSpPr/>
          <p:nvPr/>
        </p:nvSpPr>
        <p:spPr>
          <a:xfrm>
            <a:off x="5297571" y="90503"/>
            <a:ext cx="6096000" cy="954107"/>
          </a:xfrm>
          <a:prstGeom prst="rect">
            <a:avLst/>
          </a:prstGeom>
        </p:spPr>
        <p:txBody>
          <a:bodyPr>
            <a:spAutoFit/>
          </a:bodyPr>
          <a:lstStyle/>
          <a:p>
            <a:r>
              <a:rPr lang="en-US" sz="2800" b="1" dirty="0">
                <a:latin typeface="Garamond" panose="02020404030301010803" pitchFamily="18" charset="0"/>
              </a:rPr>
              <a:t>Launch of </a:t>
            </a:r>
            <a:r>
              <a:rPr lang="en-US" sz="2800" b="1" dirty="0" smtClean="0">
                <a:latin typeface="Garamond" panose="02020404030301010803" pitchFamily="18" charset="0"/>
              </a:rPr>
              <a:t>Fossil Fuel Subsidy Tracker.org </a:t>
            </a:r>
            <a:r>
              <a:rPr lang="en-US" sz="2800" b="1" dirty="0">
                <a:latin typeface="Garamond" panose="02020404030301010803" pitchFamily="18" charset="0"/>
              </a:rPr>
              <a:t>with </a:t>
            </a:r>
            <a:r>
              <a:rPr lang="en-US" sz="2800" b="1" dirty="0" smtClean="0">
                <a:latin typeface="Garamond" panose="02020404030301010803" pitchFamily="18" charset="0"/>
              </a:rPr>
              <a:t>IISD May </a:t>
            </a:r>
            <a:r>
              <a:rPr lang="en-US" sz="2800" b="1" dirty="0">
                <a:latin typeface="Garamond" panose="02020404030301010803" pitchFamily="18" charset="0"/>
              </a:rPr>
              <a:t>2021</a:t>
            </a:r>
            <a:endParaRPr lang="it-IT" sz="2800" b="1" dirty="0">
              <a:latin typeface="Garamond" panose="02020404030301010803" pitchFamily="18" charset="0"/>
            </a:endParaRPr>
          </a:p>
        </p:txBody>
      </p:sp>
      <p:sp>
        <p:nvSpPr>
          <p:cNvPr id="18" name="Rettangolo 17"/>
          <p:cNvSpPr/>
          <p:nvPr/>
        </p:nvSpPr>
        <p:spPr>
          <a:xfrm>
            <a:off x="6409373" y="5514975"/>
            <a:ext cx="1464629" cy="19156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b="1" dirty="0"/>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8"/>
          <p:cNvSpPr/>
          <p:nvPr/>
        </p:nvSpPr>
        <p:spPr>
          <a:xfrm>
            <a:off x="129685" y="5410580"/>
            <a:ext cx="8721243" cy="338554"/>
          </a:xfrm>
          <a:prstGeom prst="rect">
            <a:avLst/>
          </a:prstGeom>
        </p:spPr>
        <p:txBody>
          <a:bodyPr wrap="square">
            <a:spAutoFit/>
          </a:bodyPr>
          <a:lstStyle/>
          <a:p>
            <a:r>
              <a:rPr lang="en-US" sz="1600" dirty="0" smtClean="0">
                <a:latin typeface="Garamond" pitchFamily="18" charset="0"/>
              </a:rPr>
              <a:t>Source: </a:t>
            </a:r>
            <a:r>
              <a:rPr lang="en-US" sz="1600" dirty="0" smtClean="0">
                <a:latin typeface="Garamond" pitchFamily="18" charset="0"/>
                <a:hlinkClick r:id="rId8"/>
              </a:rPr>
              <a:t>OECD (2023)</a:t>
            </a:r>
            <a:r>
              <a:rPr lang="en-US" sz="1600" dirty="0" smtClean="0">
                <a:latin typeface="Garamond" pitchFamily="18" charset="0"/>
              </a:rPr>
              <a:t>,</a:t>
            </a:r>
            <a:r>
              <a:rPr lang="en-US" sz="1600" dirty="0" smtClean="0">
                <a:latin typeface="Garamond" pitchFamily="18" charset="0"/>
              </a:rPr>
              <a:t> </a:t>
            </a:r>
            <a:r>
              <a:rPr lang="en-US" sz="1600" i="1" dirty="0" smtClean="0">
                <a:latin typeface="Garamond" pitchFamily="18" charset="0"/>
                <a:hlinkClick r:id="rId9"/>
              </a:rPr>
              <a:t>Inventory of Support Measures for Fossil Fuels</a:t>
            </a:r>
            <a:r>
              <a:rPr lang="en-US" sz="1600" dirty="0" smtClean="0">
                <a:latin typeface="Garamond" pitchFamily="18" charset="0"/>
                <a:hlinkClick r:id="rId9"/>
              </a:rPr>
              <a:t> </a:t>
            </a:r>
            <a:r>
              <a:rPr lang="en-US" sz="1600" dirty="0" smtClean="0">
                <a:latin typeface="Garamond" pitchFamily="18" charset="0"/>
              </a:rPr>
              <a:t>(database).</a:t>
            </a:r>
            <a:endParaRPr lang="it-IT" sz="1600" dirty="0">
              <a:latin typeface="Garamond" pitchFamily="18" charset="0"/>
            </a:endParaRPr>
          </a:p>
        </p:txBody>
      </p:sp>
      <p:sp>
        <p:nvSpPr>
          <p:cNvPr id="15" name="Rettangolo 14"/>
          <p:cNvSpPr/>
          <p:nvPr/>
        </p:nvSpPr>
        <p:spPr>
          <a:xfrm>
            <a:off x="925935" y="829782"/>
            <a:ext cx="9763086" cy="1077218"/>
          </a:xfrm>
          <a:prstGeom prst="rect">
            <a:avLst/>
          </a:prstGeom>
        </p:spPr>
        <p:txBody>
          <a:bodyPr wrap="square">
            <a:spAutoFit/>
          </a:bodyPr>
          <a:lstStyle/>
          <a:p>
            <a:pPr algn="ctr">
              <a:spcBef>
                <a:spcPct val="0"/>
              </a:spcBef>
            </a:pPr>
            <a:r>
              <a:rPr lang="en-US" sz="3200" b="1" dirty="0">
                <a:latin typeface="Garamond" pitchFamily="18" charset="0"/>
                <a:ea typeface="+mj-ea"/>
                <a:cs typeface="+mj-cs"/>
              </a:rPr>
              <a:t>Government support to fossil fuels by mechanism, in billions of national currency </a:t>
            </a:r>
            <a:r>
              <a:rPr lang="en-US" sz="3200" b="1" dirty="0" smtClean="0">
                <a:latin typeface="Garamond" pitchFamily="18" charset="0"/>
                <a:ea typeface="+mj-ea"/>
                <a:cs typeface="+mj-cs"/>
              </a:rPr>
              <a:t>(</a:t>
            </a:r>
            <a:r>
              <a:rPr lang="en-GB" sz="3200" b="1" dirty="0" smtClean="0">
                <a:latin typeface="Garamond" pitchFamily="18" charset="0"/>
              </a:rPr>
              <a:t>Türki</a:t>
            </a:r>
            <a:r>
              <a:rPr lang="en-US" sz="3200" b="1" dirty="0" smtClean="0">
                <a:latin typeface="Garamond" pitchFamily="18" charset="0"/>
                <a:ea typeface="+mj-ea"/>
                <a:cs typeface="+mj-cs"/>
              </a:rPr>
              <a:t>sh lira)</a:t>
            </a:r>
            <a:endParaRPr lang="it-IT" sz="3200" b="1" dirty="0">
              <a:latin typeface="Garamond" pitchFamily="18" charset="0"/>
              <a:ea typeface="+mj-ea"/>
              <a:cs typeface="+mj-cs"/>
            </a:endParaRPr>
          </a:p>
        </p:txBody>
      </p:sp>
      <p:pic>
        <p:nvPicPr>
          <p:cNvPr id="83970" name="Picture 2"/>
          <p:cNvPicPr>
            <a:picLocks noChangeAspect="1" noChangeArrowheads="1"/>
          </p:cNvPicPr>
          <p:nvPr/>
        </p:nvPicPr>
        <p:blipFill>
          <a:blip r:embed="rId10" cstate="print"/>
          <a:srcRect/>
          <a:stretch>
            <a:fillRect/>
          </a:stretch>
        </p:blipFill>
        <p:spPr bwMode="auto">
          <a:xfrm>
            <a:off x="214074" y="2222938"/>
            <a:ext cx="11758106" cy="3018487"/>
          </a:xfrm>
          <a:prstGeom prst="rect">
            <a:avLst/>
          </a:prstGeom>
          <a:noFill/>
          <a:ln w="9525">
            <a:noFill/>
            <a:miter lim="800000"/>
            <a:headEnd/>
            <a:tailEnd/>
          </a:ln>
          <a:effectLst/>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8"/>
          <p:cNvSpPr/>
          <p:nvPr/>
        </p:nvSpPr>
        <p:spPr>
          <a:xfrm>
            <a:off x="8478649" y="5358280"/>
            <a:ext cx="3041247" cy="553998"/>
          </a:xfrm>
          <a:prstGeom prst="rect">
            <a:avLst/>
          </a:prstGeom>
        </p:spPr>
        <p:txBody>
          <a:bodyPr wrap="square">
            <a:spAutoFit/>
          </a:bodyPr>
          <a:lstStyle/>
          <a:p>
            <a:pPr algn="just"/>
            <a:r>
              <a:rPr lang="en-US" sz="1000" dirty="0" smtClean="0">
                <a:latin typeface="Garamond" pitchFamily="18" charset="0"/>
              </a:rPr>
              <a:t>Source</a:t>
            </a:r>
            <a:r>
              <a:rPr lang="en-US" sz="1000" dirty="0">
                <a:latin typeface="Garamond" pitchFamily="18" charset="0"/>
              </a:rPr>
              <a:t>: Venmans, F., J. Ellis and D. Nachtigall (2020), “Carbon pricing and competitiveness: are they at odds?”, Climate Policy, Vol. 20/9, pp. 1070-1091, </a:t>
            </a:r>
            <a:r>
              <a:rPr lang="en-US" sz="1000" dirty="0" smtClean="0">
                <a:latin typeface="Garamond" pitchFamily="18" charset="0"/>
                <a:hlinkClick r:id="rId8"/>
              </a:rPr>
              <a:t>link</a:t>
            </a:r>
            <a:r>
              <a:rPr lang="en-US" sz="1000" dirty="0" smtClean="0">
                <a:latin typeface="Garamond" pitchFamily="18" charset="0"/>
              </a:rPr>
              <a:t>.</a:t>
            </a:r>
            <a:endParaRPr lang="it-IT" sz="1000" dirty="0">
              <a:latin typeface="Garamond" pitchFamily="18" charset="0"/>
            </a:endParaRPr>
          </a:p>
        </p:txBody>
      </p:sp>
      <p:sp>
        <p:nvSpPr>
          <p:cNvPr id="14" name="Rettangolo 13"/>
          <p:cNvSpPr/>
          <p:nvPr/>
        </p:nvSpPr>
        <p:spPr>
          <a:xfrm>
            <a:off x="5132780" y="114786"/>
            <a:ext cx="6723355" cy="954107"/>
          </a:xfrm>
          <a:prstGeom prst="rect">
            <a:avLst/>
          </a:prstGeom>
        </p:spPr>
        <p:txBody>
          <a:bodyPr wrap="square">
            <a:spAutoFit/>
          </a:bodyPr>
          <a:lstStyle/>
          <a:p>
            <a:pPr algn="ctr">
              <a:spcBef>
                <a:spcPct val="0"/>
              </a:spcBef>
            </a:pPr>
            <a:r>
              <a:rPr lang="en-US" sz="3200" b="1" dirty="0" smtClean="0">
                <a:latin typeface="Garamond" pitchFamily="18" charset="0"/>
                <a:ea typeface="+mj-ea"/>
                <a:cs typeface="+mj-cs"/>
              </a:rPr>
              <a:t>Economic effects of carbon pricing</a:t>
            </a:r>
          </a:p>
          <a:p>
            <a:pPr algn="ctr">
              <a:spcBef>
                <a:spcPct val="0"/>
              </a:spcBef>
            </a:pPr>
            <a:r>
              <a:rPr lang="en-US" sz="2400" b="1" dirty="0" smtClean="0">
                <a:latin typeface="Garamond" pitchFamily="18" charset="0"/>
                <a:ea typeface="+mj-ea"/>
                <a:cs typeface="+mj-cs"/>
              </a:rPr>
              <a:t>Based on 21 ex-post studies 2010-2019</a:t>
            </a:r>
            <a:endParaRPr lang="it-IT" sz="2400" b="1" dirty="0">
              <a:latin typeface="Garamond" pitchFamily="18" charset="0"/>
              <a:ea typeface="+mj-ea"/>
              <a:cs typeface="+mj-cs"/>
            </a:endParaRPr>
          </a:p>
        </p:txBody>
      </p:sp>
      <p:pic>
        <p:nvPicPr>
          <p:cNvPr id="15" name="Immagine 14"/>
          <p:cNvPicPr>
            <a:picLocks noChangeAspect="1"/>
          </p:cNvPicPr>
          <p:nvPr/>
        </p:nvPicPr>
        <p:blipFill rotWithShape="1">
          <a:blip r:embed="rId9" cstate="print">
            <a:extLst>
              <a:ext uri="{28A0092B-C50C-407E-A947-70E740481C1C}">
                <a14:useLocalDpi xmlns:a14="http://schemas.microsoft.com/office/drawing/2010/main" xmlns="" val="0"/>
              </a:ext>
            </a:extLst>
          </a:blip>
          <a:srcRect t="14968" r="1550" b="526"/>
          <a:stretch/>
        </p:blipFill>
        <p:spPr>
          <a:xfrm>
            <a:off x="128145" y="1045069"/>
            <a:ext cx="8194757" cy="5094474"/>
          </a:xfrm>
          <a:prstGeom prst="rect">
            <a:avLst/>
          </a:prstGeom>
        </p:spPr>
      </p:pic>
      <p:sp>
        <p:nvSpPr>
          <p:cNvPr id="16" name="Rettangolo 15"/>
          <p:cNvSpPr/>
          <p:nvPr/>
        </p:nvSpPr>
        <p:spPr>
          <a:xfrm>
            <a:off x="8658808" y="1717310"/>
            <a:ext cx="3125755" cy="2246769"/>
          </a:xfrm>
          <a:prstGeom prst="rect">
            <a:avLst/>
          </a:prstGeom>
        </p:spPr>
        <p:txBody>
          <a:bodyPr wrap="square">
            <a:spAutoFit/>
          </a:bodyPr>
          <a:lstStyle/>
          <a:p>
            <a:pPr algn="just"/>
            <a:r>
              <a:rPr lang="en-US" sz="2000" b="1" dirty="0" smtClean="0">
                <a:latin typeface="Garamond" panose="02020404030301010803" pitchFamily="18" charset="0"/>
              </a:rPr>
              <a:t>The </a:t>
            </a:r>
            <a:r>
              <a:rPr lang="en-US" sz="2000" b="1" dirty="0">
                <a:latin typeface="Garamond" panose="02020404030301010803" pitchFamily="18" charset="0"/>
              </a:rPr>
              <a:t>impact of carbon pricing on competitiveness in OECD and G20 countries, primarily in the European Union, in the </a:t>
            </a:r>
            <a:r>
              <a:rPr lang="en-US" sz="2000" b="1" u="sng" dirty="0">
                <a:latin typeface="Garamond" panose="02020404030301010803" pitchFamily="18" charset="0"/>
              </a:rPr>
              <a:t>electricity</a:t>
            </a:r>
            <a:r>
              <a:rPr lang="en-US" sz="2000" b="1" dirty="0">
                <a:latin typeface="Garamond" panose="02020404030301010803" pitchFamily="18" charset="0"/>
              </a:rPr>
              <a:t> and </a:t>
            </a:r>
            <a:r>
              <a:rPr lang="en-US" sz="2000" b="1" u="sng" dirty="0">
                <a:latin typeface="Garamond" panose="02020404030301010803" pitchFamily="18" charset="0"/>
              </a:rPr>
              <a:t>industrial sectors</a:t>
            </a:r>
            <a:r>
              <a:rPr lang="en-US" sz="2000" b="1" dirty="0">
                <a:latin typeface="Garamond" panose="02020404030301010803" pitchFamily="18" charset="0"/>
              </a:rPr>
              <a:t>.</a:t>
            </a:r>
            <a:endParaRPr lang="it-IT" sz="2000" b="1"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ttangolo 8"/>
          <p:cNvSpPr/>
          <p:nvPr/>
        </p:nvSpPr>
        <p:spPr>
          <a:xfrm>
            <a:off x="5406482" y="114786"/>
            <a:ext cx="6723355" cy="584775"/>
          </a:xfrm>
          <a:prstGeom prst="rect">
            <a:avLst/>
          </a:prstGeom>
        </p:spPr>
        <p:txBody>
          <a:bodyPr wrap="square">
            <a:spAutoFit/>
          </a:bodyPr>
          <a:lstStyle/>
          <a:p>
            <a:pPr algn="ctr">
              <a:spcBef>
                <a:spcPct val="0"/>
              </a:spcBef>
            </a:pPr>
            <a:r>
              <a:rPr lang="en-US" sz="3200" b="1" dirty="0" smtClean="0">
                <a:latin typeface="Garamond" pitchFamily="18" charset="0"/>
                <a:ea typeface="+mj-ea"/>
                <a:cs typeface="+mj-cs"/>
              </a:rPr>
              <a:t>Advantages of carbon pricing</a:t>
            </a:r>
            <a:endParaRPr lang="it-IT" sz="2400" b="1" dirty="0">
              <a:latin typeface="Garamond" pitchFamily="18" charset="0"/>
              <a:ea typeface="+mj-ea"/>
              <a:cs typeface="+mj-cs"/>
            </a:endParaRPr>
          </a:p>
        </p:txBody>
      </p:sp>
      <p:pic>
        <p:nvPicPr>
          <p:cNvPr id="14" name="Immagine 13"/>
          <p:cNvPicPr>
            <a:picLocks noChangeAspect="1"/>
          </p:cNvPicPr>
          <p:nvPr/>
        </p:nvPicPr>
        <p:blipFill>
          <a:blip r:embed="rId7" cstate="print"/>
          <a:stretch>
            <a:fillRect/>
          </a:stretch>
        </p:blipFill>
        <p:spPr>
          <a:xfrm>
            <a:off x="822878" y="633457"/>
            <a:ext cx="6765280" cy="5611511"/>
          </a:xfrm>
          <a:prstGeom prst="rect">
            <a:avLst/>
          </a:prstGeom>
        </p:spPr>
      </p:pic>
      <p:sp>
        <p:nvSpPr>
          <p:cNvPr id="15" name="Rettangolo 14"/>
          <p:cNvSpPr/>
          <p:nvPr/>
        </p:nvSpPr>
        <p:spPr>
          <a:xfrm>
            <a:off x="7798848" y="2393163"/>
            <a:ext cx="3819333" cy="954107"/>
          </a:xfrm>
          <a:prstGeom prst="rect">
            <a:avLst/>
          </a:prstGeom>
        </p:spPr>
        <p:txBody>
          <a:bodyPr wrap="square">
            <a:spAutoFit/>
          </a:bodyPr>
          <a:lstStyle/>
          <a:p>
            <a:pPr algn="ctr"/>
            <a:r>
              <a:rPr lang="en-US" sz="2800" b="1" dirty="0" smtClean="0">
                <a:latin typeface="Garamond" panose="02020404030301010803" pitchFamily="18" charset="0"/>
              </a:rPr>
              <a:t>But the carbon </a:t>
            </a:r>
            <a:r>
              <a:rPr lang="en-US" sz="2800" b="1" dirty="0">
                <a:latin typeface="Garamond" panose="02020404030301010803" pitchFamily="18" charset="0"/>
              </a:rPr>
              <a:t>pricing alone is insufficient</a:t>
            </a:r>
            <a:endParaRPr lang="it-IT" sz="2800" b="1" dirty="0">
              <a:latin typeface="Garamond" panose="02020404030301010803" pitchFamily="18" charset="0"/>
            </a:endParaRPr>
          </a:p>
        </p:txBody>
      </p:sp>
      <p:sp>
        <p:nvSpPr>
          <p:cNvPr id="16" name="Rettangolo 15"/>
          <p:cNvSpPr/>
          <p:nvPr/>
        </p:nvSpPr>
        <p:spPr>
          <a:xfrm>
            <a:off x="7497634" y="5213897"/>
            <a:ext cx="4508014" cy="553998"/>
          </a:xfrm>
          <a:prstGeom prst="rect">
            <a:avLst/>
          </a:prstGeom>
        </p:spPr>
        <p:txBody>
          <a:bodyPr wrap="square">
            <a:spAutoFit/>
          </a:bodyPr>
          <a:lstStyle/>
          <a:p>
            <a:r>
              <a:rPr lang="en-US" sz="1000" dirty="0" smtClean="0">
                <a:latin typeface="Garamond" pitchFamily="18" charset="0"/>
              </a:rPr>
              <a:t>Source</a:t>
            </a:r>
            <a:r>
              <a:rPr lang="en-US" sz="1000" dirty="0">
                <a:latin typeface="Garamond" pitchFamily="18" charset="0"/>
              </a:rPr>
              <a:t>: Nachtigall, D., J. Ellis and S. Errendal (2022), “Carbon pricing and COVID-19: Policy changes, challenges and design options in OECD and G20 countries”, OECD Environment Working Papers, No. 191, OECD Publishing, Paris, </a:t>
            </a:r>
            <a:r>
              <a:rPr lang="en-US" sz="1000" dirty="0" smtClean="0">
                <a:latin typeface="Garamond" pitchFamily="18" charset="0"/>
                <a:hlinkClick r:id="rId8"/>
              </a:rPr>
              <a:t>link</a:t>
            </a:r>
            <a:r>
              <a:rPr lang="en-US" sz="1000" dirty="0" smtClean="0">
                <a:latin typeface="Garamond" pitchFamily="18" charset="0"/>
              </a:rPr>
              <a:t>.</a:t>
            </a:r>
            <a:endParaRPr lang="it-IT" sz="1000"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Sottotitolo 2"/>
          <p:cNvSpPr txBox="1">
            <a:spLocks/>
          </p:cNvSpPr>
          <p:nvPr/>
        </p:nvSpPr>
        <p:spPr>
          <a:xfrm>
            <a:off x="383457" y="1032387"/>
            <a:ext cx="11474245" cy="5753605"/>
          </a:xfrm>
          <a:prstGeom prst="rect">
            <a:avLst/>
          </a:prstGeom>
        </p:spPr>
        <p:txBody>
          <a:bodyPr vert="horz" lIns="91440" tIns="45720" rIns="91440" bIns="45720" rtlCol="0">
            <a:noAutofit/>
          </a:bodyPr>
          <a:lstStyle/>
          <a:p>
            <a:pPr marL="627063" marR="0" lvl="0" indent="-354013"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Framework for sustainable development and green growth</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a:t>
            </a:r>
            <a:endPar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Continue prioritising sustainability and green growth in public policies, better align fiscal policies and budget allocations with environmental commitments, leveraging all available domestic and international sources of financing. </a:t>
            </a: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Continue to integrate SDGs into NDPs and action plans across institutions and sectors; enhance implementation efforts; finance data collection needed to monitor progress and programme effectiveness. </a:t>
            </a:r>
          </a:p>
          <a:p>
            <a:pPr marL="514350" marR="0" lvl="0" indent="-241300"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Greening the system of taxes and charges</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a:t>
            </a: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 </a:t>
            </a:r>
            <a:endPar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Reform the system of vehicle and fuel taxation to remove exemptions and integrate emissions criteria; introduce congestion pricing in Istanbul to limit traffic and air pollution. </a:t>
            </a: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Closely monitor the uptake of incentives for renewable energy to ensure that fees, project size requirements and approval processes do not deter investment. </a:t>
            </a:r>
          </a:p>
          <a:p>
            <a:pPr marL="514350" marR="0" lvl="0" indent="-241300"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Eliminating environmentally harmful subsidies</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a:t>
            </a:r>
            <a:endPar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Phase out tax exemptions for fossil fuel consumption; gradually replace coal aid to poor families with support for transition to cleaner alternatives. </a:t>
            </a:r>
          </a:p>
          <a:p>
            <a:pPr marL="514350" marR="0" lvl="0" indent="-241300" algn="just" defTabSz="914400" rtl="0" eaLnBrk="1" fontAlgn="auto" latinLnBrk="0" hangingPunct="1">
              <a:lnSpc>
                <a:spcPct val="90000"/>
              </a:lnSpc>
              <a:spcBef>
                <a:spcPts val="1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Garamond" pitchFamily="18" charset="0"/>
                <a:ea typeface="+mn-ea"/>
                <a:cs typeface="+mn-cs"/>
              </a:rPr>
              <a:t>Tie water pricing in agriculture to the volume of water used and increase financial incentives for organic and other environmentally friendly practices. </a:t>
            </a:r>
          </a:p>
        </p:txBody>
      </p:sp>
      <p:sp>
        <p:nvSpPr>
          <p:cNvPr id="14" name="Rettangolo 13"/>
          <p:cNvSpPr/>
          <p:nvPr/>
        </p:nvSpPr>
        <p:spPr>
          <a:xfrm>
            <a:off x="5236877" y="250610"/>
            <a:ext cx="5893280" cy="480131"/>
          </a:xfrm>
          <a:prstGeom prst="rect">
            <a:avLst/>
          </a:prstGeom>
        </p:spPr>
        <p:txBody>
          <a:bodyPr wrap="none">
            <a:spAutoFit/>
          </a:bodyPr>
          <a:lstStyle/>
          <a:p>
            <a:pPr marL="514350" lvl="0" indent="-514350" algn="just">
              <a:lnSpc>
                <a:spcPct val="90000"/>
              </a:lnSpc>
              <a:spcBef>
                <a:spcPts val="1000"/>
              </a:spcBef>
              <a:defRPr/>
            </a:pPr>
            <a:r>
              <a:rPr lang="en-US" sz="2800" b="1" dirty="0" smtClean="0">
                <a:latin typeface="Garamond" pitchFamily="18" charset="0"/>
              </a:rPr>
              <a:t>Recommendations on green growth</a:t>
            </a:r>
            <a:r>
              <a:rPr lang="en-US" sz="2800" dirty="0" smtClean="0">
                <a:latin typeface="Garamond" pitchFamily="18" charset="0"/>
              </a:rPr>
              <a:t>:</a:t>
            </a:r>
            <a:r>
              <a:rPr lang="en-US" sz="2800" b="1" dirty="0" smtClean="0">
                <a:latin typeface="Garamond" pitchFamily="18" charset="0"/>
              </a:rPr>
              <a:t> </a:t>
            </a:r>
          </a:p>
        </p:txBody>
      </p:sp>
      <p:sp>
        <p:nvSpPr>
          <p:cNvPr id="15" name="CasellaDiTesto 14"/>
          <p:cNvSpPr txBox="1"/>
          <p:nvPr/>
        </p:nvSpPr>
        <p:spPr>
          <a:xfrm rot="16200000">
            <a:off x="-2394206" y="3173284"/>
            <a:ext cx="5288627" cy="461665"/>
          </a:xfrm>
          <a:prstGeom prst="rect">
            <a:avLst/>
          </a:prstGeom>
          <a:noFill/>
        </p:spPr>
        <p:txBody>
          <a:bodyPr wrap="none" rtlCol="0">
            <a:spAutoFit/>
          </a:bodyPr>
          <a:lstStyle/>
          <a:p>
            <a:r>
              <a:rPr lang="en-US" sz="2400" b="1" baseline="-25000" dirty="0">
                <a:latin typeface="Garamond" pitchFamily="18" charset="0"/>
                <a:hlinkClick r:id="rId7"/>
              </a:rPr>
              <a:t>OECD Environmental Performance Reviews: Türkiye 2019</a:t>
            </a:r>
            <a:endParaRPr lang="it-IT" sz="2400" dirty="0"/>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Sottotitolo 2"/>
          <p:cNvSpPr txBox="1">
            <a:spLocks/>
          </p:cNvSpPr>
          <p:nvPr/>
        </p:nvSpPr>
        <p:spPr>
          <a:xfrm>
            <a:off x="309716" y="825910"/>
            <a:ext cx="11636478" cy="5627426"/>
          </a:xfrm>
          <a:prstGeom prst="rect">
            <a:avLst/>
          </a:prstGeom>
        </p:spPr>
        <p:txBody>
          <a:bodyPr vert="horz" lIns="91440" tIns="45720" rIns="91440" bIns="45720" rtlCol="0">
            <a:noAutofit/>
          </a:bodyPr>
          <a:lstStyle/>
          <a:p>
            <a:pPr marL="514350" marR="0" lvl="0" indent="-241300"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Investing in the environment to promote green growth</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a:t>
            </a: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 </a:t>
            </a:r>
          </a:p>
          <a:p>
            <a:pPr marL="514350" marR="0" lvl="0" indent="-2413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chemeClr val="tx1"/>
                </a:solidFill>
                <a:effectLst/>
                <a:uLnTx/>
                <a:uFillTx/>
                <a:latin typeface="Garamond" pitchFamily="18" charset="0"/>
                <a:ea typeface="+mn-ea"/>
                <a:cs typeface="+mn-cs"/>
              </a:rPr>
              <a:t>Improve consideration of environmental externalities in evaluation of major investments by using tools such as comprehensive cost-benefit analysis. </a:t>
            </a:r>
          </a:p>
          <a:p>
            <a:pPr marL="514350" marR="0" lvl="0" indent="-2413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chemeClr val="tx1"/>
                </a:solidFill>
                <a:effectLst/>
                <a:uLnTx/>
                <a:uFillTx/>
                <a:latin typeface="Garamond" pitchFamily="18" charset="0"/>
                <a:ea typeface="+mn-ea"/>
                <a:cs typeface="+mn-cs"/>
              </a:rPr>
              <a:t>Expand the use of instruments that leverage private sector investment in environmental projects, including public-private partnerships for rail and public transit, green banks to reduce risk for traditional investors, and green bonds. </a:t>
            </a:r>
          </a:p>
          <a:p>
            <a:pPr marL="514350" marR="0" lvl="0" indent="-241300" algn="just" defTabSz="914400" rtl="0" eaLnBrk="1" fontAlgn="auto" latinLnBrk="0" hangingPunct="1">
              <a:lnSpc>
                <a:spcPct val="90000"/>
              </a:lnSpc>
              <a:spcBef>
                <a:spcPts val="1000"/>
              </a:spcBef>
              <a:spcAft>
                <a:spcPts val="0"/>
              </a:spcAft>
              <a:buClrTx/>
              <a:buSzTx/>
              <a:tabLst/>
              <a:defRPr/>
            </a:pPr>
            <a:endParaRPr kumimoji="0" lang="en-US" sz="400" b="0"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Promoting eco-innovation</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a:t>
            </a: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 </a:t>
            </a:r>
            <a:endPar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chemeClr val="tx1"/>
                </a:solidFill>
                <a:effectLst/>
                <a:uLnTx/>
                <a:uFillTx/>
                <a:latin typeface="Garamond" pitchFamily="18" charset="0"/>
                <a:ea typeface="+mn-ea"/>
                <a:cs typeface="+mn-cs"/>
              </a:rPr>
              <a:t>Evaluate strategic opportunities identified in domestic and global EGS markets; develop an integrated approach to support clean technology entrepreneurs from early stage R&amp;D through to commercialisation and export. </a:t>
            </a:r>
          </a:p>
          <a:p>
            <a:pPr marL="514350" marR="0" lvl="0" indent="-2413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chemeClr val="tx1"/>
                </a:solidFill>
                <a:effectLst/>
                <a:uLnTx/>
                <a:uFillTx/>
                <a:latin typeface="Garamond" pitchFamily="18" charset="0"/>
                <a:ea typeface="+mn-ea"/>
                <a:cs typeface="+mn-cs"/>
              </a:rPr>
              <a:t>Strengthen the policy framework for eco-innovation by increasing spending on environmental R&amp;D, supporting technology demonstration and commercialisation with an expanded number of clean technology incubators, and integrating greater awareness of EGS market opportunities into education and skills programming. </a:t>
            </a:r>
          </a:p>
          <a:p>
            <a:pPr marL="514350" marR="0" lvl="0" indent="-241300" algn="just" defTabSz="914400" rtl="0" eaLnBrk="1" fontAlgn="auto" latinLnBrk="0" hangingPunct="1">
              <a:lnSpc>
                <a:spcPct val="90000"/>
              </a:lnSpc>
              <a:spcBef>
                <a:spcPts val="1000"/>
              </a:spcBef>
              <a:spcAft>
                <a:spcPts val="0"/>
              </a:spcAft>
              <a:buClrTx/>
              <a:buSzTx/>
              <a:tabLst/>
              <a:defRPr/>
            </a:pPr>
            <a:endParaRPr kumimoji="0" lang="en-US" sz="400" b="0" i="0" u="none" strike="noStrike" kern="1200" cap="none" spc="0" normalizeH="0" baseline="0" noProof="0" dirty="0" smtClean="0">
              <a:ln>
                <a:noFill/>
              </a:ln>
              <a:solidFill>
                <a:schemeClr val="tx1"/>
              </a:solidFill>
              <a:effectLst/>
              <a:uLnTx/>
              <a:uFillTx/>
              <a:latin typeface="Garamond" pitchFamily="18" charset="0"/>
              <a:ea typeface="+mn-ea"/>
              <a:cs typeface="+mn-cs"/>
            </a:endParaRPr>
          </a:p>
          <a:p>
            <a:pPr marL="514350" marR="0" lvl="0" indent="-241300" algn="just" defTabSz="914400" rtl="0" eaLnBrk="1" fontAlgn="auto" latinLnBrk="0" hangingPunct="1">
              <a:lnSpc>
                <a:spcPct val="90000"/>
              </a:lnSpc>
              <a:spcBef>
                <a:spcPts val="1000"/>
              </a:spcBef>
              <a:spcAft>
                <a:spcPts val="0"/>
              </a:spcAft>
              <a:buClrTx/>
              <a:buSzTx/>
              <a:tabLst/>
              <a:defRPr/>
            </a:pPr>
            <a:r>
              <a:rPr kumimoji="0" lang="en-US" sz="2400" b="1" i="0" u="sng" strike="noStrike" kern="1200" cap="none" spc="0" normalizeH="0" baseline="0" noProof="0" dirty="0" smtClean="0">
                <a:ln>
                  <a:noFill/>
                </a:ln>
                <a:solidFill>
                  <a:schemeClr val="tx1"/>
                </a:solidFill>
                <a:effectLst/>
                <a:uLnTx/>
                <a:uFillTx/>
                <a:latin typeface="Garamond" pitchFamily="18" charset="0"/>
                <a:ea typeface="+mn-ea"/>
                <a:cs typeface="+mn-cs"/>
              </a:rPr>
              <a:t>Contributing to the global environmental agenda</a:t>
            </a:r>
            <a:r>
              <a:rPr kumimoji="0" lang="en-US" sz="2400" b="1" i="0" u="none" strike="noStrike" kern="1200" cap="none" spc="0" normalizeH="0" baseline="0" noProof="0" dirty="0" smtClean="0">
                <a:ln>
                  <a:noFill/>
                </a:ln>
                <a:solidFill>
                  <a:schemeClr val="tx1"/>
                </a:solidFill>
                <a:effectLst/>
                <a:uLnTx/>
                <a:uFillTx/>
                <a:latin typeface="Garamond" pitchFamily="18" charset="0"/>
                <a:ea typeface="+mn-ea"/>
                <a:cs typeface="+mn-cs"/>
              </a:rPr>
              <a:t>: </a:t>
            </a:r>
          </a:p>
          <a:p>
            <a:pPr marL="514350" marR="0" lvl="0" indent="-2413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900" b="0" i="0" u="none" strike="noStrike" kern="1200" cap="none" spc="0" normalizeH="0" baseline="0" noProof="0" dirty="0" smtClean="0">
                <a:ln>
                  <a:noFill/>
                </a:ln>
                <a:solidFill>
                  <a:schemeClr val="tx1"/>
                </a:solidFill>
                <a:effectLst/>
                <a:uLnTx/>
                <a:uFillTx/>
                <a:latin typeface="Garamond" pitchFamily="18" charset="0"/>
                <a:ea typeface="+mn-ea"/>
                <a:cs typeface="+mn-cs"/>
              </a:rPr>
              <a:t>Promote corporate social responsibility initiatives such as sustainability reporting, certification, internal environmental performance targets and investment in environmental projects</a:t>
            </a:r>
            <a:r>
              <a:rPr kumimoji="0" lang="en-US" sz="2000" b="0" i="0" u="none" strike="noStrike" kern="1200" cap="none" spc="0" normalizeH="0" baseline="0" noProof="0" dirty="0" smtClean="0">
                <a:ln>
                  <a:noFill/>
                </a:ln>
                <a:solidFill>
                  <a:schemeClr val="tx1"/>
                </a:solidFill>
                <a:effectLst/>
                <a:uLnTx/>
                <a:uFillTx/>
                <a:latin typeface="Garamond" pitchFamily="18" charset="0"/>
                <a:ea typeface="+mn-ea"/>
                <a:cs typeface="+mn-cs"/>
              </a:rPr>
              <a:t>.</a:t>
            </a:r>
            <a:endParaRPr kumimoji="0" lang="en-GB" sz="2000" b="0" i="0" u="none" strike="noStrike" kern="1200" cap="none" spc="0" normalizeH="0" baseline="0" noProof="0" dirty="0" smtClean="0">
              <a:ln>
                <a:noFill/>
              </a:ln>
              <a:solidFill>
                <a:schemeClr val="tx1"/>
              </a:solidFill>
              <a:effectLst/>
              <a:uLnTx/>
              <a:uFillTx/>
              <a:latin typeface="Garamond" pitchFamily="18" charset="0"/>
              <a:ea typeface="+mn-ea"/>
              <a:cs typeface="+mn-cs"/>
            </a:endParaRPr>
          </a:p>
        </p:txBody>
      </p:sp>
      <p:sp>
        <p:nvSpPr>
          <p:cNvPr id="14" name="CasellaDiTesto 13"/>
          <p:cNvSpPr txBox="1"/>
          <p:nvPr/>
        </p:nvSpPr>
        <p:spPr>
          <a:xfrm rot="16200000">
            <a:off x="-2394206" y="3173284"/>
            <a:ext cx="5288627" cy="461665"/>
          </a:xfrm>
          <a:prstGeom prst="rect">
            <a:avLst/>
          </a:prstGeom>
          <a:noFill/>
        </p:spPr>
        <p:txBody>
          <a:bodyPr wrap="none" rtlCol="0">
            <a:spAutoFit/>
          </a:bodyPr>
          <a:lstStyle/>
          <a:p>
            <a:r>
              <a:rPr lang="en-US" sz="2400" b="1" baseline="-25000" dirty="0">
                <a:latin typeface="Garamond" pitchFamily="18" charset="0"/>
                <a:hlinkClick r:id="rId7"/>
              </a:rPr>
              <a:t>OECD Environmental Performance Reviews: Türkiye 2019</a:t>
            </a:r>
            <a:endParaRPr lang="it-IT" sz="2400" dirty="0"/>
          </a:p>
        </p:txBody>
      </p:sp>
    </p:spTree>
    <p:extLst>
      <p:ext uri="{BB962C8B-B14F-4D97-AF65-F5344CB8AC3E}">
        <p14:creationId xmlns="" xmlns:p14="http://schemas.microsoft.com/office/powerpoint/2010/main" val="205762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49"/>
            <a:ext cx="11036300" cy="5580011"/>
          </a:xfrm>
          <a:prstGeom prst="rect">
            <a:avLst/>
          </a:prstGeom>
        </p:spPr>
        <p:txBody>
          <a:bodyPr vert="horz" lIns="91440" tIns="45720" rIns="91440" bIns="45720" rtlCol="0">
            <a:normAutofit/>
          </a:bodyPr>
          <a:lstStyle/>
          <a:p>
            <a:pPr marL="228600" marR="0" lvl="0" indent="-228600" algn="ctr" defTabSz="914400" rtl="0" eaLnBrk="1" fontAlgn="auto" latinLnBrk="0" hangingPunct="1">
              <a:lnSpc>
                <a:spcPct val="90000"/>
              </a:lnSpc>
              <a:spcBef>
                <a:spcPts val="1000"/>
              </a:spcBef>
              <a:spcAft>
                <a:spcPts val="0"/>
              </a:spcAft>
              <a:buClrTx/>
              <a:buSzTx/>
              <a:buFontTx/>
              <a:buNone/>
              <a:tabLst/>
              <a:defRPr/>
            </a:pPr>
            <a:endParaRPr kumimoji="0" lang="en-US" altLang="it-IT" sz="32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en-US" altLang="it-IT" sz="4000" b="1" i="0" u="none" strike="noStrike" kern="1200" cap="none" spc="0" normalizeH="0" baseline="0" noProof="0" dirty="0" smtClean="0">
                <a:ln>
                  <a:noFill/>
                </a:ln>
                <a:solidFill>
                  <a:srgbClr val="000000"/>
                </a:solidFill>
                <a:effectLst/>
                <a:uLnTx/>
                <a:uFillTx/>
                <a:latin typeface="Garamond" pitchFamily="18" charset="0"/>
                <a:ea typeface="+mn-ea"/>
                <a:cs typeface="+mn-cs"/>
              </a:rPr>
              <a:t>International initiatives </a:t>
            </a:r>
          </a:p>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en-US" altLang="it-IT" sz="4000" b="1" i="0" u="none" strike="noStrike" kern="1200" cap="none" spc="0" normalizeH="0" baseline="0" noProof="0" dirty="0" smtClean="0">
                <a:ln>
                  <a:noFill/>
                </a:ln>
                <a:solidFill>
                  <a:srgbClr val="000000"/>
                </a:solidFill>
                <a:effectLst/>
                <a:uLnTx/>
                <a:uFillTx/>
                <a:latin typeface="Garamond" pitchFamily="18" charset="0"/>
                <a:ea typeface="+mn-ea"/>
                <a:cs typeface="+mn-cs"/>
              </a:rPr>
              <a:t>supporting carbon pricing</a:t>
            </a:r>
          </a:p>
          <a:p>
            <a:pPr marL="228600" marR="0" lvl="0" indent="-228600" algn="ctr" defTabSz="914400" rtl="0" eaLnBrk="1" fontAlgn="auto" latinLnBrk="0" hangingPunct="1">
              <a:lnSpc>
                <a:spcPct val="90000"/>
              </a:lnSpc>
              <a:spcBef>
                <a:spcPts val="1000"/>
              </a:spcBef>
              <a:spcAft>
                <a:spcPts val="0"/>
              </a:spcAft>
              <a:buClrTx/>
              <a:buSzTx/>
              <a:buFontTx/>
              <a:buNone/>
              <a:tabLst/>
              <a:defRPr/>
            </a:pPr>
            <a:endParaRPr kumimoji="0" lang="en-US" altLang="it-IT" sz="11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ctr" defTabSz="914400" rtl="0" eaLnBrk="1" fontAlgn="auto" latinLnBrk="0" hangingPunct="1">
              <a:lnSpc>
                <a:spcPct val="90000"/>
              </a:lnSpc>
              <a:spcBef>
                <a:spcPts val="1000"/>
              </a:spcBef>
              <a:spcAft>
                <a:spcPts val="0"/>
              </a:spcAft>
              <a:buClrTx/>
              <a:buSzTx/>
              <a:buFontTx/>
              <a:buNone/>
              <a:tabLst/>
              <a:defRPr/>
            </a:pPr>
            <a:endParaRPr kumimoji="0" lang="en-US" altLang="it-IT" sz="1100" b="1"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Carbon Pricing Leadership Coalition (World Bank)</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Carbon Pricing Declaration 2014 - the Heads of States and CEO of large firms - Stoltenberg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Carbon Pricing Principles (World Bank e OECD) [Explicit]</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G7 Carbon Markets Platform (Germany Presidency) [Implicit]</a:t>
            </a:r>
          </a:p>
        </p:txBody>
      </p:sp>
    </p:spTree>
    <p:extLst>
      <p:ext uri="{BB962C8B-B14F-4D97-AF65-F5344CB8AC3E}">
        <p14:creationId xmlns="" xmlns:p14="http://schemas.microsoft.com/office/powerpoint/2010/main" val="205762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776531"/>
            <a:ext cx="11036300" cy="5832475"/>
          </a:xfrm>
          <a:prstGeom prst="rect">
            <a:avLst/>
          </a:prstGeom>
        </p:spPr>
        <p:txBody>
          <a:bodyPr vert="horz" lIns="91440" tIns="45720" rIns="91440" bIns="45720" rtlCol="0">
            <a:normAutofit/>
          </a:bodyPr>
          <a:lstStyle/>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en-US" altLang="it-IT" sz="4000" b="1" i="0" u="none" strike="noStrike" kern="1200" cap="none" spc="0" normalizeH="0" baseline="0" noProof="0" dirty="0" smtClean="0">
                <a:ln>
                  <a:noFill/>
                </a:ln>
                <a:solidFill>
                  <a:srgbClr val="000000"/>
                </a:solidFill>
                <a:effectLst/>
                <a:uLnTx/>
                <a:uFillTx/>
                <a:latin typeface="Garamond" pitchFamily="18" charset="0"/>
                <a:ea typeface="+mn-ea"/>
                <a:cs typeface="+mn-cs"/>
              </a:rPr>
              <a:t>International initiatives </a:t>
            </a:r>
          </a:p>
          <a:p>
            <a:pPr marL="228600" marR="0" lvl="0" indent="-228600" algn="ctr" defTabSz="914400" rtl="0" eaLnBrk="1" fontAlgn="auto" latinLnBrk="0" hangingPunct="1">
              <a:lnSpc>
                <a:spcPct val="90000"/>
              </a:lnSpc>
              <a:spcBef>
                <a:spcPts val="1000"/>
              </a:spcBef>
              <a:spcAft>
                <a:spcPts val="0"/>
              </a:spcAft>
              <a:buClrTx/>
              <a:buSzTx/>
              <a:buFontTx/>
              <a:buNone/>
              <a:tabLst/>
              <a:defRPr/>
            </a:pPr>
            <a:r>
              <a:rPr kumimoji="0" lang="en-US" altLang="it-IT" sz="4000" b="1" i="0" u="none" strike="noStrike" kern="1200" cap="none" spc="0" normalizeH="0" baseline="0" noProof="0" dirty="0" smtClean="0">
                <a:ln>
                  <a:noFill/>
                </a:ln>
                <a:solidFill>
                  <a:srgbClr val="000000"/>
                </a:solidFill>
                <a:effectLst/>
                <a:uLnTx/>
                <a:uFillTx/>
                <a:latin typeface="Garamond" pitchFamily="18" charset="0"/>
                <a:ea typeface="+mn-ea"/>
                <a:cs typeface="+mn-cs"/>
              </a:rPr>
              <a:t>supporting carbon pricing (2)</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Economists Call for a Global Carbon Price in the long period (ETS, CO</a:t>
            </a:r>
            <a:r>
              <a:rPr kumimoji="0" lang="en-US" altLang="it-IT" sz="3200" b="0" i="0" u="none" strike="noStrike" kern="1200" cap="none" spc="0" normalizeH="0" baseline="-25000" noProof="0" dirty="0" smtClean="0">
                <a:ln>
                  <a:noFill/>
                </a:ln>
                <a:solidFill>
                  <a:srgbClr val="000000"/>
                </a:solidFill>
                <a:effectLst/>
                <a:uLnTx/>
                <a:uFillTx/>
                <a:latin typeface="Garamond" pitchFamily="18" charset="0"/>
                <a:ea typeface="+mn-ea"/>
                <a:cs typeface="+mn-cs"/>
              </a:rPr>
              <a:t>2</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Tax).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De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Perthuis</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Tirole</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Heal, Ekins, Sterner,  Arrow,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Giovannini</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Bob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Costanza</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 [Explicit]</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Low Carbon Society-Research network (LCS-</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Rnet</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a:t>
            </a:r>
            <a:endParaRPr lang="en-US" altLang="it-IT" sz="3200" dirty="0">
              <a:solidFill>
                <a:srgbClr val="000000"/>
              </a:solidFill>
              <a:latin typeface="Garamond" pitchFamily="18" charset="0"/>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Bert Metz,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Nishioka</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Nakicenovic</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a:t>
            </a:r>
            <a:r>
              <a:rPr kumimoji="0" lang="en-US" altLang="it-IT" sz="3200" b="0" i="0" u="none" strike="noStrike" kern="1200" cap="none" spc="0" normalizeH="0" baseline="0" noProof="0" dirty="0" err="1" smtClean="0">
                <a:ln>
                  <a:noFill/>
                </a:ln>
                <a:solidFill>
                  <a:srgbClr val="000000"/>
                </a:solidFill>
                <a:effectLst/>
                <a:uLnTx/>
                <a:uFillTx/>
                <a:latin typeface="Garamond" pitchFamily="18" charset="0"/>
                <a:ea typeface="+mn-ea"/>
                <a:cs typeface="+mn-cs"/>
              </a:rPr>
              <a:t>Hourcade</a:t>
            </a: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 Ken Arrow,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3200" b="0" i="0" u="none" strike="noStrike" kern="1200" cap="none" spc="0" normalizeH="0" baseline="0" noProof="0" dirty="0" smtClean="0">
                <a:ln>
                  <a:noFill/>
                </a:ln>
                <a:solidFill>
                  <a:srgbClr val="000000"/>
                </a:solidFill>
                <a:effectLst/>
                <a:uLnTx/>
                <a:uFillTx/>
                <a:latin typeface="Garamond" pitchFamily="18" charset="0"/>
                <a:ea typeface="+mn-ea"/>
                <a:cs typeface="+mn-cs"/>
              </a:rPr>
              <a:t>Recognition of the social and economic cost The role of Climate Finance. </a:t>
            </a:r>
          </a:p>
        </p:txBody>
      </p:sp>
    </p:spTree>
    <p:extLst>
      <p:ext uri="{BB962C8B-B14F-4D97-AF65-F5344CB8AC3E}">
        <p14:creationId xmlns="" xmlns:p14="http://schemas.microsoft.com/office/powerpoint/2010/main" val="205762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Titolo 8"/>
          <p:cNvSpPr txBox="1">
            <a:spLocks/>
          </p:cNvSpPr>
          <p:nvPr/>
        </p:nvSpPr>
        <p:spPr>
          <a:xfrm>
            <a:off x="0" y="744534"/>
            <a:ext cx="12192000" cy="2180068"/>
          </a:xfrm>
          <a:prstGeom prst="rect">
            <a:avLst/>
          </a:prstGeom>
        </p:spPr>
        <p:txBody>
          <a:bodyPr vert="horz" lIns="91440" tIns="45720" rIns="91440" bIns="45720" rtlCol="0" anchor="ctr">
            <a:normAutofit fontScale="90000" lnSpcReduction="10000"/>
          </a:bodyPr>
          <a:lstStyle/>
          <a:p>
            <a:pPr marL="514350" marR="0" lvl="0" indent="-514350" algn="l" defTabSz="9144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Syllabus:</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r>
              <a:rPr kumimoji="0" lang="en-GB" sz="1100" b="1" i="0" u="none" strike="noStrike" kern="1200" cap="none" spc="0" normalizeH="0" baseline="0" noProof="0" dirty="0" smtClean="0">
                <a:ln>
                  <a:noFill/>
                </a:ln>
                <a:solidFill>
                  <a:schemeClr val="tx1"/>
                </a:solidFill>
                <a:effectLst/>
                <a:uLnTx/>
                <a:uFillTx/>
                <a:latin typeface="Garamond" pitchFamily="18" charset="0"/>
                <a:ea typeface="+mj-ea"/>
                <a:cs typeface="+mj-cs"/>
              </a:rPr>
              <a:t/>
            </a:r>
            <a:br>
              <a:rPr kumimoji="0" lang="en-GB" sz="1100" b="1" i="0" u="none" strike="noStrike" kern="1200" cap="none" spc="0" normalizeH="0" baseline="0" noProof="0" dirty="0" smtClean="0">
                <a:ln>
                  <a:noFill/>
                </a:ln>
                <a:solidFill>
                  <a:schemeClr val="tx1"/>
                </a:solidFill>
                <a:effectLst/>
                <a:uLnTx/>
                <a:uFillTx/>
                <a:latin typeface="Garamond" pitchFamily="18" charset="0"/>
                <a:ea typeface="+mj-ea"/>
                <a:cs typeface="+mj-cs"/>
              </a:rPr>
            </a:b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1. Prices.</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2. Quantities.</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3. Taxes.</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endParaRPr kumimoji="0" lang="en-GB"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Titolo 8"/>
          <p:cNvSpPr txBox="1">
            <a:spLocks/>
          </p:cNvSpPr>
          <p:nvPr/>
        </p:nvSpPr>
        <p:spPr>
          <a:xfrm>
            <a:off x="-30485" y="2474867"/>
            <a:ext cx="12192000" cy="2982350"/>
          </a:xfrm>
          <a:prstGeom prst="rect">
            <a:avLst/>
          </a:prstGeom>
        </p:spPr>
        <p:txBody>
          <a:bodyPr vert="horz" lIns="91440" tIns="45720" rIns="91440" bIns="45720" rtlCol="0" anchor="t" anchorCtr="0">
            <a:normAutofit fontScale="25000" lnSpcReduction="20000"/>
          </a:bodyPr>
          <a:lstStyle/>
          <a:p>
            <a:pPr marL="514350" indent="-514350">
              <a:spcBef>
                <a:spcPct val="0"/>
              </a:spcBef>
            </a:pPr>
            <a:r>
              <a:rPr lang="en-GB" sz="10000" b="1" dirty="0" smtClean="0">
                <a:latin typeface="Garamond" pitchFamily="18" charset="0"/>
                <a:ea typeface="+mj-ea"/>
                <a:cs typeface="+mj-cs"/>
              </a:rPr>
              <a:t>Consequences:</a:t>
            </a:r>
          </a:p>
          <a:p>
            <a:pPr marL="531813">
              <a:spcBef>
                <a:spcPct val="0"/>
              </a:spcBef>
            </a:pPr>
            <a:r>
              <a:rPr lang="en-GB" sz="10000" b="1" dirty="0" smtClean="0">
                <a:latin typeface="Garamond" pitchFamily="18" charset="0"/>
                <a:ea typeface="+mj-ea"/>
                <a:cs typeface="+mj-cs"/>
              </a:rPr>
              <a:t/>
            </a:r>
            <a:br>
              <a:rPr lang="en-GB" sz="10000" b="1" dirty="0" smtClean="0">
                <a:latin typeface="Garamond" pitchFamily="18" charset="0"/>
                <a:ea typeface="+mj-ea"/>
                <a:cs typeface="+mj-cs"/>
              </a:rPr>
            </a:br>
            <a:r>
              <a:rPr lang="en-GB" sz="10000" b="1" dirty="0" smtClean="0">
                <a:latin typeface="Garamond" pitchFamily="18" charset="0"/>
                <a:ea typeface="+mj-ea"/>
                <a:cs typeface="+mj-cs"/>
              </a:rPr>
              <a:t>1. Prices and quantities are not in line with the climate goals and are not at their  optimal level (i.e. negative externalities).</a:t>
            </a:r>
          </a:p>
          <a:p>
            <a:pPr marL="531813">
              <a:spcBef>
                <a:spcPct val="0"/>
              </a:spcBef>
            </a:pPr>
            <a:r>
              <a:rPr lang="en-GB" sz="10000" b="1" dirty="0" smtClean="0">
                <a:latin typeface="Garamond" pitchFamily="18" charset="0"/>
                <a:ea typeface="+mj-ea"/>
                <a:cs typeface="+mj-cs"/>
              </a:rPr>
              <a:t/>
            </a:r>
            <a:br>
              <a:rPr lang="en-GB" sz="10000" b="1" dirty="0" smtClean="0">
                <a:latin typeface="Garamond" pitchFamily="18" charset="0"/>
                <a:ea typeface="+mj-ea"/>
                <a:cs typeface="+mj-cs"/>
              </a:rPr>
            </a:br>
            <a:r>
              <a:rPr lang="en-GB" sz="10000" b="1" dirty="0" smtClean="0">
                <a:latin typeface="Garamond" pitchFamily="18" charset="0"/>
                <a:ea typeface="+mj-ea"/>
                <a:cs typeface="+mj-cs"/>
              </a:rPr>
              <a:t>2. This can result in pollution, degradation and depletion of natural resources.</a:t>
            </a:r>
          </a:p>
          <a:p>
            <a:pPr marL="531813">
              <a:spcBef>
                <a:spcPct val="0"/>
              </a:spcBef>
            </a:pPr>
            <a:endParaRPr lang="en-GB" sz="10000" b="1" dirty="0" smtClean="0">
              <a:latin typeface="Garamond" pitchFamily="18" charset="0"/>
              <a:ea typeface="+mj-ea"/>
              <a:cs typeface="+mj-cs"/>
            </a:endParaRPr>
          </a:p>
          <a:p>
            <a:pPr marL="1371600" indent="-1371600">
              <a:spcBef>
                <a:spcPct val="0"/>
              </a:spcBef>
            </a:pPr>
            <a:r>
              <a:rPr lang="en-GB" sz="10000" b="1" dirty="0" smtClean="0">
                <a:latin typeface="Garamond" pitchFamily="18" charset="0"/>
                <a:ea typeface="+mj-ea"/>
                <a:cs typeface="+mj-cs"/>
              </a:rPr>
              <a:t>       3. Distortions and negative effects on growth.</a:t>
            </a:r>
          </a:p>
          <a:p>
            <a:pPr marL="514350" indent="-514350">
              <a:spcBef>
                <a:spcPct val="0"/>
              </a:spcBef>
            </a:pPr>
            <a:endParaRPr lang="en-GB" sz="10000" b="1" dirty="0" smtClean="0">
              <a:latin typeface="Garamond" pitchFamily="18" charset="0"/>
              <a:ea typeface="+mj-ea"/>
              <a:cs typeface="+mj-cs"/>
            </a:endParaRPr>
          </a:p>
          <a:p>
            <a:pPr marL="514350" indent="-514350">
              <a:spcBef>
                <a:spcPct val="0"/>
              </a:spcBef>
            </a:pPr>
            <a: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t/>
            </a:r>
            <a:br>
              <a:rPr kumimoji="0" lang="en-GB" sz="2800" b="1" i="0" u="none" strike="noStrike" kern="1200" cap="none" spc="0" normalizeH="0" baseline="0" noProof="0" dirty="0" smtClean="0">
                <a:ln>
                  <a:noFill/>
                </a:ln>
                <a:solidFill>
                  <a:schemeClr val="tx1"/>
                </a:solidFill>
                <a:effectLst/>
                <a:uLnTx/>
                <a:uFillTx/>
                <a:latin typeface="Garamond" pitchFamily="18" charset="0"/>
                <a:ea typeface="+mj-ea"/>
                <a:cs typeface="+mj-cs"/>
              </a:rPr>
            </a:br>
            <a:endParaRPr kumimoji="0" lang="en-GB"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15" name="Titolo 8"/>
          <p:cNvSpPr txBox="1">
            <a:spLocks/>
          </p:cNvSpPr>
          <p:nvPr/>
        </p:nvSpPr>
        <p:spPr>
          <a:xfrm>
            <a:off x="-30485" y="5200317"/>
            <a:ext cx="12192000" cy="1143160"/>
          </a:xfrm>
          <a:prstGeom prst="rect">
            <a:avLst/>
          </a:prstGeom>
        </p:spPr>
        <p:txBody>
          <a:bodyPr vert="horz" lIns="91440" tIns="45720" rIns="91440" bIns="45720" rtlCol="0" anchor="t" anchorCtr="0">
            <a:normAutofit/>
          </a:bodyPr>
          <a:lstStyle/>
          <a:p>
            <a:pPr marL="514350" indent="-514350">
              <a:spcBef>
                <a:spcPct val="0"/>
              </a:spcBef>
              <a:buFont typeface="Wingdings" pitchFamily="2" charset="2"/>
              <a:buChar char="Ø"/>
            </a:pPr>
            <a:r>
              <a:rPr kumimoji="0" lang="en-GB" sz="2800" b="1" i="0" u="none" strike="noStrike" kern="1200" cap="none" spc="0" normalizeH="0" baseline="0" noProof="0" dirty="0" smtClean="0">
                <a:ln>
                  <a:noFill/>
                </a:ln>
                <a:solidFill>
                  <a:srgbClr val="FF0000"/>
                </a:solidFill>
                <a:effectLst/>
                <a:uLnTx/>
                <a:uFillTx/>
                <a:latin typeface="Garamond" pitchFamily="18" charset="0"/>
                <a:ea typeface="+mj-ea"/>
                <a:cs typeface="+mj-cs"/>
              </a:rPr>
              <a:t>Typical</a:t>
            </a:r>
            <a:r>
              <a:rPr kumimoji="0" lang="en-GB" sz="2800" b="1" i="0" u="none" strike="noStrike" kern="1200" cap="none" spc="0" normalizeH="0" noProof="0" dirty="0" smtClean="0">
                <a:ln>
                  <a:noFill/>
                </a:ln>
                <a:solidFill>
                  <a:srgbClr val="FF0000"/>
                </a:solidFill>
                <a:effectLst/>
                <a:uLnTx/>
                <a:uFillTx/>
                <a:latin typeface="Garamond" pitchFamily="18" charset="0"/>
                <a:ea typeface="+mj-ea"/>
                <a:cs typeface="+mj-cs"/>
              </a:rPr>
              <a:t> cases of “Government failure”.</a:t>
            </a:r>
          </a:p>
          <a:p>
            <a:pPr marL="514350" indent="-514350">
              <a:spcBef>
                <a:spcPct val="0"/>
              </a:spcBef>
              <a:buFont typeface="Wingdings" pitchFamily="2" charset="2"/>
              <a:buChar char="Ø"/>
            </a:pPr>
            <a:r>
              <a:rPr lang="en-GB" sz="2800" b="1" baseline="0" dirty="0" smtClean="0">
                <a:solidFill>
                  <a:srgbClr val="FF0000"/>
                </a:solidFill>
                <a:latin typeface="Garamond" pitchFamily="18" charset="0"/>
                <a:ea typeface="+mj-ea"/>
                <a:cs typeface="+mj-cs"/>
              </a:rPr>
              <a:t>Key obstacle to “Green Growth”. </a:t>
            </a:r>
            <a:endParaRPr kumimoji="0" lang="en-GB" sz="28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 xmlns:p14="http://schemas.microsoft.com/office/powerpoint/2010/main" val="205762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 xmlns:a16="http://schemas.microsoft.com/office/drawing/2014/main" id="{5486355F-3005-4F04-805F-557D6A1547EE}"/>
              </a:ext>
            </a:extLst>
          </p:cNvPr>
          <p:cNvSpPr txBox="1">
            <a:spLocks/>
          </p:cNvSpPr>
          <p:nvPr/>
        </p:nvSpPr>
        <p:spPr>
          <a:xfrm>
            <a:off x="765544" y="3444483"/>
            <a:ext cx="10668236" cy="88242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t>The environmental taxation</a:t>
            </a:r>
          </a:p>
          <a:p>
            <a:pPr algn="ctr"/>
            <a:r>
              <a:rPr lang="en-US" sz="2400" i="1" dirty="0" smtClean="0"/>
              <a:t>II Part</a:t>
            </a:r>
            <a:endParaRPr lang="it-IT" sz="2400" i="1" dirty="0"/>
          </a:p>
        </p:txBody>
      </p:sp>
      <p:sp>
        <p:nvSpPr>
          <p:cNvPr id="5" name="Sottotitolo 2">
            <a:extLst>
              <a:ext uri="{FF2B5EF4-FFF2-40B4-BE49-F238E27FC236}">
                <a16:creationId xmlns="" xmlns:a16="http://schemas.microsoft.com/office/drawing/2014/main" id="{4734F9A8-1B6E-44C0-8490-B906F2127A77}"/>
              </a:ext>
            </a:extLst>
          </p:cNvPr>
          <p:cNvSpPr txBox="1">
            <a:spLocks/>
          </p:cNvSpPr>
          <p:nvPr/>
        </p:nvSpPr>
        <p:spPr>
          <a:xfrm>
            <a:off x="1613330" y="4586751"/>
            <a:ext cx="9144000" cy="717872"/>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smtClean="0"/>
              <a:t>Mario IANNOTTI</a:t>
            </a:r>
            <a:br>
              <a:rPr lang="en-US" dirty="0" smtClean="0"/>
            </a:br>
            <a:r>
              <a:rPr lang="en-US" dirty="0" smtClean="0"/>
              <a:t>Energy Environmental Advisor</a:t>
            </a:r>
            <a:br>
              <a:rPr lang="en-US" dirty="0" smtClean="0"/>
            </a:br>
            <a:r>
              <a:rPr lang="en-US" dirty="0" smtClean="0"/>
              <a:t>March 1</a:t>
            </a:r>
            <a:r>
              <a:rPr lang="en-US" baseline="30000" dirty="0" smtClean="0"/>
              <a:t>st</a:t>
            </a:r>
            <a:r>
              <a:rPr lang="en-US" smtClean="0"/>
              <a:t>, 2024</a:t>
            </a:r>
            <a:endParaRPr lang="it-IT" dirty="0"/>
          </a:p>
          <a:p>
            <a:endParaRPr lang="it-IT" dirty="0"/>
          </a:p>
        </p:txBody>
      </p:sp>
      <p:pic>
        <p:nvPicPr>
          <p:cNvPr id="6" name="Immagine 16" descr="ISPRA - Istituto Superiore per la Protezione e la Ricerca Ambientale">
            <a:extLst>
              <a:ext uri="{FF2B5EF4-FFF2-40B4-BE49-F238E27FC236}">
                <a16:creationId xmlns="" xmlns:a16="http://schemas.microsoft.com/office/drawing/2014/main" id="{290D8130-2141-4CBB-B01B-4E8C48F4B27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14024" y="5991626"/>
            <a:ext cx="1331246" cy="60678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Immagine 14" descr="GHGMI_logo_color_800x157">
            <a:extLst>
              <a:ext uri="{FF2B5EF4-FFF2-40B4-BE49-F238E27FC236}">
                <a16:creationId xmlns="" xmlns:a16="http://schemas.microsoft.com/office/drawing/2014/main" id="{04811766-8AFA-445A-87CC-637B9F3E404D}"/>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39953" y="6110420"/>
            <a:ext cx="2661960" cy="51856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Immagine 39" descr="ekodenge18-logo-01">
            <a:extLst>
              <a:ext uri="{FF2B5EF4-FFF2-40B4-BE49-F238E27FC236}">
                <a16:creationId xmlns="" xmlns:a16="http://schemas.microsoft.com/office/drawing/2014/main" id="{53A19AF1-D323-4533-9FBC-9F1449958B0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155894" y="6110420"/>
            <a:ext cx="1685307" cy="47944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olo 1">
            <a:extLst>
              <a:ext uri="{FF2B5EF4-FFF2-40B4-BE49-F238E27FC236}">
                <a16:creationId xmlns="" xmlns:a16="http://schemas.microsoft.com/office/drawing/2014/main" id="{AAAA6272-A321-4098-88E2-A6631CCBDE4A}"/>
              </a:ext>
            </a:extLst>
          </p:cNvPr>
          <p:cNvSpPr txBox="1">
            <a:spLocks/>
          </p:cNvSpPr>
          <p:nvPr/>
        </p:nvSpPr>
        <p:spPr>
          <a:xfrm>
            <a:off x="1487639" y="1251303"/>
            <a:ext cx="9144000" cy="1933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71755">
              <a:spcAft>
                <a:spcPts val="0"/>
              </a:spcAft>
            </a:pPr>
            <a:r>
              <a:rPr lang="en-GB" sz="3200" b="1" dirty="0" err="1"/>
              <a:t>Türkiye</a:t>
            </a:r>
            <a:r>
              <a:rPr lang="en-GB" sz="3200" b="1" dirty="0"/>
              <a:t>: Advancing EU-</a:t>
            </a:r>
            <a:r>
              <a:rPr lang="en-GB" sz="3200" b="1" dirty="0" err="1"/>
              <a:t>Türkiye</a:t>
            </a:r>
            <a:r>
              <a:rPr lang="en-GB" sz="3200" b="1" dirty="0"/>
              <a:t> high-level dialogue </a:t>
            </a:r>
          </a:p>
          <a:p>
            <a:pPr marR="71755">
              <a:spcAft>
                <a:spcPts val="0"/>
              </a:spcAft>
            </a:pPr>
            <a:r>
              <a:rPr lang="en-GB" sz="3200" b="1" dirty="0"/>
              <a:t>on climate action including technical exchanges and trainings on EU ETS</a:t>
            </a:r>
          </a:p>
          <a:p>
            <a:pPr marR="71755">
              <a:spcAft>
                <a:spcPts val="0"/>
              </a:spcAft>
            </a:pPr>
            <a:r>
              <a:rPr lang="en-US" sz="1800" i="1" dirty="0"/>
              <a:t>This activity is part of the European Union Climate Dialogues Project (EUCDs)</a:t>
            </a:r>
            <a:endParaRPr lang="fr-FR" sz="1800" i="1" dirty="0"/>
          </a:p>
        </p:txBody>
      </p:sp>
      <p:pic>
        <p:nvPicPr>
          <p:cNvPr id="11" name="Immagine 7">
            <a:extLst>
              <a:ext uri="{FF2B5EF4-FFF2-40B4-BE49-F238E27FC236}">
                <a16:creationId xmlns="" xmlns:a16="http://schemas.microsoft.com/office/drawing/2014/main" id="{6E82DA52-E5F4-4AF4-B68D-C51A2402B5B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193738" y="206977"/>
            <a:ext cx="2907798" cy="914402"/>
          </a:xfrm>
          <a:prstGeom prst="rect">
            <a:avLst/>
          </a:prstGeom>
        </p:spPr>
      </p:pic>
      <p:pic>
        <p:nvPicPr>
          <p:cNvPr id="12" name="Immagine 3">
            <a:extLst>
              <a:ext uri="{FF2B5EF4-FFF2-40B4-BE49-F238E27FC236}">
                <a16:creationId xmlns="" xmlns:a16="http://schemas.microsoft.com/office/drawing/2014/main" id="{EF794C6E-E38B-49A4-8D50-5A39AE633022}"/>
              </a:ext>
            </a:extLst>
          </p:cNvPr>
          <p:cNvPicPr>
            <a:picLocks noChangeAspect="1"/>
          </p:cNvPicPr>
          <p:nvPr/>
        </p:nvPicPr>
        <p:blipFill>
          <a:blip r:embed="rId6" cstate="print"/>
          <a:stretch>
            <a:fillRect/>
          </a:stretch>
        </p:blipFill>
        <p:spPr>
          <a:xfrm>
            <a:off x="0" y="151001"/>
            <a:ext cx="4100788" cy="854200"/>
          </a:xfrm>
          <a:prstGeom prst="rect">
            <a:avLst/>
          </a:prstGeom>
        </p:spPr>
      </p:pic>
      <p:sp>
        <p:nvSpPr>
          <p:cNvPr id="13" name="Sottotitolo 2">
            <a:extLst>
              <a:ext uri="{FF2B5EF4-FFF2-40B4-BE49-F238E27FC236}">
                <a16:creationId xmlns="" xmlns:a16="http://schemas.microsoft.com/office/drawing/2014/main" id="{4734F9A8-1B6E-44C0-8490-B906F2127A77}"/>
              </a:ext>
            </a:extLst>
          </p:cNvPr>
          <p:cNvSpPr txBox="1">
            <a:spLocks/>
          </p:cNvSpPr>
          <p:nvPr/>
        </p:nvSpPr>
        <p:spPr>
          <a:xfrm>
            <a:off x="50051" y="5562244"/>
            <a:ext cx="12019176" cy="2905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i="1" dirty="0"/>
              <a:t>This publication was funded by the European Union. Its contents are the sole responsibility of the author and do not necessarily reflect the views of the European Union</a:t>
            </a:r>
            <a:endParaRPr lang="it-IT" sz="1400" i="1" dirty="0"/>
          </a:p>
          <a:p>
            <a:pPr marL="0" indent="0" algn="ctr">
              <a:buNone/>
            </a:pPr>
            <a:endParaRPr lang="it-IT" sz="1400" i="1" dirty="0"/>
          </a:p>
          <a:p>
            <a:endParaRPr lang="it-IT" dirty="0"/>
          </a:p>
        </p:txBody>
      </p:sp>
    </p:spTree>
    <p:extLst>
      <p:ext uri="{BB962C8B-B14F-4D97-AF65-F5344CB8AC3E}">
        <p14:creationId xmlns="" xmlns:p14="http://schemas.microsoft.com/office/powerpoint/2010/main" val="1240431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15" name="Sottotitolo 2"/>
          <p:cNvSpPr txBox="1">
            <a:spLocks/>
          </p:cNvSpPr>
          <p:nvPr/>
        </p:nvSpPr>
        <p:spPr>
          <a:xfrm>
            <a:off x="623392" y="2348880"/>
            <a:ext cx="10945216" cy="3528392"/>
          </a:xfrm>
          <a:prstGeom prst="rect">
            <a:avLst/>
          </a:prstGeom>
        </p:spPr>
        <p:txBody>
          <a:bodyPr vert="horz" lIns="91440" tIns="45720" rIns="91440" bIns="45720" rtlCol="0">
            <a:normAutofit/>
          </a:bodyPr>
          <a:lstStyle/>
          <a:p>
            <a:pPr marL="514350" lvl="0" indent="-514350">
              <a:lnSpc>
                <a:spcPct val="90000"/>
              </a:lnSpc>
              <a:spcBef>
                <a:spcPts val="1000"/>
              </a:spcBef>
              <a:buFont typeface="+mj-lt"/>
              <a:buAutoNum type="arabicPeriod"/>
              <a:defRPr/>
            </a:pPr>
            <a:r>
              <a:rPr lang="en-US" sz="2800" dirty="0" smtClean="0">
                <a:solidFill>
                  <a:prstClr val="black"/>
                </a:solidFill>
                <a:latin typeface="Garamond" pitchFamily="18" charset="0"/>
              </a:rPr>
              <a:t>The </a:t>
            </a:r>
            <a:r>
              <a:rPr lang="en-US" sz="2800" dirty="0">
                <a:solidFill>
                  <a:prstClr val="black"/>
                </a:solidFill>
                <a:latin typeface="Garamond" pitchFamily="18" charset="0"/>
              </a:rPr>
              <a:t>role of the Emission Trading </a:t>
            </a:r>
            <a:r>
              <a:rPr lang="en-US" sz="2800" dirty="0" smtClean="0">
                <a:solidFill>
                  <a:prstClr val="black"/>
                </a:solidFill>
                <a:latin typeface="Garamond" pitchFamily="18" charset="0"/>
              </a:rPr>
              <a:t>System.</a:t>
            </a:r>
            <a:endParaRPr lang="en-US" sz="2800" dirty="0">
              <a:solidFill>
                <a:prstClr val="black"/>
              </a:solidFill>
              <a:latin typeface="Garamond" pitchFamily="18" charset="0"/>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lang="en-GB" sz="2800" noProof="0" dirty="0" smtClean="0">
              <a:solidFill>
                <a:prstClr val="black"/>
              </a:solidFill>
              <a:latin typeface="Garamond" pitchFamily="18" charset="0"/>
            </a:endParaRPr>
          </a:p>
          <a:p>
            <a:pPr marL="514350" indent="-514350">
              <a:lnSpc>
                <a:spcPct val="90000"/>
              </a:lnSpc>
              <a:spcBef>
                <a:spcPts val="1000"/>
              </a:spcBef>
              <a:buFont typeface="+mj-lt"/>
              <a:buAutoNum type="arabicPeriod"/>
              <a:defRPr/>
            </a:pPr>
            <a:r>
              <a:rPr lang="en-GB" sz="2800" dirty="0">
                <a:solidFill>
                  <a:prstClr val="black"/>
                </a:solidFill>
                <a:latin typeface="Garamond" pitchFamily="18" charset="0"/>
              </a:rPr>
              <a:t>An estimation of the economic impacts of the EU-ETS</a:t>
            </a:r>
            <a:r>
              <a:rPr lang="en-GB" sz="2800" dirty="0" smtClean="0">
                <a:solidFill>
                  <a:prstClr val="black"/>
                </a:solidFill>
                <a:latin typeface="Garamond" pitchFamily="18" charset="0"/>
              </a:rPr>
              <a:t>.</a:t>
            </a:r>
            <a:endParaRPr kumimoji="0" lang="en-GB" sz="2800" b="0" i="0" u="none" strike="noStrike" kern="1200" cap="none" spc="0" normalizeH="0" baseline="0" dirty="0" smtClean="0">
              <a:ln>
                <a:noFill/>
              </a:ln>
              <a:solidFill>
                <a:prstClr val="black"/>
              </a:solidFill>
              <a:effectLst/>
              <a:uLnTx/>
              <a:uFillTx/>
              <a:latin typeface="Garamond" pitchFamily="18" charset="0"/>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endParaRPr kumimoji="0" lang="en-GB" sz="2800" b="0" i="0" u="none" strike="noStrike" kern="1200" cap="none" spc="0" normalizeH="0" baseline="0" noProof="0" dirty="0" smtClean="0">
              <a:ln>
                <a:noFill/>
              </a:ln>
              <a:solidFill>
                <a:prstClr val="black"/>
              </a:solidFill>
              <a:effectLst/>
              <a:uLnTx/>
              <a:uFillTx/>
              <a:latin typeface="Garamond" pitchFamily="18" charset="0"/>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en-GB" sz="2800" b="0" i="0" u="none" strike="noStrike" kern="1200" cap="none" spc="0" normalizeH="0" baseline="0" noProof="0" dirty="0" smtClean="0">
                <a:ln>
                  <a:noFill/>
                </a:ln>
                <a:solidFill>
                  <a:prstClr val="black"/>
                </a:solidFill>
                <a:effectLst/>
                <a:uLnTx/>
                <a:uFillTx/>
                <a:latin typeface="Garamond" pitchFamily="18" charset="0"/>
                <a:ea typeface="+mn-ea"/>
                <a:cs typeface="+mn-cs"/>
              </a:rPr>
              <a:t> Conclusions.</a:t>
            </a:r>
          </a:p>
        </p:txBody>
      </p:sp>
      <p:sp>
        <p:nvSpPr>
          <p:cNvPr id="16" name="Titolo 8"/>
          <p:cNvSpPr txBox="1">
            <a:spLocks/>
          </p:cNvSpPr>
          <p:nvPr/>
        </p:nvSpPr>
        <p:spPr>
          <a:xfrm>
            <a:off x="466530" y="692696"/>
            <a:ext cx="6839339" cy="14700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prstClr val="black"/>
                </a:solidFill>
                <a:effectLst/>
                <a:uLnTx/>
                <a:uFillTx/>
                <a:latin typeface="Garamond" pitchFamily="18" charset="0"/>
                <a:ea typeface="+mn-ea"/>
                <a:cs typeface="+mn-cs"/>
              </a:rPr>
              <a:t>Outline of the presentation</a:t>
            </a:r>
            <a:endParaRPr kumimoji="0" lang="en-GB" sz="4400" b="0" i="0" u="none" strike="noStrike" kern="1200" cap="none" spc="0" normalizeH="0" baseline="0" noProof="0" dirty="0">
              <a:ln>
                <a:noFill/>
              </a:ln>
              <a:solidFill>
                <a:prstClr val="black"/>
              </a:solidFill>
              <a:effectLst/>
              <a:uLnTx/>
              <a:uFillTx/>
              <a:latin typeface="Calibri Light"/>
              <a:ea typeface="+mn-ea"/>
              <a:cs typeface="+mn-cs"/>
            </a:endParaRPr>
          </a:p>
        </p:txBody>
      </p:sp>
    </p:spTree>
    <p:extLst>
      <p:ext uri="{BB962C8B-B14F-4D97-AF65-F5344CB8AC3E}">
        <p14:creationId xmlns="" xmlns:p14="http://schemas.microsoft.com/office/powerpoint/2010/main" val="205762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6" name="Rectangle 3"/>
          <p:cNvSpPr txBox="1">
            <a:spLocks noChangeArrowheads="1"/>
          </p:cNvSpPr>
          <p:nvPr/>
        </p:nvSpPr>
        <p:spPr>
          <a:xfrm>
            <a:off x="577851" y="914643"/>
            <a:ext cx="11036300" cy="4851963"/>
          </a:xfrm>
          <a:prstGeom prst="rect">
            <a:avLst/>
          </a:prstGeom>
        </p:spPr>
        <p:txBody>
          <a:bodyPr vert="horz" lIns="91440" tIns="45720" rIns="91440" bIns="45720" rtlCol="0">
            <a:normAutofit fontScale="92500" lnSpcReduction="20000"/>
          </a:bodyPr>
          <a:lstStyle/>
          <a:p>
            <a:pPr marL="228600" indent="-228600" algn="just">
              <a:lnSpc>
                <a:spcPct val="90000"/>
              </a:lnSpc>
              <a:spcBef>
                <a:spcPts val="1000"/>
              </a:spcBef>
            </a:pPr>
            <a:r>
              <a:rPr lang="en-GB" sz="3500" b="1" dirty="0" smtClean="0">
                <a:latin typeface="Garamond" pitchFamily="18" charset="0"/>
              </a:rPr>
              <a:t>The role of the Emission Trading System</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A market for CO</a:t>
            </a:r>
            <a:r>
              <a:rPr kumimoji="0" lang="en-US" altLang="it-IT" sz="2800" b="0" i="0" u="none" strike="noStrike" kern="1200" cap="none" spc="0" normalizeH="0" baseline="-25000" noProof="0" dirty="0" smtClean="0">
                <a:ln>
                  <a:noFill/>
                </a:ln>
                <a:solidFill>
                  <a:srgbClr val="000000"/>
                </a:solidFill>
                <a:effectLst/>
                <a:uLnTx/>
                <a:uFillTx/>
                <a:latin typeface="Garamond" pitchFamily="18" charset="0"/>
                <a:ea typeface="+mn-ea"/>
                <a:cs typeface="+mn-cs"/>
              </a:rPr>
              <a:t>2 </a:t>
            </a: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Emissions.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Cap and Trade Mechanisms.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Emission Trading versus Carbon Taxes.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European policies for energy and climate.</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rPr>
              <a:t>Possibilities of global market.</a:t>
            </a:r>
            <a:endParaRPr kumimoji="0" lang="en-US" altLang="it-IT" sz="12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Tree>
    <p:extLst>
      <p:ext uri="{BB962C8B-B14F-4D97-AF65-F5344CB8AC3E}">
        <p14:creationId xmlns="" xmlns:p14="http://schemas.microsoft.com/office/powerpoint/2010/main" val="205762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ttangolo 8"/>
          <p:cNvSpPr/>
          <p:nvPr/>
        </p:nvSpPr>
        <p:spPr>
          <a:xfrm>
            <a:off x="999548" y="1494238"/>
            <a:ext cx="9889067" cy="4401205"/>
          </a:xfrm>
          <a:prstGeom prst="rect">
            <a:avLst/>
          </a:prstGeom>
        </p:spPr>
        <p:txBody>
          <a:bodyPr>
            <a:spAutoFit/>
          </a:bodyPr>
          <a:lstStyle/>
          <a:p>
            <a:pPr fontAlgn="base">
              <a:spcBef>
                <a:spcPct val="0"/>
              </a:spcBef>
              <a:spcAft>
                <a:spcPct val="0"/>
              </a:spcAft>
              <a:defRPr/>
            </a:pPr>
            <a:r>
              <a:rPr lang="en-GB" sz="2800" dirty="0" smtClean="0">
                <a:solidFill>
                  <a:prstClr val="black"/>
                </a:solidFill>
                <a:latin typeface="Garamond" panose="02020404030301010803" pitchFamily="18" charset="0"/>
                <a:cs typeface="Arial" charset="0"/>
              </a:rPr>
              <a:t>PT </a:t>
            </a:r>
            <a:r>
              <a:rPr lang="en-GB" sz="2800" dirty="0">
                <a:solidFill>
                  <a:prstClr val="black"/>
                </a:solidFill>
                <a:latin typeface="Garamond" panose="02020404030301010803" pitchFamily="18" charset="0"/>
                <a:cs typeface="Arial" charset="0"/>
              </a:rPr>
              <a:t>scheme is based on four basic conditions: </a:t>
            </a:r>
          </a:p>
          <a:p>
            <a:pPr marL="571500" indent="-571500" fontAlgn="base">
              <a:spcBef>
                <a:spcPct val="0"/>
              </a:spcBef>
              <a:spcAft>
                <a:spcPct val="0"/>
              </a:spcAft>
              <a:buFontTx/>
              <a:buAutoNum type="romanLcParenBoth"/>
              <a:defRPr/>
            </a:pPr>
            <a:r>
              <a:rPr lang="en-GB" sz="2800" dirty="0">
                <a:solidFill>
                  <a:prstClr val="black"/>
                </a:solidFill>
                <a:latin typeface="Garamond" panose="02020404030301010803" pitchFamily="18" charset="0"/>
                <a:cs typeface="Arial" charset="0"/>
              </a:rPr>
              <a:t>a quantitative environmental performance target to be achieved individually or collectively; </a:t>
            </a:r>
          </a:p>
          <a:p>
            <a:pPr marL="571500" indent="-571500" fontAlgn="base">
              <a:spcBef>
                <a:spcPct val="0"/>
              </a:spcBef>
              <a:spcAft>
                <a:spcPct val="0"/>
              </a:spcAft>
              <a:buFontTx/>
              <a:buAutoNum type="romanLcParenBoth"/>
              <a:defRPr/>
            </a:pPr>
            <a:r>
              <a:rPr lang="en-GB" sz="2800" dirty="0">
                <a:solidFill>
                  <a:prstClr val="black"/>
                </a:solidFill>
                <a:latin typeface="Garamond" panose="02020404030301010803" pitchFamily="18" charset="0"/>
                <a:cs typeface="Arial" charset="0"/>
              </a:rPr>
              <a:t>a defined spatial and temporal flexibility given to regulated agents in the choice of location of resource extraction or pollution emission; </a:t>
            </a:r>
          </a:p>
          <a:p>
            <a:pPr marL="571500" indent="-571500" fontAlgn="base">
              <a:spcBef>
                <a:spcPct val="0"/>
              </a:spcBef>
              <a:spcAft>
                <a:spcPct val="0"/>
              </a:spcAft>
              <a:buFontTx/>
              <a:buAutoNum type="romanLcParenBoth"/>
              <a:defRPr/>
            </a:pPr>
            <a:r>
              <a:rPr lang="en-GB" sz="2800" dirty="0">
                <a:solidFill>
                  <a:prstClr val="black"/>
                </a:solidFill>
                <a:latin typeface="Garamond" panose="02020404030301010803" pitchFamily="18" charset="0"/>
                <a:cs typeface="Arial" charset="0"/>
              </a:rPr>
              <a:t>enforcement capacities to ensure that actual performance of agents matches their allocated permits and objectives; and </a:t>
            </a:r>
          </a:p>
          <a:p>
            <a:pPr marL="571500" indent="-571500" fontAlgn="base">
              <a:spcBef>
                <a:spcPct val="0"/>
              </a:spcBef>
              <a:spcAft>
                <a:spcPct val="0"/>
              </a:spcAft>
              <a:buFontTx/>
              <a:buAutoNum type="romanLcParenBoth"/>
              <a:defRPr/>
            </a:pPr>
            <a:r>
              <a:rPr lang="en-GB" sz="2800" dirty="0">
                <a:solidFill>
                  <a:prstClr val="black"/>
                </a:solidFill>
                <a:latin typeface="Garamond" panose="02020404030301010803" pitchFamily="18" charset="0"/>
                <a:cs typeface="Arial" charset="0"/>
              </a:rPr>
              <a:t>a distinction between assignment of environmental obligations and initial allocation of permits/property rights. (Salmons, 2001)</a:t>
            </a:r>
          </a:p>
        </p:txBody>
      </p:sp>
      <p:sp>
        <p:nvSpPr>
          <p:cNvPr id="14" name="Titolo 1"/>
          <p:cNvSpPr>
            <a:spLocks noGrp="1"/>
          </p:cNvSpPr>
          <p:nvPr>
            <p:ph type="title"/>
          </p:nvPr>
        </p:nvSpPr>
        <p:spPr>
          <a:xfrm>
            <a:off x="838200" y="365125"/>
            <a:ext cx="10515600" cy="1325563"/>
          </a:xfrm>
        </p:spPr>
        <p:txBody>
          <a:bodyPr/>
          <a:lstStyle/>
          <a:p>
            <a:r>
              <a:rPr lang="en-GB" altLang="en-US" sz="4000" b="1" dirty="0" smtClean="0">
                <a:latin typeface="Garamond" pitchFamily="18" charset="0"/>
              </a:rPr>
              <a:t>Permits Trading: basic conditions</a:t>
            </a:r>
          </a:p>
        </p:txBody>
      </p:sp>
    </p:spTree>
    <p:extLst>
      <p:ext uri="{BB962C8B-B14F-4D97-AF65-F5344CB8AC3E}">
        <p14:creationId xmlns="" xmlns:p14="http://schemas.microsoft.com/office/powerpoint/2010/main" val="205762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1"/>
          <p:cNvSpPr>
            <a:spLocks noChangeArrowheads="1"/>
          </p:cNvSpPr>
          <p:nvPr/>
        </p:nvSpPr>
        <p:spPr bwMode="auto">
          <a:xfrm>
            <a:off x="914402" y="1474846"/>
            <a:ext cx="10559844" cy="4493538"/>
          </a:xfrm>
          <a:prstGeom prst="rect">
            <a:avLst/>
          </a:prstGeom>
          <a:noFill/>
          <a:ln w="9525">
            <a:noFill/>
            <a:miter lim="800000"/>
            <a:headEnd/>
            <a:tailEnd/>
          </a:ln>
        </p:spPr>
        <p:txBody>
          <a:bodyPr wrap="square">
            <a:spAutoFit/>
          </a:bodyPr>
          <a:lstStyle/>
          <a:p>
            <a:pPr algn="just" fontAlgn="base">
              <a:spcBef>
                <a:spcPct val="0"/>
              </a:spcBef>
              <a:spcAft>
                <a:spcPct val="0"/>
              </a:spcAft>
            </a:pPr>
            <a:r>
              <a:rPr lang="en-GB" altLang="en-US" sz="2600" dirty="0" smtClean="0">
                <a:solidFill>
                  <a:prstClr val="black"/>
                </a:solidFill>
                <a:latin typeface="Garamond" pitchFamily="18" charset="0"/>
                <a:cs typeface="Arial" pitchFamily="34" charset="0"/>
              </a:rPr>
              <a:t>PT schemes can be developed along the lines of two social concepts (Olivier Godard in </a:t>
            </a:r>
            <a:r>
              <a:rPr lang="en-GB" altLang="en-US" sz="2600" dirty="0" smtClean="0">
                <a:solidFill>
                  <a:prstClr val="black"/>
                </a:solidFill>
                <a:latin typeface="Garamond" pitchFamily="18" charset="0"/>
                <a:cs typeface="Arial" pitchFamily="34" charset="0"/>
                <a:hlinkClick r:id="rId8"/>
              </a:rPr>
              <a:t>OECD, 2002</a:t>
            </a:r>
            <a:r>
              <a:rPr lang="en-GB" altLang="en-US" sz="2600" dirty="0" smtClean="0">
                <a:solidFill>
                  <a:prstClr val="black"/>
                </a:solidFill>
                <a:latin typeface="Garamond" pitchFamily="18" charset="0"/>
                <a:cs typeface="Arial" pitchFamily="34" charset="0"/>
              </a:rPr>
              <a:t>):</a:t>
            </a:r>
          </a:p>
          <a:p>
            <a:pPr marL="457200" indent="-457200" algn="just" fontAlgn="base">
              <a:spcBef>
                <a:spcPct val="0"/>
              </a:spcBef>
              <a:spcAft>
                <a:spcPct val="0"/>
              </a:spcAft>
              <a:buFont typeface="+mj-lt"/>
              <a:buAutoNum type="arabicPeriod"/>
            </a:pPr>
            <a:r>
              <a:rPr lang="en-GB" altLang="en-US" sz="2600" dirty="0" smtClean="0">
                <a:solidFill>
                  <a:prstClr val="black"/>
                </a:solidFill>
                <a:latin typeface="Garamond" pitchFamily="18" charset="0"/>
                <a:cs typeface="Arial" pitchFamily="34" charset="0"/>
              </a:rPr>
              <a:t>as a </a:t>
            </a:r>
            <a:r>
              <a:rPr lang="en-GB" altLang="en-US" sz="2600" b="1" i="1" dirty="0" smtClean="0">
                <a:solidFill>
                  <a:prstClr val="black"/>
                </a:solidFill>
                <a:latin typeface="Garamond" pitchFamily="18" charset="0"/>
                <a:cs typeface="Arial" pitchFamily="34" charset="0"/>
              </a:rPr>
              <a:t>private activity</a:t>
            </a:r>
            <a:r>
              <a:rPr lang="en-GB" altLang="en-US" sz="2600" dirty="0" smtClean="0">
                <a:solidFill>
                  <a:prstClr val="black"/>
                </a:solidFill>
                <a:latin typeface="Garamond" pitchFamily="18" charset="0"/>
                <a:cs typeface="Arial" pitchFamily="34" charset="0"/>
              </a:rPr>
              <a:t>; once the required regulatory framework is set-up, brokers and exchanges could play the main role in facilitating trades and give them an economic meaning, with minimal bureaucracy;</a:t>
            </a:r>
          </a:p>
          <a:p>
            <a:pPr marL="457200" indent="-457200" algn="just" fontAlgn="base">
              <a:spcBef>
                <a:spcPct val="0"/>
              </a:spcBef>
              <a:spcAft>
                <a:spcPct val="0"/>
              </a:spcAft>
              <a:buFont typeface="+mj-lt"/>
              <a:buAutoNum type="arabicPeriod"/>
            </a:pPr>
            <a:r>
              <a:rPr lang="en-GB" altLang="en-US" sz="2600" dirty="0" smtClean="0">
                <a:solidFill>
                  <a:prstClr val="black"/>
                </a:solidFill>
                <a:latin typeface="Garamond" pitchFamily="18" charset="0"/>
                <a:cs typeface="Arial" pitchFamily="34" charset="0"/>
              </a:rPr>
              <a:t>as a </a:t>
            </a:r>
            <a:r>
              <a:rPr lang="en-GB" altLang="en-US" sz="2600" b="1" i="1" dirty="0" smtClean="0">
                <a:solidFill>
                  <a:prstClr val="black"/>
                </a:solidFill>
                <a:latin typeface="Garamond" pitchFamily="18" charset="0"/>
                <a:cs typeface="Arial" pitchFamily="34" charset="0"/>
              </a:rPr>
              <a:t>public activity</a:t>
            </a:r>
            <a:r>
              <a:rPr lang="en-GB" altLang="en-US" sz="2600" i="1" dirty="0" smtClean="0">
                <a:solidFill>
                  <a:prstClr val="black"/>
                </a:solidFill>
                <a:latin typeface="Garamond" pitchFamily="18" charset="0"/>
                <a:cs typeface="Arial" pitchFamily="34" charset="0"/>
              </a:rPr>
              <a:t>; </a:t>
            </a:r>
            <a:r>
              <a:rPr lang="en-GB" altLang="en-US" sz="2600" dirty="0" smtClean="0">
                <a:solidFill>
                  <a:prstClr val="black"/>
                </a:solidFill>
                <a:latin typeface="Garamond" pitchFamily="18" charset="0"/>
                <a:cs typeface="Arial" pitchFamily="34" charset="0"/>
              </a:rPr>
              <a:t>based on extensive public procedures such as public hearings and prior authorisation for all requested trades or transfers. This approach may be appropriate if transfers affect third parties and/or community concerns that may need protection, but at the risk of bureaucratic delays and unpredictability which could net out the economic benefits of trade.</a:t>
            </a:r>
          </a:p>
        </p:txBody>
      </p:sp>
      <p:sp>
        <p:nvSpPr>
          <p:cNvPr id="14" name="Titolo 1"/>
          <p:cNvSpPr>
            <a:spLocks noGrp="1"/>
          </p:cNvSpPr>
          <p:nvPr>
            <p:ph type="title"/>
          </p:nvPr>
        </p:nvSpPr>
        <p:spPr>
          <a:xfrm>
            <a:off x="838200" y="365125"/>
            <a:ext cx="10515600" cy="1325563"/>
          </a:xfrm>
        </p:spPr>
        <p:txBody>
          <a:bodyPr/>
          <a:lstStyle/>
          <a:p>
            <a:r>
              <a:rPr lang="en-GB" altLang="en-US" sz="4000" b="1" dirty="0" smtClean="0">
                <a:latin typeface="Garamond" pitchFamily="18" charset="0"/>
              </a:rPr>
              <a:t>Permits Trading: private or public?</a:t>
            </a:r>
          </a:p>
        </p:txBody>
      </p:sp>
    </p:spTree>
    <p:extLst>
      <p:ext uri="{BB962C8B-B14F-4D97-AF65-F5344CB8AC3E}">
        <p14:creationId xmlns="" xmlns:p14="http://schemas.microsoft.com/office/powerpoint/2010/main" val="205762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Titolo 1"/>
          <p:cNvSpPr>
            <a:spLocks noGrp="1"/>
          </p:cNvSpPr>
          <p:nvPr>
            <p:ph type="title"/>
          </p:nvPr>
        </p:nvSpPr>
        <p:spPr>
          <a:xfrm>
            <a:off x="838200" y="585254"/>
            <a:ext cx="10515600" cy="1325563"/>
          </a:xfrm>
        </p:spPr>
        <p:txBody>
          <a:bodyPr/>
          <a:lstStyle/>
          <a:p>
            <a:r>
              <a:rPr lang="it-IT" altLang="en-US" b="1" dirty="0" smtClean="0">
                <a:latin typeface="Garamond" pitchFamily="18" charset="0"/>
              </a:rPr>
              <a:t>Taxation or New Markets</a:t>
            </a:r>
            <a:endParaRPr lang="en-GB" altLang="en-US" b="1" dirty="0" smtClean="0">
              <a:latin typeface="Garamond" pitchFamily="18" charset="0"/>
            </a:endParaRPr>
          </a:p>
        </p:txBody>
      </p:sp>
      <p:sp>
        <p:nvSpPr>
          <p:cNvPr id="14" name="Segnaposto contenuto 2"/>
          <p:cNvSpPr>
            <a:spLocks noGrp="1"/>
          </p:cNvSpPr>
          <p:nvPr>
            <p:ph idx="1"/>
          </p:nvPr>
        </p:nvSpPr>
        <p:spPr>
          <a:xfrm>
            <a:off x="609600" y="1820330"/>
            <a:ext cx="11055351" cy="4525963"/>
          </a:xfrm>
        </p:spPr>
        <p:txBody>
          <a:bodyPr/>
          <a:lstStyle/>
          <a:p>
            <a:pPr algn="just"/>
            <a:r>
              <a:rPr lang="en-GB" altLang="en-US" sz="2800" dirty="0" smtClean="0">
                <a:latin typeface="Garamond" pitchFamily="18" charset="0"/>
              </a:rPr>
              <a:t>Externalities – Pigouvian tradition – Environmental Tax. </a:t>
            </a:r>
          </a:p>
          <a:p>
            <a:pPr algn="just"/>
            <a:r>
              <a:rPr lang="en-GB" altLang="en-US" sz="2800" dirty="0" smtClean="0">
                <a:latin typeface="Garamond" pitchFamily="18" charset="0"/>
              </a:rPr>
              <a:t>Tradable Permit Schemes: markets created from theoretical considerations, usually traced back to Ronald Coase (1960) – a sharp criticism of environmental taxes. </a:t>
            </a:r>
          </a:p>
          <a:p>
            <a:pPr algn="just"/>
            <a:r>
              <a:rPr lang="en-GB" altLang="en-US" sz="2800" dirty="0" smtClean="0">
                <a:latin typeface="Garamond" pitchFamily="18" charset="0"/>
              </a:rPr>
              <a:t>Environmental Taxes or Permit Systems to maximise net expected benefits (expected climate benefits minus expected abatement costs) when abatement costs are not known with certainty?</a:t>
            </a:r>
          </a:p>
          <a:p>
            <a:pPr algn="just"/>
            <a:r>
              <a:rPr lang="en-GB" altLang="en-US" sz="2800" dirty="0" smtClean="0">
                <a:latin typeface="Garamond" pitchFamily="18" charset="0"/>
              </a:rPr>
              <a:t>Governance</a:t>
            </a:r>
            <a:r>
              <a:rPr lang="it-IT" altLang="en-US" sz="2800" dirty="0" smtClean="0">
                <a:latin typeface="Garamond" pitchFamily="18" charset="0"/>
              </a:rPr>
              <a:t> </a:t>
            </a:r>
            <a:r>
              <a:rPr lang="en-GB" altLang="en-US" sz="2800" dirty="0" smtClean="0">
                <a:latin typeface="Garamond" pitchFamily="18" charset="0"/>
              </a:rPr>
              <a:t>issue</a:t>
            </a:r>
            <a:r>
              <a:rPr lang="it-IT" altLang="en-US" sz="2800" dirty="0" smtClean="0">
                <a:latin typeface="Garamond" pitchFamily="18" charset="0"/>
              </a:rPr>
              <a:t>.</a:t>
            </a:r>
            <a:endParaRPr lang="en-GB" altLang="en-US" sz="2800" dirty="0" smtClean="0">
              <a:latin typeface="Garamond" pitchFamily="18" charset="0"/>
            </a:endParaRPr>
          </a:p>
        </p:txBody>
      </p:sp>
      <p:sp>
        <p:nvSpPr>
          <p:cNvPr id="15" name="Rettangolo 14"/>
          <p:cNvSpPr/>
          <p:nvPr/>
        </p:nvSpPr>
        <p:spPr>
          <a:xfrm>
            <a:off x="460310" y="5505027"/>
            <a:ext cx="7321420" cy="338554"/>
          </a:xfrm>
          <a:prstGeom prst="rect">
            <a:avLst/>
          </a:prstGeom>
        </p:spPr>
        <p:txBody>
          <a:bodyPr wrap="square">
            <a:spAutoFit/>
          </a:bodyPr>
          <a:lstStyle/>
          <a:p>
            <a:pPr fontAlgn="base">
              <a:spcBef>
                <a:spcPct val="0"/>
              </a:spcBef>
              <a:spcAft>
                <a:spcPct val="0"/>
              </a:spcAft>
            </a:pPr>
            <a:r>
              <a:rPr lang="it-IT" altLang="en-US" sz="1600" dirty="0">
                <a:solidFill>
                  <a:srgbClr val="000000"/>
                </a:solidFill>
                <a:latin typeface="Garamond" pitchFamily="18" charset="0"/>
                <a:ea typeface="MS PGothic" pitchFamily="34" charset="-128"/>
                <a:cs typeface="Arial" pitchFamily="34" charset="0"/>
              </a:rPr>
              <a:t>Source: </a:t>
            </a:r>
            <a:r>
              <a:rPr lang="en-US" altLang="en-US" sz="1600" dirty="0" smtClean="0">
                <a:solidFill>
                  <a:srgbClr val="000000"/>
                </a:solidFill>
                <a:latin typeface="Garamond" pitchFamily="18" charset="0"/>
                <a:ea typeface="MS PGothic" pitchFamily="34" charset="-128"/>
                <a:cs typeface="Arial" pitchFamily="34" charset="0"/>
              </a:rPr>
              <a:t>“Emissions trading: Taking stock and looking forward</a:t>
            </a:r>
            <a:r>
              <a:rPr lang="en-US" altLang="en-US" sz="1600" dirty="0">
                <a:solidFill>
                  <a:srgbClr val="000000"/>
                </a:solidFill>
                <a:latin typeface="Garamond" pitchFamily="18" charset="0"/>
                <a:ea typeface="MS PGothic" pitchFamily="34" charset="-128"/>
                <a:cs typeface="Arial" pitchFamily="34" charset="0"/>
              </a:rPr>
              <a:t>”</a:t>
            </a:r>
            <a:r>
              <a:rPr lang="en-US" altLang="en-US" sz="1600" dirty="0" smtClean="0">
                <a:solidFill>
                  <a:srgbClr val="000000"/>
                </a:solidFill>
                <a:latin typeface="Garamond" pitchFamily="18" charset="0"/>
                <a:ea typeface="MS PGothic" pitchFamily="34" charset="-128"/>
                <a:cs typeface="Arial" pitchFamily="34" charset="0"/>
              </a:rPr>
              <a:t> (</a:t>
            </a:r>
            <a:r>
              <a:rPr lang="en-US" altLang="en-US" sz="1600" dirty="0" smtClean="0">
                <a:solidFill>
                  <a:srgbClr val="000000"/>
                </a:solidFill>
                <a:latin typeface="Garamond" pitchFamily="18" charset="0"/>
                <a:ea typeface="MS PGothic" pitchFamily="34" charset="-128"/>
                <a:cs typeface="Arial" pitchFamily="34" charset="0"/>
                <a:hlinkClick r:id="rId7"/>
              </a:rPr>
              <a:t>OECD/IEA, 2004</a:t>
            </a:r>
            <a:r>
              <a:rPr lang="en-US" altLang="en-US" sz="1600" dirty="0" smtClean="0">
                <a:solidFill>
                  <a:srgbClr val="000000"/>
                </a:solidFill>
                <a:latin typeface="Garamond" pitchFamily="18" charset="0"/>
                <a:ea typeface="MS PGothic" pitchFamily="34" charset="-128"/>
                <a:cs typeface="Arial" pitchFamily="34" charset="0"/>
              </a:rPr>
              <a:t>). </a:t>
            </a:r>
            <a:endParaRPr lang="en-US" altLang="en-US" sz="1600" dirty="0">
              <a:solidFill>
                <a:srgbClr val="000000"/>
              </a:solidFill>
              <a:latin typeface="Garamond" pitchFamily="18" charset="0"/>
              <a:ea typeface="MS PGothic" pitchFamily="34" charset="-128"/>
              <a:cs typeface="Arial" pitchFamily="34" charset="0"/>
            </a:endParaRPr>
          </a:p>
        </p:txBody>
      </p:sp>
    </p:spTree>
    <p:extLst>
      <p:ext uri="{BB962C8B-B14F-4D97-AF65-F5344CB8AC3E}">
        <p14:creationId xmlns="" xmlns:p14="http://schemas.microsoft.com/office/powerpoint/2010/main" val="205762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0"/>
            <a:ext cx="11036300" cy="64817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3200" b="1" i="0" u="none" strike="noStrike" kern="1200" cap="none" spc="0" normalizeH="0" baseline="0" noProof="0" dirty="0" smtClean="0">
                <a:ln>
                  <a:noFill/>
                </a:ln>
                <a:solidFill>
                  <a:srgbClr val="000000"/>
                </a:solidFill>
                <a:effectLst/>
                <a:uLnTx/>
                <a:uFillTx/>
                <a:latin typeface="Garamond" panose="02020404030301010803" pitchFamily="18" charset="0"/>
                <a:ea typeface="+mn-ea"/>
                <a:cs typeface="+mn-cs"/>
              </a:rPr>
              <a:t>European Climate Policy (ECP) </a:t>
            </a:r>
          </a:p>
          <a:p>
            <a:pPr marL="0" marR="0" lvl="0" indent="0" algn="just"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Rettangolo 13"/>
          <p:cNvSpPr/>
          <p:nvPr/>
        </p:nvSpPr>
        <p:spPr>
          <a:xfrm>
            <a:off x="624418" y="981076"/>
            <a:ext cx="10847916" cy="4754563"/>
          </a:xfrm>
          <a:prstGeom prst="rect">
            <a:avLst/>
          </a:prstGeom>
        </p:spPr>
        <p:txBody>
          <a:bodyPr>
            <a:spAutoFit/>
          </a:bodyPr>
          <a:lstStyle/>
          <a:p>
            <a:pPr algn="just">
              <a:lnSpc>
                <a:spcPct val="150000"/>
              </a:lnSpc>
              <a:defRPr/>
            </a:pPr>
            <a:r>
              <a:rPr lang="it-IT" sz="4000" dirty="0">
                <a:solidFill>
                  <a:srgbClr val="000000"/>
                </a:solidFill>
                <a:latin typeface="Garamond" panose="02020404030301010803" pitchFamily="18" charset="0"/>
                <a:cs typeface="Arial" pitchFamily="34" charset="0"/>
              </a:rPr>
              <a:t>Setting and Pillars:</a:t>
            </a:r>
          </a:p>
          <a:p>
            <a:pPr marL="171450" indent="-171450" algn="just">
              <a:lnSpc>
                <a:spcPct val="150000"/>
              </a:lnSpc>
              <a:buFont typeface="Arial" panose="020B0604020202020204" pitchFamily="34" charset="0"/>
              <a:buChar char="•"/>
              <a:defRPr/>
            </a:pPr>
            <a:r>
              <a:rPr lang="it-IT" sz="3600" dirty="0">
                <a:solidFill>
                  <a:srgbClr val="000000"/>
                </a:solidFill>
                <a:latin typeface="Garamond" panose="02020404030301010803" pitchFamily="18" charset="0"/>
                <a:cs typeface="Arial" pitchFamily="34" charset="0"/>
              </a:rPr>
              <a:t> EU ETS (</a:t>
            </a:r>
            <a:r>
              <a:rPr lang="en-US" altLang="it-IT" sz="3600" dirty="0">
                <a:solidFill>
                  <a:srgbClr val="000000"/>
                </a:solidFill>
                <a:latin typeface="Garamond" panose="02020404030301010803" pitchFamily="18" charset="0"/>
                <a:cs typeface="Arial" pitchFamily="34" charset="0"/>
              </a:rPr>
              <a:t>aforementioned)</a:t>
            </a:r>
          </a:p>
          <a:p>
            <a:pPr marL="171450" indent="-171450" algn="just">
              <a:lnSpc>
                <a:spcPct val="150000"/>
              </a:lnSpc>
              <a:buFont typeface="Arial" panose="020B0604020202020204" pitchFamily="34" charset="0"/>
              <a:buChar char="•"/>
              <a:defRPr/>
            </a:pPr>
            <a:r>
              <a:rPr lang="en-US" sz="3600" dirty="0">
                <a:solidFill>
                  <a:srgbClr val="000000"/>
                </a:solidFill>
                <a:latin typeface="Garamond" panose="02020404030301010803" pitchFamily="18" charset="0"/>
                <a:cs typeface="Arial" pitchFamily="34" charset="0"/>
              </a:rPr>
              <a:t> Renewable energies</a:t>
            </a:r>
          </a:p>
          <a:p>
            <a:pPr marL="171450" indent="-171450" algn="just">
              <a:lnSpc>
                <a:spcPct val="150000"/>
              </a:lnSpc>
              <a:buFont typeface="Arial" panose="020B0604020202020204" pitchFamily="34" charset="0"/>
              <a:buChar char="•"/>
              <a:defRPr/>
            </a:pPr>
            <a:r>
              <a:rPr lang="en-US" sz="3600" dirty="0">
                <a:solidFill>
                  <a:srgbClr val="000000"/>
                </a:solidFill>
                <a:latin typeface="Garamond" panose="02020404030301010803" pitchFamily="18" charset="0"/>
                <a:cs typeface="Arial" pitchFamily="34" charset="0"/>
              </a:rPr>
              <a:t> Energy Efficiency</a:t>
            </a:r>
          </a:p>
          <a:p>
            <a:pPr marL="171450" indent="-171450" algn="just">
              <a:lnSpc>
                <a:spcPct val="150000"/>
              </a:lnSpc>
              <a:buFont typeface="Arial" panose="020B0604020202020204" pitchFamily="34" charset="0"/>
              <a:buChar char="•"/>
              <a:defRPr/>
            </a:pPr>
            <a:r>
              <a:rPr lang="en-US" sz="3600" dirty="0">
                <a:solidFill>
                  <a:srgbClr val="000000"/>
                </a:solidFill>
                <a:latin typeface="Garamond" panose="02020404030301010803" pitchFamily="18" charset="0"/>
                <a:cs typeface="Arial" pitchFamily="34" charset="0"/>
              </a:rPr>
              <a:t> Taxation</a:t>
            </a:r>
            <a:endParaRPr lang="it-IT" sz="3600" dirty="0">
              <a:solidFill>
                <a:srgbClr val="000000"/>
              </a:solidFill>
              <a:latin typeface="Garamond" panose="02020404030301010803" pitchFamily="18" charset="0"/>
              <a:cs typeface="Arial" pitchFamily="34" charset="0"/>
            </a:endParaRPr>
          </a:p>
          <a:p>
            <a:pPr algn="just">
              <a:lnSpc>
                <a:spcPct val="150000"/>
              </a:lnSpc>
              <a:defRPr/>
            </a:pPr>
            <a:endParaRPr lang="it-IT" b="1" dirty="0">
              <a:solidFill>
                <a:srgbClr val="000000"/>
              </a:solidFill>
              <a:latin typeface="Garamond" panose="02020404030301010803" pitchFamily="18" charset="0"/>
              <a:cs typeface="Arial" pitchFamily="34" charset="0"/>
            </a:endParaRPr>
          </a:p>
        </p:txBody>
      </p:sp>
    </p:spTree>
    <p:extLst>
      <p:ext uri="{BB962C8B-B14F-4D97-AF65-F5344CB8AC3E}">
        <p14:creationId xmlns="" xmlns:p14="http://schemas.microsoft.com/office/powerpoint/2010/main" val="205762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ttangolo 8"/>
          <p:cNvSpPr/>
          <p:nvPr/>
        </p:nvSpPr>
        <p:spPr>
          <a:xfrm>
            <a:off x="7027332" y="455124"/>
            <a:ext cx="3978673" cy="539891"/>
          </a:xfrm>
          <a:prstGeom prst="rect">
            <a:avLst/>
          </a:prstGeom>
        </p:spPr>
        <p:txBody>
          <a:bodyPr wrap="square">
            <a:spAutoFit/>
          </a:bodyPr>
          <a:lstStyle/>
          <a:p>
            <a:pPr marL="342900" indent="-342900" algn="r">
              <a:lnSpc>
                <a:spcPct val="90000"/>
              </a:lnSpc>
              <a:spcBef>
                <a:spcPct val="20000"/>
              </a:spcBef>
              <a:defRPr/>
            </a:pPr>
            <a:r>
              <a:rPr lang="en-US" altLang="it-IT" sz="3200" b="1" dirty="0">
                <a:solidFill>
                  <a:srgbClr val="000000"/>
                </a:solidFill>
                <a:latin typeface="Garamond" pitchFamily="18" charset="0"/>
                <a:cs typeface="Arial" pitchFamily="34" charset="0"/>
              </a:rPr>
              <a:t>The </a:t>
            </a:r>
            <a:r>
              <a:rPr lang="en-US" altLang="it-IT" sz="3200" b="1" dirty="0" smtClean="0">
                <a:solidFill>
                  <a:srgbClr val="000000"/>
                </a:solidFill>
                <a:latin typeface="Garamond" pitchFamily="18" charset="0"/>
                <a:cs typeface="Arial" pitchFamily="34" charset="0"/>
              </a:rPr>
              <a:t>EU Climate Law</a:t>
            </a:r>
            <a:endParaRPr lang="en-US" altLang="it-IT" sz="3200" b="1" dirty="0">
              <a:solidFill>
                <a:srgbClr val="000000"/>
              </a:solidFill>
              <a:latin typeface="Garamond" pitchFamily="18" charset="0"/>
              <a:cs typeface="Arial" pitchFamily="34" charset="0"/>
            </a:endParaRPr>
          </a:p>
        </p:txBody>
      </p:sp>
      <p:sp>
        <p:nvSpPr>
          <p:cNvPr id="14" name="CasellaDiTesto 13"/>
          <p:cNvSpPr txBox="1"/>
          <p:nvPr/>
        </p:nvSpPr>
        <p:spPr>
          <a:xfrm>
            <a:off x="239185" y="1348836"/>
            <a:ext cx="11713633" cy="4832092"/>
          </a:xfrm>
          <a:prstGeom prst="rect">
            <a:avLst/>
          </a:prstGeom>
          <a:noFill/>
        </p:spPr>
        <p:txBody>
          <a:bodyPr>
            <a:spAutoFit/>
          </a:bodyPr>
          <a:lstStyle/>
          <a:p>
            <a:pPr algn="just" fontAlgn="base">
              <a:spcBef>
                <a:spcPct val="0"/>
              </a:spcBef>
              <a:spcAft>
                <a:spcPct val="0"/>
              </a:spcAft>
              <a:defRPr/>
            </a:pPr>
            <a:r>
              <a:rPr lang="en-US" sz="2200" dirty="0">
                <a:solidFill>
                  <a:prstClr val="black"/>
                </a:solidFill>
                <a:latin typeface="Garamond" panose="02020404030301010803" pitchFamily="18" charset="0"/>
                <a:cs typeface="Arial" charset="0"/>
              </a:rPr>
              <a:t>The European Climate Law</a:t>
            </a:r>
            <a:r>
              <a:rPr lang="en-US" sz="2200" dirty="0" smtClean="0">
                <a:solidFill>
                  <a:prstClr val="black"/>
                </a:solidFill>
                <a:latin typeface="Garamond" panose="02020404030301010803" pitchFamily="18" charset="0"/>
                <a:cs typeface="Arial" charset="0"/>
              </a:rPr>
              <a:t>, (</a:t>
            </a:r>
            <a:r>
              <a:rPr lang="en-US" sz="2200" dirty="0" smtClean="0">
                <a:solidFill>
                  <a:prstClr val="black"/>
                </a:solidFill>
                <a:latin typeface="Garamond" panose="02020404030301010803" pitchFamily="18" charset="0"/>
                <a:cs typeface="Arial" charset="0"/>
                <a:hlinkClick r:id="rId7"/>
              </a:rPr>
              <a:t>Regulation 2021/1119</a:t>
            </a:r>
            <a:r>
              <a:rPr lang="en-US" sz="2200" dirty="0">
                <a:solidFill>
                  <a:prstClr val="black"/>
                </a:solidFill>
                <a:latin typeface="Garamond" panose="02020404030301010803" pitchFamily="18" charset="0"/>
                <a:cs typeface="Arial" charset="0"/>
              </a:rPr>
              <a:t> </a:t>
            </a:r>
            <a:r>
              <a:rPr lang="en-US" sz="2200" dirty="0" smtClean="0">
                <a:solidFill>
                  <a:prstClr val="black"/>
                </a:solidFill>
                <a:latin typeface="Garamond" panose="02020404030301010803" pitchFamily="18" charset="0"/>
                <a:cs typeface="Arial" charset="0"/>
              </a:rPr>
              <a:t>– “European Climate Law”) in </a:t>
            </a:r>
            <a:r>
              <a:rPr lang="en-US" sz="2200" dirty="0">
                <a:solidFill>
                  <a:prstClr val="black"/>
                </a:solidFill>
                <a:latin typeface="Garamond" panose="02020404030301010803" pitchFamily="18" charset="0"/>
                <a:cs typeface="Arial" charset="0"/>
              </a:rPr>
              <a:t>force since July 2021, </a:t>
            </a:r>
            <a:endParaRPr lang="en-US" sz="2200" dirty="0" smtClean="0">
              <a:solidFill>
                <a:prstClr val="black"/>
              </a:solidFill>
              <a:latin typeface="Garamond" panose="02020404030301010803" pitchFamily="18" charset="0"/>
              <a:cs typeface="Arial" charset="0"/>
            </a:endParaRPr>
          </a:p>
          <a:p>
            <a:pPr algn="just" fontAlgn="base">
              <a:spcBef>
                <a:spcPct val="0"/>
              </a:spcBef>
              <a:spcAft>
                <a:spcPct val="0"/>
              </a:spcAft>
              <a:defRPr/>
            </a:pPr>
            <a:r>
              <a:rPr lang="en-US" sz="2200" dirty="0" smtClean="0">
                <a:solidFill>
                  <a:prstClr val="black"/>
                </a:solidFill>
                <a:latin typeface="Garamond" panose="02020404030301010803" pitchFamily="18" charset="0"/>
                <a:cs typeface="Arial" charset="0"/>
              </a:rPr>
              <a:t>writes </a:t>
            </a:r>
            <a:r>
              <a:rPr lang="en-US" sz="2200" dirty="0">
                <a:solidFill>
                  <a:prstClr val="black"/>
                </a:solidFill>
                <a:latin typeface="Garamond" panose="02020404030301010803" pitchFamily="18" charset="0"/>
                <a:cs typeface="Arial" charset="0"/>
              </a:rPr>
              <a:t>into law the EU’s targets to </a:t>
            </a:r>
            <a:r>
              <a:rPr lang="en-US" sz="2200" dirty="0" smtClean="0">
                <a:solidFill>
                  <a:prstClr val="black"/>
                </a:solidFill>
                <a:latin typeface="Garamond" panose="02020404030301010803" pitchFamily="18" charset="0"/>
                <a:cs typeface="Arial" charset="0"/>
              </a:rPr>
              <a:t>become:</a:t>
            </a:r>
          </a:p>
          <a:p>
            <a:pPr algn="just" fontAlgn="base">
              <a:spcBef>
                <a:spcPct val="0"/>
              </a:spcBef>
              <a:spcAft>
                <a:spcPct val="0"/>
              </a:spcAft>
              <a:defRPr/>
            </a:pPr>
            <a:endParaRPr lang="en-US" sz="2200" dirty="0" smtClean="0">
              <a:solidFill>
                <a:prstClr val="black"/>
              </a:solidFill>
              <a:latin typeface="Garamond" panose="02020404030301010803" pitchFamily="18" charset="0"/>
              <a:cs typeface="Arial" charset="0"/>
            </a:endParaRPr>
          </a:p>
          <a:p>
            <a:pPr marL="342900" indent="-342900" algn="just" fontAlgn="base">
              <a:spcBef>
                <a:spcPct val="0"/>
              </a:spcBef>
              <a:spcAft>
                <a:spcPct val="0"/>
              </a:spcAft>
              <a:buFont typeface="Arial" panose="020B0604020202020204" pitchFamily="34" charset="0"/>
              <a:buChar char="•"/>
              <a:defRPr/>
            </a:pPr>
            <a:r>
              <a:rPr lang="en-US" sz="2200" b="1" u="sng" dirty="0" smtClean="0">
                <a:solidFill>
                  <a:prstClr val="black"/>
                </a:solidFill>
                <a:latin typeface="Garamond" panose="02020404030301010803" pitchFamily="18" charset="0"/>
                <a:cs typeface="Arial" charset="0"/>
              </a:rPr>
              <a:t>CLIMATE NEUTRAL BY 2050</a:t>
            </a:r>
            <a:r>
              <a:rPr lang="en-US" sz="2200" dirty="0" smtClean="0">
                <a:solidFill>
                  <a:prstClr val="black"/>
                </a:solidFill>
                <a:latin typeface="Garamond" panose="02020404030301010803" pitchFamily="18" charset="0"/>
                <a:cs typeface="Arial" charset="0"/>
              </a:rPr>
              <a:t>;</a:t>
            </a:r>
          </a:p>
          <a:p>
            <a:pPr marL="342900" indent="-342900" algn="just" fontAlgn="base">
              <a:spcBef>
                <a:spcPct val="0"/>
              </a:spcBef>
              <a:spcAft>
                <a:spcPct val="0"/>
              </a:spcAft>
              <a:buFont typeface="Arial" panose="020B0604020202020204" pitchFamily="34" charset="0"/>
              <a:buChar char="•"/>
              <a:defRPr/>
            </a:pPr>
            <a:endParaRPr lang="en-US" sz="2200" dirty="0" smtClean="0">
              <a:solidFill>
                <a:prstClr val="black"/>
              </a:solidFill>
              <a:latin typeface="Garamond" panose="02020404030301010803" pitchFamily="18" charset="0"/>
              <a:cs typeface="Arial" charset="0"/>
            </a:endParaRPr>
          </a:p>
          <a:p>
            <a:pPr marL="342900" indent="-342900" algn="just" fontAlgn="base">
              <a:spcBef>
                <a:spcPct val="0"/>
              </a:spcBef>
              <a:spcAft>
                <a:spcPct val="0"/>
              </a:spcAft>
              <a:buFont typeface="Arial" panose="020B0604020202020204" pitchFamily="34" charset="0"/>
              <a:buChar char="•"/>
              <a:defRPr/>
            </a:pPr>
            <a:r>
              <a:rPr lang="en-US" sz="2200" dirty="0" smtClean="0">
                <a:solidFill>
                  <a:prstClr val="black"/>
                </a:solidFill>
                <a:latin typeface="Garamond" panose="02020404030301010803" pitchFamily="18" charset="0"/>
                <a:cs typeface="Arial" charset="0"/>
              </a:rPr>
              <a:t>to </a:t>
            </a:r>
            <a:r>
              <a:rPr lang="en-US" sz="2200" dirty="0">
                <a:solidFill>
                  <a:prstClr val="black"/>
                </a:solidFill>
                <a:latin typeface="Garamond" panose="02020404030301010803" pitchFamily="18" charset="0"/>
                <a:cs typeface="Arial" charset="0"/>
              </a:rPr>
              <a:t>reduce GHG emissions by </a:t>
            </a:r>
            <a:r>
              <a:rPr lang="en-US" sz="2200" b="1" u="sng" dirty="0" smtClean="0">
                <a:solidFill>
                  <a:prstClr val="black"/>
                </a:solidFill>
                <a:latin typeface="Garamond" panose="02020404030301010803" pitchFamily="18" charset="0"/>
                <a:cs typeface="Arial" charset="0"/>
              </a:rPr>
              <a:t>AT LEAST 55% BY 2030 COMPARED TO 1990</a:t>
            </a:r>
            <a:r>
              <a:rPr lang="en-US" sz="2200" dirty="0" smtClean="0">
                <a:solidFill>
                  <a:prstClr val="black"/>
                </a:solidFill>
                <a:latin typeface="Garamond" panose="02020404030301010803" pitchFamily="18" charset="0"/>
                <a:cs typeface="Arial" charset="0"/>
              </a:rPr>
              <a:t>, the commitment </a:t>
            </a:r>
            <a:r>
              <a:rPr lang="en-US" sz="2200" dirty="0">
                <a:solidFill>
                  <a:prstClr val="black"/>
                </a:solidFill>
                <a:latin typeface="Garamond" panose="02020404030301010803" pitchFamily="18" charset="0"/>
                <a:cs typeface="Arial" charset="0"/>
              </a:rPr>
              <a:t>the EU and its Member States made under the Paris Agreement. </a:t>
            </a:r>
            <a:endParaRPr lang="en-US" sz="2200" dirty="0" smtClean="0">
              <a:solidFill>
                <a:prstClr val="black"/>
              </a:solidFill>
              <a:latin typeface="Garamond" panose="02020404030301010803" pitchFamily="18" charset="0"/>
              <a:cs typeface="Arial" charset="0"/>
            </a:endParaRPr>
          </a:p>
          <a:p>
            <a:pPr marL="342900" indent="-342900" algn="just" fontAlgn="base">
              <a:spcBef>
                <a:spcPct val="0"/>
              </a:spcBef>
              <a:spcAft>
                <a:spcPct val="0"/>
              </a:spcAft>
              <a:buFont typeface="Arial" panose="020B0604020202020204" pitchFamily="34" charset="0"/>
              <a:buChar char="•"/>
              <a:defRPr/>
            </a:pPr>
            <a:endParaRPr lang="en-US" sz="2200" dirty="0">
              <a:solidFill>
                <a:prstClr val="black"/>
              </a:solidFill>
              <a:latin typeface="Garamond" panose="02020404030301010803" pitchFamily="18" charset="0"/>
              <a:cs typeface="Arial" charset="0"/>
            </a:endParaRPr>
          </a:p>
          <a:p>
            <a:pPr algn="just" fontAlgn="base">
              <a:spcBef>
                <a:spcPct val="0"/>
              </a:spcBef>
              <a:spcAft>
                <a:spcPct val="0"/>
              </a:spcAft>
              <a:defRPr/>
            </a:pPr>
            <a:r>
              <a:rPr lang="en-US" sz="2200" dirty="0">
                <a:solidFill>
                  <a:prstClr val="black"/>
                </a:solidFill>
                <a:latin typeface="Garamond" panose="02020404030301010803" pitchFamily="18" charset="0"/>
                <a:cs typeface="Arial" charset="0"/>
              </a:rPr>
              <a:t>The transition to climate neutrality and climate resilience requires </a:t>
            </a:r>
            <a:r>
              <a:rPr lang="en-US" sz="2200" u="sng" dirty="0">
                <a:solidFill>
                  <a:prstClr val="black"/>
                </a:solidFill>
                <a:latin typeface="Garamond" panose="02020404030301010803" pitchFamily="18" charset="0"/>
                <a:cs typeface="Arial" charset="0"/>
              </a:rPr>
              <a:t>substantial investments</a:t>
            </a:r>
            <a:r>
              <a:rPr lang="en-US" sz="2200" dirty="0">
                <a:solidFill>
                  <a:prstClr val="black"/>
                </a:solidFill>
                <a:latin typeface="Garamond" panose="02020404030301010803" pitchFamily="18" charset="0"/>
                <a:cs typeface="Arial" charset="0"/>
              </a:rPr>
              <a:t>. </a:t>
            </a:r>
          </a:p>
          <a:p>
            <a:pPr algn="just" fontAlgn="base">
              <a:spcBef>
                <a:spcPct val="0"/>
              </a:spcBef>
              <a:spcAft>
                <a:spcPct val="0"/>
              </a:spcAft>
              <a:defRPr/>
            </a:pPr>
            <a:endParaRPr lang="en-GB" sz="2200" dirty="0" smtClean="0">
              <a:solidFill>
                <a:prstClr val="black"/>
              </a:solidFill>
              <a:latin typeface="Garamond" panose="02020404030301010803" pitchFamily="18" charset="0"/>
              <a:cs typeface="Arial" charset="0"/>
            </a:endParaRPr>
          </a:p>
          <a:p>
            <a:pPr algn="just" fontAlgn="base">
              <a:spcBef>
                <a:spcPct val="0"/>
              </a:spcBef>
              <a:spcAft>
                <a:spcPct val="0"/>
              </a:spcAft>
              <a:defRPr/>
            </a:pPr>
            <a:r>
              <a:rPr lang="en-US" sz="2200" dirty="0">
                <a:solidFill>
                  <a:prstClr val="black"/>
                </a:solidFill>
                <a:latin typeface="Garamond" panose="02020404030301010803" pitchFamily="18" charset="0"/>
                <a:cs typeface="Arial" charset="0"/>
              </a:rPr>
              <a:t>In May 2022, the Commission proposed its </a:t>
            </a:r>
            <a:r>
              <a:rPr lang="en-US" sz="2200" b="1" dirty="0">
                <a:solidFill>
                  <a:prstClr val="black"/>
                </a:solidFill>
                <a:latin typeface="Garamond" panose="02020404030301010803" pitchFamily="18" charset="0"/>
                <a:cs typeface="Arial" charset="0"/>
              </a:rPr>
              <a:t>REPowerEU Plan </a:t>
            </a:r>
            <a:r>
              <a:rPr lang="en-US" sz="2200" dirty="0">
                <a:solidFill>
                  <a:prstClr val="black"/>
                </a:solidFill>
                <a:latin typeface="Garamond" panose="02020404030301010803" pitchFamily="18" charset="0"/>
                <a:cs typeface="Arial" charset="0"/>
              </a:rPr>
              <a:t>(</a:t>
            </a:r>
            <a:r>
              <a:rPr lang="en-US" sz="2200" dirty="0">
                <a:solidFill>
                  <a:prstClr val="black"/>
                </a:solidFill>
                <a:latin typeface="Garamond" panose="02020404030301010803" pitchFamily="18" charset="0"/>
                <a:cs typeface="Arial" charset="0"/>
                <a:hlinkClick r:id="rId8"/>
              </a:rPr>
              <a:t>COM/2022/240 </a:t>
            </a:r>
            <a:r>
              <a:rPr lang="en-US" sz="2200" dirty="0" smtClean="0">
                <a:solidFill>
                  <a:prstClr val="black"/>
                </a:solidFill>
                <a:latin typeface="Garamond" panose="02020404030301010803" pitchFamily="18" charset="0"/>
                <a:cs typeface="Arial" charset="0"/>
                <a:hlinkClick r:id="rId8"/>
              </a:rPr>
              <a:t>final</a:t>
            </a:r>
            <a:r>
              <a:rPr lang="en-US" sz="2200" dirty="0">
                <a:solidFill>
                  <a:prstClr val="black"/>
                </a:solidFill>
                <a:latin typeface="Garamond" panose="02020404030301010803" pitchFamily="18" charset="0"/>
                <a:cs typeface="Arial" charset="0"/>
              </a:rPr>
              <a:t>)</a:t>
            </a:r>
            <a:r>
              <a:rPr lang="en-US" sz="2200" dirty="0" smtClean="0">
                <a:solidFill>
                  <a:prstClr val="black"/>
                </a:solidFill>
                <a:latin typeface="Garamond" panose="02020404030301010803" pitchFamily="18" charset="0"/>
                <a:cs typeface="Arial" charset="0"/>
              </a:rPr>
              <a:t> </a:t>
            </a:r>
            <a:r>
              <a:rPr lang="en-US" sz="2200" dirty="0">
                <a:solidFill>
                  <a:prstClr val="black"/>
                </a:solidFill>
                <a:latin typeface="Garamond" panose="02020404030301010803" pitchFamily="18" charset="0"/>
                <a:cs typeface="Arial" charset="0"/>
              </a:rPr>
              <a:t>in response to </a:t>
            </a:r>
            <a:r>
              <a:rPr lang="en-US" sz="2200" dirty="0" smtClean="0">
                <a:solidFill>
                  <a:prstClr val="black"/>
                </a:solidFill>
                <a:latin typeface="Garamond" panose="02020404030301010803" pitchFamily="18" charset="0"/>
                <a:cs typeface="Arial" charset="0"/>
              </a:rPr>
              <a:t>the </a:t>
            </a:r>
            <a:r>
              <a:rPr lang="en-GB" sz="2200" dirty="0" smtClean="0">
                <a:solidFill>
                  <a:prstClr val="black"/>
                </a:solidFill>
                <a:latin typeface="Garamond" panose="02020404030301010803" pitchFamily="18" charset="0"/>
                <a:cs typeface="Arial" charset="0"/>
              </a:rPr>
              <a:t>decarbonisation</a:t>
            </a:r>
            <a:r>
              <a:rPr lang="en-US" sz="2200" dirty="0" smtClean="0">
                <a:solidFill>
                  <a:prstClr val="black"/>
                </a:solidFill>
                <a:latin typeface="Garamond" panose="02020404030301010803" pitchFamily="18" charset="0"/>
                <a:cs typeface="Arial" charset="0"/>
              </a:rPr>
              <a:t> of the energy market. </a:t>
            </a:r>
            <a:endParaRPr lang="en-US" sz="2200" dirty="0">
              <a:solidFill>
                <a:prstClr val="black"/>
              </a:solidFill>
              <a:latin typeface="Garamond" panose="02020404030301010803" pitchFamily="18" charset="0"/>
              <a:cs typeface="Arial" charset="0"/>
            </a:endParaRPr>
          </a:p>
          <a:p>
            <a:pPr algn="just" fontAlgn="base">
              <a:spcBef>
                <a:spcPct val="0"/>
              </a:spcBef>
              <a:spcAft>
                <a:spcPct val="0"/>
              </a:spcAft>
              <a:defRPr/>
            </a:pPr>
            <a:endParaRPr lang="en-GB" sz="2200" dirty="0" smtClean="0">
              <a:solidFill>
                <a:prstClr val="black"/>
              </a:solidFill>
              <a:latin typeface="Garamond" panose="02020404030301010803" pitchFamily="18" charset="0"/>
              <a:cs typeface="Arial" charset="0"/>
            </a:endParaRPr>
          </a:p>
          <a:p>
            <a:pPr algn="just" fontAlgn="base">
              <a:spcBef>
                <a:spcPct val="0"/>
              </a:spcBef>
              <a:spcAft>
                <a:spcPct val="0"/>
              </a:spcAft>
              <a:defRPr/>
            </a:pPr>
            <a:endParaRPr lang="en-GB" sz="2200" dirty="0">
              <a:solidFill>
                <a:prstClr val="black"/>
              </a:solidFill>
              <a:latin typeface="Garamond" panose="02020404030301010803" pitchFamily="18" charset="0"/>
              <a:cs typeface="Arial" charset="0"/>
            </a:endParaRPr>
          </a:p>
        </p:txBody>
      </p:sp>
    </p:spTree>
    <p:extLst>
      <p:ext uri="{BB962C8B-B14F-4D97-AF65-F5344CB8AC3E}">
        <p14:creationId xmlns="" xmlns:p14="http://schemas.microsoft.com/office/powerpoint/2010/main" val="205762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195296" y="1203826"/>
            <a:ext cx="6438769" cy="418532"/>
          </a:xfrm>
          <a:prstGeom prst="rect">
            <a:avLst/>
          </a:prstGeom>
        </p:spPr>
        <p:txBody>
          <a:bodyPr vert="horz" lIns="91440" tIns="45720" rIns="91440" bIns="45720" rtlCol="0">
            <a:normAutofit fontScale="92500" lnSpcReduction="10000"/>
          </a:bodyPr>
          <a:lstStyle/>
          <a:p>
            <a:pPr marL="228600" marR="0" lvl="0" indent="-228600" defTabSz="914400" rtl="0" eaLnBrk="1" fontAlgn="auto" latinLnBrk="0" hangingPunct="1">
              <a:lnSpc>
                <a:spcPct val="90000"/>
              </a:lnSpc>
              <a:spcBef>
                <a:spcPts val="1000"/>
              </a:spcBef>
              <a:spcAft>
                <a:spcPts val="0"/>
              </a:spcAft>
              <a:buClrTx/>
              <a:buSzTx/>
              <a:buFontTx/>
              <a:buNone/>
              <a:tabLst/>
              <a:defRPr/>
            </a:pPr>
            <a:r>
              <a:rPr lang="en-US" altLang="it-IT" sz="2800" b="1" dirty="0" smtClean="0">
                <a:solidFill>
                  <a:srgbClr val="000000"/>
                </a:solidFill>
                <a:latin typeface="Garamond" pitchFamily="18" charset="0"/>
              </a:rPr>
              <a:t>GHG</a:t>
            </a:r>
            <a:r>
              <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rPr>
              <a:t> Emissions: Where do they come from? </a:t>
            </a:r>
          </a:p>
          <a:p>
            <a:pPr marL="0" marR="0" lvl="0" indent="0" algn="just"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6"/>
          <p:cNvSpPr txBox="1">
            <a:spLocks noChangeArrowheads="1"/>
          </p:cNvSpPr>
          <p:nvPr/>
        </p:nvSpPr>
        <p:spPr bwMode="auto">
          <a:xfrm>
            <a:off x="6876662" y="5732893"/>
            <a:ext cx="4085060" cy="261937"/>
          </a:xfrm>
          <a:prstGeom prst="rect">
            <a:avLst/>
          </a:prstGeom>
          <a:noFill/>
          <a:ln w="9525">
            <a:noFill/>
            <a:miter lim="800000"/>
            <a:headEnd/>
            <a:tailEnd/>
          </a:ln>
        </p:spPr>
        <p:txBody>
          <a:bodyPr wrap="square">
            <a:spAutoFit/>
          </a:bodyPr>
          <a:lstStyle/>
          <a:p>
            <a:pPr fontAlgn="base">
              <a:spcBef>
                <a:spcPct val="0"/>
              </a:spcBef>
              <a:spcAft>
                <a:spcPct val="0"/>
              </a:spcAft>
            </a:pPr>
            <a:r>
              <a:rPr lang="en-GB" altLang="en-US" sz="1100" dirty="0" smtClean="0">
                <a:solidFill>
                  <a:srgbClr val="000000"/>
                </a:solidFill>
                <a:latin typeface="Garamond" pitchFamily="18" charset="0"/>
                <a:ea typeface="MS PGothic" pitchFamily="34" charset="-128"/>
                <a:cs typeface="Arial" pitchFamily="34" charset="0"/>
              </a:rPr>
              <a:t>Source: IPCC (2023) «AR6 Synthesis Report Climate Change 2023»</a:t>
            </a:r>
          </a:p>
        </p:txBody>
      </p:sp>
      <p:sp>
        <p:nvSpPr>
          <p:cNvPr id="15" name="CasellaDiTesto 7"/>
          <p:cNvSpPr txBox="1">
            <a:spLocks noChangeArrowheads="1"/>
          </p:cNvSpPr>
          <p:nvPr/>
        </p:nvSpPr>
        <p:spPr bwMode="auto">
          <a:xfrm>
            <a:off x="111966" y="1983891"/>
            <a:ext cx="8080311" cy="3801041"/>
          </a:xfrm>
          <a:prstGeom prst="rect">
            <a:avLst/>
          </a:prstGeom>
          <a:noFill/>
          <a:ln w="9525">
            <a:noFill/>
            <a:miter lim="800000"/>
            <a:headEnd/>
            <a:tailEnd/>
          </a:ln>
        </p:spPr>
        <p:txBody>
          <a:bodyPr wrap="square">
            <a:spAutoFit/>
          </a:bodyPr>
          <a:lstStyle/>
          <a:p>
            <a:pPr marL="285750" indent="-285750" fontAlgn="base">
              <a:spcBef>
                <a:spcPct val="0"/>
              </a:spcBef>
              <a:spcAft>
                <a:spcPct val="0"/>
              </a:spcAft>
            </a:pPr>
            <a:r>
              <a:rPr lang="en-US" altLang="en-US" sz="2400" dirty="0">
                <a:solidFill>
                  <a:srgbClr val="000000"/>
                </a:solidFill>
                <a:latin typeface="Garamond" pitchFamily="18" charset="0"/>
                <a:ea typeface="MS PGothic" pitchFamily="34" charset="-128"/>
                <a:cs typeface="Arial" pitchFamily="34" charset="0"/>
              </a:rPr>
              <a:t>In 2019</a:t>
            </a:r>
            <a:r>
              <a:rPr lang="en-US" altLang="en-US" sz="2400" dirty="0" smtClean="0">
                <a:solidFill>
                  <a:srgbClr val="000000"/>
                </a:solidFill>
                <a:latin typeface="Garamond" pitchFamily="18" charset="0"/>
                <a:ea typeface="MS PGothic" pitchFamily="34" charset="-128"/>
                <a:cs typeface="Arial" pitchFamily="34" charset="0"/>
              </a:rPr>
              <a:t>, approximately:</a:t>
            </a:r>
            <a:br>
              <a:rPr lang="en-US" altLang="en-US" sz="2400" dirty="0" smtClean="0">
                <a:solidFill>
                  <a:srgbClr val="000000"/>
                </a:solidFill>
                <a:latin typeface="Garamond" pitchFamily="18" charset="0"/>
                <a:ea typeface="MS PGothic" pitchFamily="34" charset="-128"/>
                <a:cs typeface="Arial" pitchFamily="34" charset="0"/>
              </a:rPr>
            </a:br>
            <a:r>
              <a:rPr lang="en-US" altLang="en-US" sz="2400" dirty="0" smtClean="0">
                <a:solidFill>
                  <a:srgbClr val="000000"/>
                </a:solidFill>
                <a:latin typeface="Garamond" pitchFamily="18" charset="0"/>
                <a:ea typeface="MS PGothic" pitchFamily="34" charset="-128"/>
                <a:cs typeface="Arial" pitchFamily="34" charset="0"/>
              </a:rPr>
              <a:t/>
            </a:r>
            <a:br>
              <a:rPr lang="en-US" altLang="en-US" sz="2400" dirty="0" smtClean="0">
                <a:solidFill>
                  <a:srgbClr val="000000"/>
                </a:solidFill>
                <a:latin typeface="Garamond" pitchFamily="18" charset="0"/>
                <a:ea typeface="MS PGothic" pitchFamily="34" charset="-128"/>
                <a:cs typeface="Arial" pitchFamily="34" charset="0"/>
              </a:rPr>
            </a:br>
            <a:r>
              <a:rPr lang="en-US" altLang="en-US" sz="1900" dirty="0" smtClean="0">
                <a:solidFill>
                  <a:srgbClr val="000000"/>
                </a:solidFill>
                <a:latin typeface="Garamond" pitchFamily="18" charset="0"/>
                <a:ea typeface="MS PGothic" pitchFamily="34" charset="-128"/>
                <a:cs typeface="Arial" pitchFamily="34" charset="0"/>
              </a:rPr>
              <a:t> </a:t>
            </a:r>
          </a:p>
          <a:p>
            <a:pPr marL="342900" indent="-342900" fontAlgn="base">
              <a:spcBef>
                <a:spcPct val="0"/>
              </a:spcBef>
              <a:spcAft>
                <a:spcPct val="0"/>
              </a:spcAft>
              <a:buFont typeface="Arial" panose="020B0604020202020204" pitchFamily="34" charset="0"/>
              <a:buChar char="•"/>
            </a:pPr>
            <a:r>
              <a:rPr lang="en-US" altLang="en-US" sz="2000" b="1" dirty="0" smtClean="0">
                <a:solidFill>
                  <a:srgbClr val="000000"/>
                </a:solidFill>
                <a:latin typeface="Garamond" pitchFamily="18" charset="0"/>
                <a:ea typeface="MS PGothic" pitchFamily="34" charset="-128"/>
                <a:cs typeface="Arial" pitchFamily="34" charset="0"/>
              </a:rPr>
              <a:t>34</a:t>
            </a:r>
            <a:r>
              <a:rPr lang="en-US" altLang="en-US" sz="2000" b="1" dirty="0">
                <a:solidFill>
                  <a:srgbClr val="000000"/>
                </a:solidFill>
                <a:latin typeface="Garamond" pitchFamily="18" charset="0"/>
                <a:ea typeface="MS PGothic" pitchFamily="34" charset="-128"/>
                <a:cs typeface="Arial" pitchFamily="34" charset="0"/>
              </a:rPr>
              <a:t>%</a:t>
            </a:r>
            <a:r>
              <a:rPr lang="en-US" altLang="en-US" sz="1900" dirty="0">
                <a:solidFill>
                  <a:srgbClr val="000000"/>
                </a:solidFill>
                <a:latin typeface="Garamond" pitchFamily="18" charset="0"/>
                <a:ea typeface="MS PGothic" pitchFamily="34" charset="-128"/>
                <a:cs typeface="Arial" pitchFamily="34" charset="0"/>
              </a:rPr>
              <a:t> </a:t>
            </a:r>
            <a:r>
              <a:rPr lang="en-US" altLang="en-US" sz="1900" dirty="0" smtClean="0">
                <a:solidFill>
                  <a:srgbClr val="000000"/>
                </a:solidFill>
                <a:latin typeface="Garamond" pitchFamily="18" charset="0"/>
                <a:ea typeface="MS PGothic" pitchFamily="34" charset="-128"/>
                <a:cs typeface="Arial" pitchFamily="34" charset="0"/>
              </a:rPr>
              <a:t>of </a:t>
            </a:r>
            <a:r>
              <a:rPr lang="en-US" altLang="en-US" sz="1900" dirty="0">
                <a:solidFill>
                  <a:srgbClr val="000000"/>
                </a:solidFill>
                <a:latin typeface="Garamond" pitchFamily="18" charset="0"/>
                <a:ea typeface="MS PGothic" pitchFamily="34" charset="-128"/>
                <a:cs typeface="Arial" pitchFamily="34" charset="0"/>
              </a:rPr>
              <a:t>net global GHG emissions came from </a:t>
            </a:r>
            <a:r>
              <a:rPr lang="en-US" altLang="en-US" sz="1900" dirty="0" smtClean="0">
                <a:solidFill>
                  <a:srgbClr val="000000"/>
                </a:solidFill>
                <a:latin typeface="Garamond" pitchFamily="18" charset="0"/>
                <a:ea typeface="MS PGothic" pitchFamily="34" charset="-128"/>
                <a:cs typeface="Arial" pitchFamily="34" charset="0"/>
              </a:rPr>
              <a:t>the </a:t>
            </a:r>
            <a:r>
              <a:rPr lang="en-US" altLang="en-US" sz="1900" b="1" u="sng" dirty="0">
                <a:solidFill>
                  <a:srgbClr val="000000"/>
                </a:solidFill>
                <a:latin typeface="Garamond" pitchFamily="18" charset="0"/>
                <a:ea typeface="MS PGothic" pitchFamily="34" charset="-128"/>
                <a:cs typeface="Arial" pitchFamily="34" charset="0"/>
              </a:rPr>
              <a:t>energy </a:t>
            </a:r>
            <a:r>
              <a:rPr lang="en-US" altLang="en-US" sz="1900" b="1" u="sng" dirty="0" smtClean="0">
                <a:solidFill>
                  <a:srgbClr val="000000"/>
                </a:solidFill>
                <a:latin typeface="Garamond" pitchFamily="18" charset="0"/>
                <a:ea typeface="MS PGothic" pitchFamily="34" charset="-128"/>
                <a:cs typeface="Arial" pitchFamily="34" charset="0"/>
              </a:rPr>
              <a:t>sector</a:t>
            </a:r>
            <a:r>
              <a:rPr lang="en-US" altLang="en-US" sz="1900" dirty="0" smtClean="0">
                <a:solidFill>
                  <a:srgbClr val="000000"/>
                </a:solidFill>
                <a:latin typeface="Garamond" pitchFamily="18" charset="0"/>
                <a:ea typeface="MS PGothic" pitchFamily="34" charset="-128"/>
                <a:cs typeface="Arial" pitchFamily="34" charset="0"/>
              </a:rPr>
              <a:t>;</a:t>
            </a:r>
            <a:br>
              <a:rPr lang="en-US" altLang="en-US" sz="1900" dirty="0" smtClean="0">
                <a:solidFill>
                  <a:srgbClr val="000000"/>
                </a:solidFill>
                <a:latin typeface="Garamond" pitchFamily="18" charset="0"/>
                <a:ea typeface="MS PGothic" pitchFamily="34" charset="-128"/>
                <a:cs typeface="Arial" pitchFamily="34" charset="0"/>
              </a:rPr>
            </a:br>
            <a:r>
              <a:rPr lang="en-US" altLang="en-US" sz="1900" dirty="0" smtClean="0">
                <a:solidFill>
                  <a:srgbClr val="000000"/>
                </a:solidFill>
                <a:latin typeface="Garamond" pitchFamily="18" charset="0"/>
                <a:ea typeface="MS PGothic" pitchFamily="34" charset="-128"/>
                <a:cs typeface="Arial" pitchFamily="34" charset="0"/>
              </a:rPr>
              <a:t> </a:t>
            </a:r>
            <a:endParaRPr lang="en-US" altLang="en-US" sz="1900" dirty="0">
              <a:solidFill>
                <a:srgbClr val="000000"/>
              </a:solidFill>
              <a:latin typeface="Garamond" pitchFamily="18" charset="0"/>
              <a:ea typeface="MS PGothic" pitchFamily="34" charset="-128"/>
              <a:cs typeface="Arial" pitchFamily="34" charset="0"/>
            </a:endParaRPr>
          </a:p>
          <a:p>
            <a:pPr marL="342900" indent="-342900" fontAlgn="base">
              <a:spcBef>
                <a:spcPct val="0"/>
              </a:spcBef>
              <a:spcAft>
                <a:spcPct val="0"/>
              </a:spcAft>
              <a:buFont typeface="Arial" panose="020B0604020202020204" pitchFamily="34" charset="0"/>
              <a:buChar char="•"/>
            </a:pPr>
            <a:r>
              <a:rPr lang="en-US" altLang="en-US" sz="2000" b="1" dirty="0" smtClean="0">
                <a:solidFill>
                  <a:srgbClr val="000000"/>
                </a:solidFill>
                <a:latin typeface="Garamond" pitchFamily="18" charset="0"/>
                <a:ea typeface="MS PGothic" pitchFamily="34" charset="-128"/>
                <a:cs typeface="Arial" pitchFamily="34" charset="0"/>
              </a:rPr>
              <a:t>24</a:t>
            </a:r>
            <a:r>
              <a:rPr lang="en-US" altLang="en-US" sz="2000" b="1" dirty="0">
                <a:solidFill>
                  <a:srgbClr val="000000"/>
                </a:solidFill>
                <a:latin typeface="Garamond" pitchFamily="18" charset="0"/>
                <a:ea typeface="MS PGothic" pitchFamily="34" charset="-128"/>
                <a:cs typeface="Arial" pitchFamily="34" charset="0"/>
              </a:rPr>
              <a:t>%</a:t>
            </a:r>
            <a:r>
              <a:rPr lang="en-US" altLang="en-US" sz="1900" dirty="0">
                <a:solidFill>
                  <a:srgbClr val="000000"/>
                </a:solidFill>
                <a:latin typeface="Garamond" pitchFamily="18" charset="0"/>
                <a:ea typeface="MS PGothic" pitchFamily="34" charset="-128"/>
                <a:cs typeface="Arial" pitchFamily="34" charset="0"/>
              </a:rPr>
              <a:t> </a:t>
            </a:r>
            <a:r>
              <a:rPr lang="en-US" altLang="en-US" sz="1900" dirty="0" smtClean="0">
                <a:solidFill>
                  <a:srgbClr val="000000"/>
                </a:solidFill>
                <a:latin typeface="Garamond" pitchFamily="18" charset="0"/>
                <a:ea typeface="MS PGothic" pitchFamily="34" charset="-128"/>
                <a:cs typeface="Arial" pitchFamily="34" charset="0"/>
              </a:rPr>
              <a:t>from </a:t>
            </a:r>
            <a:r>
              <a:rPr lang="en-US" altLang="en-US" sz="1900" b="1" u="sng" dirty="0" smtClean="0">
                <a:solidFill>
                  <a:srgbClr val="000000"/>
                </a:solidFill>
                <a:latin typeface="Garamond" pitchFamily="18" charset="0"/>
                <a:ea typeface="MS PGothic" pitchFamily="34" charset="-128"/>
                <a:cs typeface="Arial" pitchFamily="34" charset="0"/>
              </a:rPr>
              <a:t>industry</a:t>
            </a:r>
            <a:r>
              <a:rPr lang="en-US" altLang="en-US" sz="1900" dirty="0" smtClean="0">
                <a:solidFill>
                  <a:srgbClr val="000000"/>
                </a:solidFill>
                <a:latin typeface="Garamond" pitchFamily="18" charset="0"/>
                <a:ea typeface="MS PGothic" pitchFamily="34" charset="-128"/>
                <a:cs typeface="Arial" pitchFamily="34" charset="0"/>
              </a:rPr>
              <a:t>;</a:t>
            </a:r>
            <a:br>
              <a:rPr lang="en-US" altLang="en-US" sz="1900" dirty="0" smtClean="0">
                <a:solidFill>
                  <a:srgbClr val="000000"/>
                </a:solidFill>
                <a:latin typeface="Garamond" pitchFamily="18" charset="0"/>
                <a:ea typeface="MS PGothic" pitchFamily="34" charset="-128"/>
                <a:cs typeface="Arial" pitchFamily="34" charset="0"/>
              </a:rPr>
            </a:br>
            <a:r>
              <a:rPr lang="en-US" altLang="en-US" sz="1900" dirty="0" smtClean="0">
                <a:solidFill>
                  <a:srgbClr val="000000"/>
                </a:solidFill>
                <a:latin typeface="Garamond" pitchFamily="18" charset="0"/>
                <a:ea typeface="MS PGothic" pitchFamily="34" charset="-128"/>
                <a:cs typeface="Arial" pitchFamily="34" charset="0"/>
              </a:rPr>
              <a:t> </a:t>
            </a:r>
          </a:p>
          <a:p>
            <a:pPr marL="342900" indent="-342900" fontAlgn="base">
              <a:spcBef>
                <a:spcPct val="0"/>
              </a:spcBef>
              <a:spcAft>
                <a:spcPct val="0"/>
              </a:spcAft>
              <a:buFont typeface="Arial" panose="020B0604020202020204" pitchFamily="34" charset="0"/>
              <a:buChar char="•"/>
            </a:pPr>
            <a:r>
              <a:rPr lang="en-US" altLang="en-US" sz="2000" b="1" dirty="0" smtClean="0">
                <a:solidFill>
                  <a:srgbClr val="000000"/>
                </a:solidFill>
                <a:latin typeface="Garamond" pitchFamily="18" charset="0"/>
                <a:ea typeface="MS PGothic" pitchFamily="34" charset="-128"/>
                <a:cs typeface="Arial" pitchFamily="34" charset="0"/>
              </a:rPr>
              <a:t>22</a:t>
            </a:r>
            <a:r>
              <a:rPr lang="en-US" altLang="en-US" sz="2000" b="1" dirty="0">
                <a:solidFill>
                  <a:srgbClr val="000000"/>
                </a:solidFill>
                <a:latin typeface="Garamond" pitchFamily="18" charset="0"/>
                <a:ea typeface="MS PGothic" pitchFamily="34" charset="-128"/>
                <a:cs typeface="Arial" pitchFamily="34" charset="0"/>
              </a:rPr>
              <a:t>%</a:t>
            </a:r>
            <a:r>
              <a:rPr lang="en-US" altLang="en-US" sz="1900" dirty="0">
                <a:solidFill>
                  <a:srgbClr val="000000"/>
                </a:solidFill>
                <a:latin typeface="Garamond" pitchFamily="18" charset="0"/>
                <a:ea typeface="MS PGothic" pitchFamily="34" charset="-128"/>
                <a:cs typeface="Arial" pitchFamily="34" charset="0"/>
              </a:rPr>
              <a:t> </a:t>
            </a:r>
            <a:r>
              <a:rPr lang="en-US" altLang="en-US" sz="1900" dirty="0" smtClean="0">
                <a:solidFill>
                  <a:srgbClr val="000000"/>
                </a:solidFill>
                <a:latin typeface="Garamond" pitchFamily="18" charset="0"/>
                <a:ea typeface="MS PGothic" pitchFamily="34" charset="-128"/>
                <a:cs typeface="Arial" pitchFamily="34" charset="0"/>
              </a:rPr>
              <a:t>from </a:t>
            </a:r>
            <a:r>
              <a:rPr lang="en-US" altLang="en-US" sz="1900" b="1" u="sng" dirty="0">
                <a:solidFill>
                  <a:srgbClr val="000000"/>
                </a:solidFill>
                <a:latin typeface="Garamond" pitchFamily="18" charset="0"/>
                <a:ea typeface="MS PGothic" pitchFamily="34" charset="-128"/>
                <a:cs typeface="Arial" pitchFamily="34" charset="0"/>
              </a:rPr>
              <a:t>agriculture</a:t>
            </a:r>
            <a:r>
              <a:rPr lang="en-US" altLang="en-US" sz="1900" dirty="0">
                <a:solidFill>
                  <a:srgbClr val="000000"/>
                </a:solidFill>
                <a:latin typeface="Garamond" pitchFamily="18" charset="0"/>
                <a:ea typeface="MS PGothic" pitchFamily="34" charset="-128"/>
                <a:cs typeface="Arial" pitchFamily="34" charset="0"/>
              </a:rPr>
              <a:t>, forestry and other land </a:t>
            </a:r>
            <a:r>
              <a:rPr lang="en-US" altLang="en-US" sz="1900" dirty="0" smtClean="0">
                <a:solidFill>
                  <a:srgbClr val="000000"/>
                </a:solidFill>
                <a:latin typeface="Garamond" pitchFamily="18" charset="0"/>
                <a:ea typeface="MS PGothic" pitchFamily="34" charset="-128"/>
                <a:cs typeface="Arial" pitchFamily="34" charset="0"/>
              </a:rPr>
              <a:t>use (AFOLU);</a:t>
            </a:r>
            <a:br>
              <a:rPr lang="en-US" altLang="en-US" sz="1900" dirty="0" smtClean="0">
                <a:solidFill>
                  <a:srgbClr val="000000"/>
                </a:solidFill>
                <a:latin typeface="Garamond" pitchFamily="18" charset="0"/>
                <a:ea typeface="MS PGothic" pitchFamily="34" charset="-128"/>
                <a:cs typeface="Arial" pitchFamily="34" charset="0"/>
              </a:rPr>
            </a:br>
            <a:r>
              <a:rPr lang="en-US" altLang="en-US" sz="1900" dirty="0" smtClean="0">
                <a:solidFill>
                  <a:srgbClr val="000000"/>
                </a:solidFill>
                <a:latin typeface="Garamond" pitchFamily="18" charset="0"/>
                <a:ea typeface="MS PGothic" pitchFamily="34" charset="-128"/>
                <a:cs typeface="Arial" pitchFamily="34" charset="0"/>
              </a:rPr>
              <a:t> </a:t>
            </a:r>
          </a:p>
          <a:p>
            <a:pPr marL="342900" indent="-342900" fontAlgn="base">
              <a:spcBef>
                <a:spcPct val="0"/>
              </a:spcBef>
              <a:spcAft>
                <a:spcPct val="0"/>
              </a:spcAft>
              <a:buFont typeface="Arial" panose="020B0604020202020204" pitchFamily="34" charset="0"/>
              <a:buChar char="•"/>
            </a:pPr>
            <a:r>
              <a:rPr lang="en-US" altLang="en-US" sz="2000" b="1" dirty="0" smtClean="0">
                <a:solidFill>
                  <a:srgbClr val="000000"/>
                </a:solidFill>
                <a:latin typeface="Garamond" pitchFamily="18" charset="0"/>
                <a:ea typeface="MS PGothic" pitchFamily="34" charset="-128"/>
                <a:cs typeface="Arial" pitchFamily="34" charset="0"/>
              </a:rPr>
              <a:t>15</a:t>
            </a:r>
            <a:r>
              <a:rPr lang="en-US" altLang="en-US" sz="2000" b="1" dirty="0">
                <a:solidFill>
                  <a:srgbClr val="000000"/>
                </a:solidFill>
                <a:latin typeface="Garamond" pitchFamily="18" charset="0"/>
                <a:ea typeface="MS PGothic" pitchFamily="34" charset="-128"/>
                <a:cs typeface="Arial" pitchFamily="34" charset="0"/>
              </a:rPr>
              <a:t>%</a:t>
            </a:r>
            <a:r>
              <a:rPr lang="en-US" altLang="en-US" sz="1900" dirty="0">
                <a:solidFill>
                  <a:srgbClr val="000000"/>
                </a:solidFill>
                <a:latin typeface="Garamond" pitchFamily="18" charset="0"/>
                <a:ea typeface="MS PGothic" pitchFamily="34" charset="-128"/>
                <a:cs typeface="Arial" pitchFamily="34" charset="0"/>
              </a:rPr>
              <a:t> </a:t>
            </a:r>
            <a:r>
              <a:rPr lang="en-US" altLang="en-US" sz="1900" dirty="0" smtClean="0">
                <a:solidFill>
                  <a:srgbClr val="000000"/>
                </a:solidFill>
                <a:latin typeface="Garamond" pitchFamily="18" charset="0"/>
                <a:ea typeface="MS PGothic" pitchFamily="34" charset="-128"/>
                <a:cs typeface="Arial" pitchFamily="34" charset="0"/>
              </a:rPr>
              <a:t>from </a:t>
            </a:r>
            <a:r>
              <a:rPr lang="en-US" altLang="en-US" sz="1900" b="1" u="sng" dirty="0" smtClean="0">
                <a:solidFill>
                  <a:srgbClr val="000000"/>
                </a:solidFill>
                <a:latin typeface="Garamond" pitchFamily="18" charset="0"/>
                <a:ea typeface="MS PGothic" pitchFamily="34" charset="-128"/>
                <a:cs typeface="Arial" pitchFamily="34" charset="0"/>
              </a:rPr>
              <a:t>transport</a:t>
            </a:r>
            <a:r>
              <a:rPr lang="en-US" altLang="en-US" sz="1900" dirty="0" smtClean="0">
                <a:solidFill>
                  <a:srgbClr val="000000"/>
                </a:solidFill>
                <a:latin typeface="Garamond" pitchFamily="18" charset="0"/>
                <a:ea typeface="MS PGothic" pitchFamily="34" charset="-128"/>
                <a:cs typeface="Arial" pitchFamily="34" charset="0"/>
              </a:rPr>
              <a:t>;</a:t>
            </a:r>
            <a:br>
              <a:rPr lang="en-US" altLang="en-US" sz="1900" dirty="0" smtClean="0">
                <a:solidFill>
                  <a:srgbClr val="000000"/>
                </a:solidFill>
                <a:latin typeface="Garamond" pitchFamily="18" charset="0"/>
                <a:ea typeface="MS PGothic" pitchFamily="34" charset="-128"/>
                <a:cs typeface="Arial" pitchFamily="34" charset="0"/>
              </a:rPr>
            </a:br>
            <a:r>
              <a:rPr lang="en-US" altLang="en-US" sz="1900" dirty="0" smtClean="0">
                <a:solidFill>
                  <a:srgbClr val="000000"/>
                </a:solidFill>
                <a:latin typeface="Garamond" pitchFamily="18" charset="0"/>
                <a:ea typeface="MS PGothic" pitchFamily="34" charset="-128"/>
                <a:cs typeface="Arial" pitchFamily="34" charset="0"/>
              </a:rPr>
              <a:t> </a:t>
            </a:r>
          </a:p>
          <a:p>
            <a:pPr marL="342900" indent="-342900" fontAlgn="base">
              <a:spcBef>
                <a:spcPct val="0"/>
              </a:spcBef>
              <a:spcAft>
                <a:spcPct val="0"/>
              </a:spcAft>
              <a:buFont typeface="Arial" panose="020B0604020202020204" pitchFamily="34" charset="0"/>
              <a:buChar char="•"/>
            </a:pPr>
            <a:r>
              <a:rPr lang="en-US" altLang="en-US" sz="2000" b="1" dirty="0" smtClean="0">
                <a:solidFill>
                  <a:srgbClr val="000000"/>
                </a:solidFill>
                <a:latin typeface="Garamond" pitchFamily="18" charset="0"/>
                <a:ea typeface="MS PGothic" pitchFamily="34" charset="-128"/>
                <a:cs typeface="Arial" pitchFamily="34" charset="0"/>
              </a:rPr>
              <a:t>6</a:t>
            </a:r>
            <a:r>
              <a:rPr lang="en-US" altLang="en-US" sz="2000" b="1" dirty="0">
                <a:solidFill>
                  <a:srgbClr val="000000"/>
                </a:solidFill>
                <a:latin typeface="Garamond" pitchFamily="18" charset="0"/>
                <a:ea typeface="MS PGothic" pitchFamily="34" charset="-128"/>
                <a:cs typeface="Arial" pitchFamily="34" charset="0"/>
              </a:rPr>
              <a:t>%</a:t>
            </a:r>
            <a:r>
              <a:rPr lang="en-US" altLang="en-US" sz="1900" dirty="0">
                <a:solidFill>
                  <a:srgbClr val="000000"/>
                </a:solidFill>
                <a:latin typeface="Garamond" pitchFamily="18" charset="0"/>
                <a:ea typeface="MS PGothic" pitchFamily="34" charset="-128"/>
                <a:cs typeface="Arial" pitchFamily="34" charset="0"/>
              </a:rPr>
              <a:t> </a:t>
            </a:r>
            <a:r>
              <a:rPr lang="en-US" altLang="en-US" sz="1900" dirty="0" smtClean="0">
                <a:solidFill>
                  <a:srgbClr val="000000"/>
                </a:solidFill>
                <a:latin typeface="Garamond" pitchFamily="18" charset="0"/>
                <a:ea typeface="MS PGothic" pitchFamily="34" charset="-128"/>
                <a:cs typeface="Arial" pitchFamily="34" charset="0"/>
              </a:rPr>
              <a:t>from </a:t>
            </a:r>
            <a:r>
              <a:rPr lang="en-US" altLang="en-US" sz="1900" b="1" u="sng" dirty="0" smtClean="0">
                <a:solidFill>
                  <a:srgbClr val="000000"/>
                </a:solidFill>
                <a:latin typeface="Garamond" pitchFamily="18" charset="0"/>
                <a:ea typeface="MS PGothic" pitchFamily="34" charset="-128"/>
                <a:cs typeface="Arial" pitchFamily="34" charset="0"/>
              </a:rPr>
              <a:t>buildings</a:t>
            </a:r>
            <a:r>
              <a:rPr lang="en-US" altLang="en-US" sz="1900" dirty="0" smtClean="0">
                <a:solidFill>
                  <a:srgbClr val="000000"/>
                </a:solidFill>
                <a:latin typeface="Garamond" pitchFamily="18" charset="0"/>
                <a:ea typeface="MS PGothic" pitchFamily="34" charset="-128"/>
                <a:cs typeface="Arial" pitchFamily="34" charset="0"/>
              </a:rPr>
              <a:t>.</a:t>
            </a:r>
          </a:p>
        </p:txBody>
      </p:sp>
      <p:graphicFrame>
        <p:nvGraphicFramePr>
          <p:cNvPr id="16" name="Grafico 15"/>
          <p:cNvGraphicFramePr>
            <a:graphicFrameLocks/>
          </p:cNvGraphicFramePr>
          <p:nvPr>
            <p:extLst>
              <p:ext uri="{D42A27DB-BD31-4B8C-83A1-F6EECF244321}">
                <p14:modId xmlns="" xmlns:p14="http://schemas.microsoft.com/office/powerpoint/2010/main" val="1929038777"/>
              </p:ext>
            </p:extLst>
          </p:nvPr>
        </p:nvGraphicFramePr>
        <p:xfrm>
          <a:off x="6512766" y="1414625"/>
          <a:ext cx="5327869" cy="4133849"/>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 xmlns:p14="http://schemas.microsoft.com/office/powerpoint/2010/main" val="205762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p:cNvPicPr>
            <a:picLocks noChangeAspect="1"/>
          </p:cNvPicPr>
          <p:nvPr/>
        </p:nvPicPr>
        <p:blipFill>
          <a:blip r:embed="rId3" cstate="print"/>
          <a:stretch>
            <a:fillRect/>
          </a:stretch>
        </p:blipFill>
        <p:spPr>
          <a:xfrm>
            <a:off x="1456366" y="893364"/>
            <a:ext cx="8696324" cy="4913675"/>
          </a:xfrm>
          <a:prstGeom prst="rect">
            <a:avLst/>
          </a:prstGeom>
        </p:spPr>
      </p:pic>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8" cstate="print"/>
          <a:stretch>
            <a:fillRect/>
          </a:stretch>
        </p:blipFill>
        <p:spPr>
          <a:xfrm>
            <a:off x="205100" y="119899"/>
            <a:ext cx="2560320" cy="688975"/>
          </a:xfrm>
          <a:prstGeom prst="rect">
            <a:avLst/>
          </a:prstGeom>
        </p:spPr>
      </p:pic>
      <p:sp>
        <p:nvSpPr>
          <p:cNvPr id="9" name="Rettangolo 8"/>
          <p:cNvSpPr/>
          <p:nvPr/>
        </p:nvSpPr>
        <p:spPr>
          <a:xfrm>
            <a:off x="575733" y="71438"/>
            <a:ext cx="11184467" cy="957955"/>
          </a:xfrm>
          <a:prstGeom prst="rect">
            <a:avLst/>
          </a:prstGeom>
        </p:spPr>
        <p:txBody>
          <a:bodyPr>
            <a:spAutoFit/>
          </a:bodyPr>
          <a:lstStyle/>
          <a:p>
            <a:pPr marL="342900" indent="-342900" algn="r">
              <a:lnSpc>
                <a:spcPct val="90000"/>
              </a:lnSpc>
              <a:spcBef>
                <a:spcPct val="20000"/>
              </a:spcBef>
              <a:defRPr/>
            </a:pPr>
            <a:r>
              <a:rPr lang="en-US" altLang="it-IT" sz="2800" b="1" dirty="0" smtClean="0">
                <a:solidFill>
                  <a:srgbClr val="000000"/>
                </a:solidFill>
                <a:latin typeface="Garamond" pitchFamily="18" charset="0"/>
                <a:cs typeface="Arial" pitchFamily="34" charset="0"/>
              </a:rPr>
              <a:t>European </a:t>
            </a:r>
            <a:r>
              <a:rPr lang="en-US" altLang="it-IT" sz="2800" b="1" dirty="0">
                <a:solidFill>
                  <a:srgbClr val="000000"/>
                </a:solidFill>
                <a:latin typeface="Garamond" pitchFamily="18" charset="0"/>
                <a:cs typeface="Arial" pitchFamily="34" charset="0"/>
              </a:rPr>
              <a:t>Green Deal (EGD)</a:t>
            </a:r>
          </a:p>
          <a:p>
            <a:pPr marL="342900" indent="-342900">
              <a:lnSpc>
                <a:spcPct val="90000"/>
              </a:lnSpc>
              <a:spcBef>
                <a:spcPct val="20000"/>
              </a:spcBef>
              <a:defRPr/>
            </a:pPr>
            <a:endParaRPr lang="en-US" altLang="it-IT" sz="2800" b="1" dirty="0">
              <a:solidFill>
                <a:srgbClr val="000000"/>
              </a:solidFill>
              <a:latin typeface="Garamond" pitchFamily="18" charset="0"/>
              <a:cs typeface="Arial" pitchFamily="34" charset="0"/>
            </a:endParaRPr>
          </a:p>
        </p:txBody>
      </p:sp>
      <p:sp>
        <p:nvSpPr>
          <p:cNvPr id="15" name="Rettangolo 14"/>
          <p:cNvSpPr/>
          <p:nvPr/>
        </p:nvSpPr>
        <p:spPr>
          <a:xfrm>
            <a:off x="3240379" y="5807039"/>
            <a:ext cx="5711243" cy="369332"/>
          </a:xfrm>
          <a:prstGeom prst="rect">
            <a:avLst/>
          </a:prstGeom>
        </p:spPr>
        <p:txBody>
          <a:bodyPr wrap="none">
            <a:spAutoFit/>
          </a:bodyPr>
          <a:lstStyle/>
          <a:p>
            <a:r>
              <a:rPr lang="en-US" b="1" u="sng" dirty="0">
                <a:latin typeface="Garamond" panose="02020404030301010803" pitchFamily="18" charset="0"/>
              </a:rPr>
              <a:t>EU Green Deal establishes 2050 climate neutrality target</a:t>
            </a:r>
            <a:endParaRPr lang="it-IT" b="1" u="sng" dirty="0">
              <a:latin typeface="Garamond" panose="02020404030301010803" pitchFamily="18" charset="0"/>
            </a:endParaRPr>
          </a:p>
        </p:txBody>
      </p:sp>
      <p:sp>
        <p:nvSpPr>
          <p:cNvPr id="16" name="Rettangolo 15"/>
          <p:cNvSpPr/>
          <p:nvPr/>
        </p:nvSpPr>
        <p:spPr>
          <a:xfrm>
            <a:off x="4758268" y="4063999"/>
            <a:ext cx="2116665" cy="6096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noFill/>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8"/>
          <p:cNvSpPr/>
          <p:nvPr/>
        </p:nvSpPr>
        <p:spPr>
          <a:xfrm>
            <a:off x="239349" y="5820629"/>
            <a:ext cx="6658768" cy="307777"/>
          </a:xfrm>
          <a:prstGeom prst="rect">
            <a:avLst/>
          </a:prstGeom>
        </p:spPr>
        <p:txBody>
          <a:bodyPr wrap="square">
            <a:spAutoFit/>
          </a:bodyPr>
          <a:lstStyle/>
          <a:p>
            <a:pPr algn="just" fontAlgn="base"/>
            <a:r>
              <a:rPr lang="en-US" sz="1400" dirty="0" smtClean="0">
                <a:latin typeface="Garamond" pitchFamily="18" charset="0"/>
              </a:rPr>
              <a:t>Source: </a:t>
            </a:r>
            <a:r>
              <a:rPr lang="en-US" sz="1400" u="sng" dirty="0">
                <a:latin typeface="Garamond" panose="02020404030301010803" pitchFamily="18" charset="0"/>
                <a:hlinkClick r:id="rId8"/>
              </a:rPr>
              <a:t>Transforming Our World: 2030 Agenda for Sustainable Development</a:t>
            </a:r>
            <a:endParaRPr lang="it-IT" sz="1400" dirty="0" smtClean="0">
              <a:latin typeface="Garamond" pitchFamily="18" charset="0"/>
              <a:hlinkClick r:id="rId9"/>
            </a:endParaRPr>
          </a:p>
        </p:txBody>
      </p:sp>
      <p:sp>
        <p:nvSpPr>
          <p:cNvPr id="14" name="TextBox 1"/>
          <p:cNvSpPr txBox="1"/>
          <p:nvPr/>
        </p:nvSpPr>
        <p:spPr>
          <a:xfrm>
            <a:off x="9161941" y="314372"/>
            <a:ext cx="2566998" cy="3416320"/>
          </a:xfrm>
          <a:prstGeom prst="rect">
            <a:avLst/>
          </a:prstGeom>
          <a:noFill/>
        </p:spPr>
        <p:txBody>
          <a:bodyPr wrap="square" rtlCol="0">
            <a:spAutoFit/>
          </a:bodyPr>
          <a:lstStyle/>
          <a:p>
            <a:r>
              <a:rPr lang="en-US" sz="3600" b="1" dirty="0">
                <a:latin typeface="Garamond" panose="02020404030301010803" pitchFamily="18" charset="0"/>
              </a:rPr>
              <a:t>A new frame of reference for concerted action…</a:t>
            </a:r>
            <a:endParaRPr lang="en-GB" sz="3600" b="1" dirty="0">
              <a:latin typeface="Garamond" panose="02020404030301010803" pitchFamily="18" charset="0"/>
            </a:endParaRPr>
          </a:p>
        </p:txBody>
      </p:sp>
      <p:pic>
        <p:nvPicPr>
          <p:cNvPr id="15" name="Picture 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18876" y="2247010"/>
            <a:ext cx="1319540" cy="24175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6" name="Picture 2" descr="C:\Users\Kensuke.Matsueda\Desktop\unofficial languages\Dr Nabarro\english_SDG_17goals_poster_A4_size_with_UN_emblem.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726163" y="1327726"/>
            <a:ext cx="7210438" cy="44792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 xmlns:p14="http://schemas.microsoft.com/office/powerpoint/2010/main" val="205762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8"/>
          <p:cNvSpPr/>
          <p:nvPr/>
        </p:nvSpPr>
        <p:spPr>
          <a:xfrm>
            <a:off x="443756" y="203416"/>
            <a:ext cx="11184467" cy="483979"/>
          </a:xfrm>
          <a:prstGeom prst="rect">
            <a:avLst/>
          </a:prstGeom>
        </p:spPr>
        <p:txBody>
          <a:bodyPr>
            <a:spAutoFit/>
          </a:bodyPr>
          <a:lstStyle/>
          <a:p>
            <a:pPr marL="342900" indent="-342900" algn="r">
              <a:lnSpc>
                <a:spcPct val="90000"/>
              </a:lnSpc>
              <a:spcBef>
                <a:spcPct val="20000"/>
              </a:spcBef>
              <a:defRPr/>
            </a:pPr>
            <a:r>
              <a:rPr lang="en-US" altLang="it-IT" sz="2800" b="1" dirty="0" smtClean="0">
                <a:solidFill>
                  <a:srgbClr val="000000"/>
                </a:solidFill>
                <a:latin typeface="Garamond" pitchFamily="18" charset="0"/>
                <a:cs typeface="Arial" pitchFamily="34" charset="0"/>
              </a:rPr>
              <a:t>Examples of green recovery measures</a:t>
            </a:r>
            <a:endParaRPr lang="en-US" altLang="it-IT" sz="2800" b="1" dirty="0">
              <a:solidFill>
                <a:srgbClr val="000000"/>
              </a:solidFill>
              <a:latin typeface="Garamond" pitchFamily="18" charset="0"/>
              <a:cs typeface="Arial" pitchFamily="34" charset="0"/>
            </a:endParaRPr>
          </a:p>
        </p:txBody>
      </p:sp>
      <p:graphicFrame>
        <p:nvGraphicFramePr>
          <p:cNvPr id="14" name="Tabella 13"/>
          <p:cNvGraphicFramePr>
            <a:graphicFrameLocks noGrp="1"/>
          </p:cNvGraphicFramePr>
          <p:nvPr>
            <p:extLst>
              <p:ext uri="{D42A27DB-BD31-4B8C-83A1-F6EECF244321}">
                <p14:modId xmlns="" xmlns:p14="http://schemas.microsoft.com/office/powerpoint/2010/main" val="2773145890"/>
              </p:ext>
            </p:extLst>
          </p:nvPr>
        </p:nvGraphicFramePr>
        <p:xfrm>
          <a:off x="415474" y="889352"/>
          <a:ext cx="11387688" cy="5120640"/>
        </p:xfrm>
        <a:graphic>
          <a:graphicData uri="http://schemas.openxmlformats.org/drawingml/2006/table">
            <a:tbl>
              <a:tblPr firstRow="1" bandRow="1" bandCol="1">
                <a:tableStyleId>{073A0DAA-6AF3-43AB-8588-CEC1D06C72B9}</a:tableStyleId>
              </a:tblPr>
              <a:tblGrid>
                <a:gridCol w="5693844">
                  <a:extLst>
                    <a:ext uri="{9D8B030D-6E8A-4147-A177-3AD203B41FA5}">
                      <a16:colId xmlns="" xmlns:a16="http://schemas.microsoft.com/office/drawing/2014/main" val="2721577418"/>
                    </a:ext>
                  </a:extLst>
                </a:gridCol>
                <a:gridCol w="5693844">
                  <a:extLst>
                    <a:ext uri="{9D8B030D-6E8A-4147-A177-3AD203B41FA5}">
                      <a16:colId xmlns="" xmlns:a16="http://schemas.microsoft.com/office/drawing/2014/main" val="2820854721"/>
                    </a:ext>
                  </a:extLst>
                </a:gridCol>
              </a:tblGrid>
              <a:tr h="370840">
                <a:tc>
                  <a:txBody>
                    <a:bodyPr/>
                    <a:lstStyle/>
                    <a:p>
                      <a:pPr algn="ctr"/>
                      <a:r>
                        <a:rPr lang="en-US" dirty="0" smtClean="0">
                          <a:latin typeface="Garamond" panose="02020404030301010803" pitchFamily="18" charset="0"/>
                        </a:rPr>
                        <a:t>Discretionary fiscal measures Financial measures</a:t>
                      </a:r>
                    </a:p>
                    <a:p>
                      <a:pPr algn="ctr"/>
                      <a:endParaRPr lang="it-IT" dirty="0">
                        <a:latin typeface="Garamond" panose="02020404030301010803" pitchFamily="18" charset="0"/>
                      </a:endParaRPr>
                    </a:p>
                  </a:txBody>
                  <a:tcPr/>
                </a:tc>
                <a:tc>
                  <a:txBody>
                    <a:bodyPr/>
                    <a:lstStyle/>
                    <a:p>
                      <a:pPr algn="ctr"/>
                      <a:r>
                        <a:rPr lang="it-IT" dirty="0" smtClean="0">
                          <a:latin typeface="Garamond" panose="02020404030301010803" pitchFamily="18" charset="0"/>
                        </a:rPr>
                        <a:t>Financial </a:t>
                      </a:r>
                      <a:r>
                        <a:rPr lang="en-GB" noProof="0" dirty="0" smtClean="0">
                          <a:latin typeface="Garamond" panose="02020404030301010803" pitchFamily="18" charset="0"/>
                        </a:rPr>
                        <a:t>measures</a:t>
                      </a:r>
                      <a:endParaRPr lang="en-GB" noProof="0" dirty="0">
                        <a:latin typeface="Garamond" panose="02020404030301010803" pitchFamily="18" charset="0"/>
                      </a:endParaRPr>
                    </a:p>
                  </a:txBody>
                  <a:tcPr/>
                </a:tc>
                <a:extLst>
                  <a:ext uri="{0D108BD9-81ED-4DB2-BD59-A6C34878D82A}">
                    <a16:rowId xmlns="" xmlns:a16="http://schemas.microsoft.com/office/drawing/2014/main" val="1378439399"/>
                  </a:ext>
                </a:extLst>
              </a:tr>
              <a:tr h="370840">
                <a:tc>
                  <a:txBody>
                    <a:bodyPr/>
                    <a:lstStyle/>
                    <a:p>
                      <a:pPr marL="285750" indent="-285750" algn="just">
                        <a:buFont typeface="Arial" panose="020B0604020202020204" pitchFamily="34" charset="0"/>
                        <a:buChar char="•"/>
                      </a:pPr>
                      <a:r>
                        <a:rPr lang="en-US" dirty="0" smtClean="0">
                          <a:latin typeface="Garamond" panose="02020404030301010803" pitchFamily="18" charset="0"/>
                        </a:rPr>
                        <a:t>Changes in taxes and public expenditure (e.g. short-term tax payment deferrals).</a:t>
                      </a:r>
                    </a:p>
                    <a:p>
                      <a:pPr marL="285750" indent="-285750" algn="just">
                        <a:buFont typeface="Arial" panose="020B0604020202020204" pitchFamily="34" charset="0"/>
                        <a:buChar char="•"/>
                      </a:pPr>
                      <a:r>
                        <a:rPr lang="en-US" b="1" u="sng" dirty="0" smtClean="0">
                          <a:latin typeface="Garamond" panose="02020404030301010803" pitchFamily="18" charset="0"/>
                        </a:rPr>
                        <a:t>Carbon pricing</a:t>
                      </a:r>
                      <a:r>
                        <a:rPr lang="en-US" b="1" dirty="0" smtClean="0">
                          <a:latin typeface="Garamond" panose="02020404030301010803" pitchFamily="18" charset="0"/>
                        </a:rPr>
                        <a:t>, energy and </a:t>
                      </a:r>
                      <a:r>
                        <a:rPr lang="en-US" b="1" u="sng" dirty="0" smtClean="0">
                          <a:latin typeface="Garamond" panose="02020404030301010803" pitchFamily="18" charset="0"/>
                        </a:rPr>
                        <a:t>environmental taxation</a:t>
                      </a:r>
                      <a:r>
                        <a:rPr lang="en-US" b="1" dirty="0" smtClean="0">
                          <a:latin typeface="Garamond" panose="02020404030301010803" pitchFamily="18" charset="0"/>
                        </a:rPr>
                        <a:t>, and </a:t>
                      </a:r>
                      <a:r>
                        <a:rPr lang="en-US" b="1" u="sng" dirty="0" smtClean="0">
                          <a:latin typeface="Garamond" panose="02020404030301010803" pitchFamily="18" charset="0"/>
                        </a:rPr>
                        <a:t>phasing out fossil fuel subsidies</a:t>
                      </a:r>
                      <a:r>
                        <a:rPr lang="en-US" b="1" dirty="0" smtClean="0">
                          <a:latin typeface="Garamond" panose="02020404030301010803" pitchFamily="18" charset="0"/>
                        </a:rPr>
                        <a:t> (in order to mitigate post-crisis low fossil fuel prices while addressing social concerns).</a:t>
                      </a:r>
                    </a:p>
                    <a:p>
                      <a:pPr marL="285750" indent="-285750" algn="just">
                        <a:buFont typeface="Arial" panose="020B0604020202020204" pitchFamily="34" charset="0"/>
                        <a:buChar char="•"/>
                      </a:pPr>
                      <a:r>
                        <a:rPr lang="en-US" dirty="0" smtClean="0">
                          <a:latin typeface="Garamond" panose="02020404030301010803" pitchFamily="18" charset="0"/>
                        </a:rPr>
                        <a:t>Support to renewable energy options.</a:t>
                      </a:r>
                    </a:p>
                    <a:p>
                      <a:pPr marL="285750" indent="-285750" algn="just">
                        <a:buFont typeface="Arial" panose="020B0604020202020204" pitchFamily="34" charset="0"/>
                        <a:buChar char="•"/>
                      </a:pPr>
                      <a:r>
                        <a:rPr lang="en-US" dirty="0" smtClean="0">
                          <a:latin typeface="Garamond" panose="02020404030301010803" pitchFamily="18" charset="0"/>
                        </a:rPr>
                        <a:t>Reduce and eliminate harmful incentives that undermine environmental objectives.</a:t>
                      </a:r>
                    </a:p>
                    <a:p>
                      <a:pPr marL="285750" indent="-285750" algn="just">
                        <a:buFont typeface="Arial" panose="020B0604020202020204" pitchFamily="34" charset="0"/>
                        <a:buChar char="•"/>
                      </a:pPr>
                      <a:r>
                        <a:rPr lang="en-US" dirty="0" smtClean="0">
                          <a:latin typeface="Garamond" panose="02020404030301010803" pitchFamily="18" charset="0"/>
                        </a:rPr>
                        <a:t>Issuance of sovereign green bonds (as an innovative way to finance public expenditure in </a:t>
                      </a:r>
                      <a:r>
                        <a:rPr lang="en-GB" noProof="0" dirty="0" smtClean="0">
                          <a:latin typeface="Garamond" panose="02020404030301010803" pitchFamily="18" charset="0"/>
                        </a:rPr>
                        <a:t>favour</a:t>
                      </a:r>
                      <a:r>
                        <a:rPr lang="en-US" dirty="0" smtClean="0">
                          <a:latin typeface="Garamond" panose="02020404030301010803" pitchFamily="18" charset="0"/>
                        </a:rPr>
                        <a:t> of climate and environment action).</a:t>
                      </a:r>
                    </a:p>
                    <a:p>
                      <a:pPr marL="285750" indent="-285750" algn="just">
                        <a:buFont typeface="Arial" panose="020B0604020202020204" pitchFamily="34" charset="0"/>
                        <a:buChar char="•"/>
                      </a:pPr>
                      <a:r>
                        <a:rPr lang="en-US" dirty="0" smtClean="0">
                          <a:latin typeface="Garamond" panose="02020404030301010803" pitchFamily="18" charset="0"/>
                        </a:rPr>
                        <a:t>Climate-smart budgeting, procurement and public investment decision-making: climate assessment of investment projects and climate expenditure tagging (“green budgeting”).</a:t>
                      </a:r>
                      <a:endParaRPr lang="it-IT" dirty="0">
                        <a:latin typeface="Garamond" panose="02020404030301010803" pitchFamily="18" charset="0"/>
                      </a:endParaRPr>
                    </a:p>
                  </a:txBody>
                  <a:tcPr/>
                </a:tc>
                <a:tc>
                  <a:txBody>
                    <a:bodyPr/>
                    <a:lstStyle/>
                    <a:p>
                      <a:pPr marL="285750" indent="-285750" algn="just">
                        <a:buFont typeface="Arial" panose="020B0604020202020204" pitchFamily="34" charset="0"/>
                        <a:buChar char="•"/>
                      </a:pPr>
                      <a:r>
                        <a:rPr lang="en-US" dirty="0" smtClean="0">
                          <a:latin typeface="Garamond" panose="02020404030301010803" pitchFamily="18" charset="0"/>
                        </a:rPr>
                        <a:t>Better integrating climate and environmental risks into the EU prudential framework and assessing the suitability of the existing capital requirements for green asset (taxonomy and TCFD-aligned disclosure).</a:t>
                      </a:r>
                    </a:p>
                    <a:p>
                      <a:pPr marL="285750" indent="-285750" algn="just">
                        <a:buFont typeface="Arial" panose="020B0604020202020204" pitchFamily="34" charset="0"/>
                        <a:buChar char="•"/>
                      </a:pPr>
                      <a:r>
                        <a:rPr lang="en-US" dirty="0" smtClean="0">
                          <a:latin typeface="Garamond" panose="02020404030301010803" pitchFamily="18" charset="0"/>
                        </a:rPr>
                        <a:t>Easing of collateral standards by relaxing capital requirements for low carbon, climate change adaptation, and environmental footprint loans, using “agreed and established methodology” (</a:t>
                      </a:r>
                      <a:r>
                        <a:rPr lang="en-US" b="1" u="sng" dirty="0" smtClean="0">
                          <a:latin typeface="Garamond" panose="02020404030301010803" pitchFamily="18" charset="0"/>
                        </a:rPr>
                        <a:t>taxonomy</a:t>
                      </a:r>
                      <a:r>
                        <a:rPr lang="en-US" dirty="0" smtClean="0">
                          <a:latin typeface="Garamond" panose="02020404030301010803" pitchFamily="18" charset="0"/>
                        </a:rPr>
                        <a:t>).</a:t>
                      </a:r>
                    </a:p>
                    <a:p>
                      <a:pPr marL="285750" indent="-285750" algn="just">
                        <a:buFont typeface="Arial" panose="020B0604020202020204" pitchFamily="34" charset="0"/>
                        <a:buChar char="•"/>
                      </a:pPr>
                      <a:r>
                        <a:rPr lang="en-US" dirty="0" smtClean="0">
                          <a:latin typeface="Garamond" panose="02020404030301010803" pitchFamily="18" charset="0"/>
                        </a:rPr>
                        <a:t>Liquidity support/quantitative easing: public liquidity provisions, guarantee schemes (incl. for short-term risk sharing). </a:t>
                      </a:r>
                    </a:p>
                    <a:p>
                      <a:pPr marL="285750" indent="-285750" algn="just">
                        <a:buFont typeface="Arial" panose="020B0604020202020204" pitchFamily="34" charset="0"/>
                        <a:buChar char="•"/>
                      </a:pPr>
                      <a:r>
                        <a:rPr lang="en-US" dirty="0" smtClean="0">
                          <a:latin typeface="Garamond" panose="02020404030301010803" pitchFamily="18" charset="0"/>
                        </a:rPr>
                        <a:t>Credit lines.</a:t>
                      </a:r>
                      <a:endParaRPr lang="it-IT" dirty="0">
                        <a:latin typeface="Garamond" panose="02020404030301010803" pitchFamily="18" charset="0"/>
                      </a:endParaRPr>
                    </a:p>
                  </a:txBody>
                  <a:tcPr/>
                </a:tc>
                <a:extLst>
                  <a:ext uri="{0D108BD9-81ED-4DB2-BD59-A6C34878D82A}">
                    <a16:rowId xmlns="" xmlns:a16="http://schemas.microsoft.com/office/drawing/2014/main" val="2993750180"/>
                  </a:ext>
                </a:extLst>
              </a:tr>
            </a:tbl>
          </a:graphicData>
        </a:graphic>
      </p:graphicFrame>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p:cNvPicPr>
            <a:picLocks noChangeAspect="1"/>
          </p:cNvPicPr>
          <p:nvPr/>
        </p:nvPicPr>
        <p:blipFill>
          <a:blip r:embed="rId3" cstate="print"/>
          <a:stretch>
            <a:fillRect/>
          </a:stretch>
        </p:blipFill>
        <p:spPr>
          <a:xfrm>
            <a:off x="58368" y="729452"/>
            <a:ext cx="5597979" cy="5138242"/>
          </a:xfrm>
          <a:prstGeom prst="rect">
            <a:avLst/>
          </a:prstGeom>
        </p:spPr>
      </p:pic>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8" cstate="print"/>
          <a:stretch>
            <a:fillRect/>
          </a:stretch>
        </p:blipFill>
        <p:spPr>
          <a:xfrm>
            <a:off x="205100" y="119899"/>
            <a:ext cx="2560320" cy="688975"/>
          </a:xfrm>
          <a:prstGeom prst="rect">
            <a:avLst/>
          </a:prstGeom>
        </p:spPr>
      </p:pic>
      <p:sp>
        <p:nvSpPr>
          <p:cNvPr id="9" name="Rettangolo 8"/>
          <p:cNvSpPr/>
          <p:nvPr/>
        </p:nvSpPr>
        <p:spPr>
          <a:xfrm>
            <a:off x="575733" y="71438"/>
            <a:ext cx="11184467" cy="483979"/>
          </a:xfrm>
          <a:prstGeom prst="rect">
            <a:avLst/>
          </a:prstGeom>
        </p:spPr>
        <p:txBody>
          <a:bodyPr>
            <a:spAutoFit/>
          </a:bodyPr>
          <a:lstStyle/>
          <a:p>
            <a:pPr marL="342900" indent="-342900" algn="r">
              <a:lnSpc>
                <a:spcPct val="90000"/>
              </a:lnSpc>
              <a:spcBef>
                <a:spcPct val="20000"/>
              </a:spcBef>
              <a:defRPr/>
            </a:pPr>
            <a:r>
              <a:rPr lang="en-US" altLang="it-IT" sz="2800" b="1" dirty="0" smtClean="0">
                <a:solidFill>
                  <a:srgbClr val="000000"/>
                </a:solidFill>
                <a:latin typeface="Garamond" pitchFamily="18" charset="0"/>
                <a:cs typeface="Arial" pitchFamily="34" charset="0"/>
              </a:rPr>
              <a:t>FIT </a:t>
            </a:r>
            <a:r>
              <a:rPr lang="en-US" altLang="it-IT" sz="2800" b="1" dirty="0">
                <a:solidFill>
                  <a:srgbClr val="000000"/>
                </a:solidFill>
                <a:latin typeface="Garamond" pitchFamily="18" charset="0"/>
                <a:cs typeface="Arial" pitchFamily="34" charset="0"/>
              </a:rPr>
              <a:t>for 55 package</a:t>
            </a:r>
          </a:p>
        </p:txBody>
      </p:sp>
      <p:sp>
        <p:nvSpPr>
          <p:cNvPr id="15" name="Rettangolo 14"/>
          <p:cNvSpPr/>
          <p:nvPr/>
        </p:nvSpPr>
        <p:spPr>
          <a:xfrm>
            <a:off x="5822300" y="1066084"/>
            <a:ext cx="6064024" cy="5052665"/>
          </a:xfrm>
          <a:prstGeom prst="rect">
            <a:avLst/>
          </a:prstGeom>
        </p:spPr>
        <p:txBody>
          <a:bodyPr wrap="square">
            <a:spAutoFit/>
          </a:bodyPr>
          <a:lstStyle/>
          <a:p>
            <a:pPr marL="457200" indent="-457200">
              <a:spcAft>
                <a:spcPts val="500"/>
              </a:spcAft>
              <a:buFont typeface="+mj-lt"/>
              <a:buAutoNum type="arabicPeriod"/>
            </a:pPr>
            <a:r>
              <a:rPr lang="en-GB" sz="2000" b="1" dirty="0" smtClean="0">
                <a:latin typeface="Garamond" panose="02020404030301010803" pitchFamily="18" charset="0"/>
              </a:rPr>
              <a:t>EU Emissions </a:t>
            </a:r>
            <a:r>
              <a:rPr lang="en-GB" sz="2000" b="1" dirty="0">
                <a:latin typeface="Garamond" panose="02020404030301010803" pitchFamily="18" charset="0"/>
              </a:rPr>
              <a:t>T</a:t>
            </a:r>
            <a:r>
              <a:rPr lang="en-GB" sz="2000" b="1" dirty="0" smtClean="0">
                <a:latin typeface="Garamond" panose="02020404030301010803" pitchFamily="18" charset="0"/>
              </a:rPr>
              <a:t>rading System (</a:t>
            </a:r>
            <a:r>
              <a:rPr lang="en-GB" sz="2000" b="1" dirty="0" smtClean="0">
                <a:latin typeface="Garamond" panose="02020404030301010803" pitchFamily="18" charset="0"/>
                <a:hlinkClick r:id="rId9"/>
              </a:rPr>
              <a:t>ETS</a:t>
            </a:r>
            <a:r>
              <a:rPr lang="en-GB" sz="2000" b="1" dirty="0" smtClean="0">
                <a:latin typeface="Garamond" panose="02020404030301010803" pitchFamily="18" charset="0"/>
              </a:rPr>
              <a:t>).</a:t>
            </a:r>
            <a:br>
              <a:rPr lang="en-GB" sz="2000" b="1" dirty="0" smtClean="0">
                <a:latin typeface="Garamond" panose="02020404030301010803" pitchFamily="18" charset="0"/>
              </a:rPr>
            </a:br>
            <a:endParaRPr lang="en-GB" sz="2000" b="1" dirty="0" smtClean="0">
              <a:latin typeface="Garamond" panose="02020404030301010803" pitchFamily="18" charset="0"/>
            </a:endParaRPr>
          </a:p>
          <a:p>
            <a:pPr marL="457200" indent="-457200">
              <a:spcAft>
                <a:spcPts val="500"/>
              </a:spcAft>
              <a:buFont typeface="+mj-lt"/>
              <a:buAutoNum type="arabicPeriod"/>
            </a:pPr>
            <a:r>
              <a:rPr lang="en-GB" sz="1600" dirty="0">
                <a:latin typeface="Garamond" panose="02020404030301010803" pitchFamily="18" charset="0"/>
              </a:rPr>
              <a:t>Carbon border adjustment </a:t>
            </a:r>
            <a:r>
              <a:rPr lang="en-GB" sz="1600" dirty="0" smtClean="0">
                <a:latin typeface="Garamond" panose="02020404030301010803" pitchFamily="18" charset="0"/>
              </a:rPr>
              <a:t>mechanism (CBAM).</a:t>
            </a:r>
          </a:p>
          <a:p>
            <a:pPr marL="457200" indent="-457200">
              <a:spcAft>
                <a:spcPts val="500"/>
              </a:spcAft>
              <a:buFont typeface="+mj-lt"/>
              <a:buAutoNum type="arabicPeriod"/>
            </a:pPr>
            <a:r>
              <a:rPr lang="en-US" sz="1600" dirty="0">
                <a:latin typeface="Garamond" panose="02020404030301010803" pitchFamily="18" charset="0"/>
              </a:rPr>
              <a:t>Member states’ emissions reduction </a:t>
            </a:r>
            <a:r>
              <a:rPr lang="en-US" sz="1600" dirty="0" smtClean="0">
                <a:latin typeface="Garamond" panose="02020404030301010803" pitchFamily="18" charset="0"/>
              </a:rPr>
              <a:t>targets.</a:t>
            </a:r>
          </a:p>
          <a:p>
            <a:pPr marL="457200" indent="-457200">
              <a:spcAft>
                <a:spcPts val="500"/>
              </a:spcAft>
              <a:buFont typeface="+mj-lt"/>
              <a:buAutoNum type="arabicPeriod"/>
            </a:pPr>
            <a:r>
              <a:rPr lang="en-US" sz="1600" dirty="0">
                <a:latin typeface="Garamond" panose="02020404030301010803" pitchFamily="18" charset="0"/>
              </a:rPr>
              <a:t>Emissions and removals from land use, land use change and </a:t>
            </a:r>
            <a:r>
              <a:rPr lang="en-US" sz="1600" dirty="0" smtClean="0">
                <a:latin typeface="Garamond" panose="02020404030301010803" pitchFamily="18" charset="0"/>
              </a:rPr>
              <a:t>forestry.</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CO</a:t>
            </a:r>
            <a:r>
              <a:rPr lang="en-US" sz="1600" baseline="-25000" dirty="0">
                <a:latin typeface="Garamond" panose="02020404030301010803" pitchFamily="18" charset="0"/>
              </a:rPr>
              <a:t>2</a:t>
            </a:r>
            <a:r>
              <a:rPr lang="en-US" sz="1600" dirty="0">
                <a:latin typeface="Garamond" panose="02020404030301010803" pitchFamily="18" charset="0"/>
              </a:rPr>
              <a:t> emission standards for cars and </a:t>
            </a:r>
            <a:r>
              <a:rPr lang="en-US" sz="1600" dirty="0" smtClean="0">
                <a:latin typeface="Garamond" panose="02020404030301010803" pitchFamily="18" charset="0"/>
              </a:rPr>
              <a:t>vans.</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 Reducing methane emissions in the energy </a:t>
            </a:r>
            <a:r>
              <a:rPr lang="en-US" sz="1600" dirty="0" smtClean="0">
                <a:latin typeface="Garamond" panose="02020404030301010803" pitchFamily="18" charset="0"/>
              </a:rPr>
              <a:t>sector.</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Sustainable aviation </a:t>
            </a:r>
            <a:r>
              <a:rPr lang="en-US" sz="1600" dirty="0" smtClean="0">
                <a:latin typeface="Garamond" panose="02020404030301010803" pitchFamily="18" charset="0"/>
              </a:rPr>
              <a:t>fuels.</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Greener fuels in </a:t>
            </a:r>
            <a:r>
              <a:rPr lang="en-US" sz="1600" dirty="0" smtClean="0">
                <a:latin typeface="Garamond" panose="02020404030301010803" pitchFamily="18" charset="0"/>
              </a:rPr>
              <a:t>shipping.</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Alternative fuels </a:t>
            </a:r>
            <a:r>
              <a:rPr lang="en-US" sz="1600" dirty="0" smtClean="0">
                <a:latin typeface="Garamond" panose="02020404030301010803" pitchFamily="18" charset="0"/>
              </a:rPr>
              <a:t>infrastructure.</a:t>
            </a:r>
            <a:endParaRPr lang="en-US" sz="1600" dirty="0">
              <a:latin typeface="Garamond" panose="02020404030301010803" pitchFamily="18" charset="0"/>
            </a:endParaRPr>
          </a:p>
          <a:p>
            <a:pPr marL="457200" indent="-457200">
              <a:spcAft>
                <a:spcPts val="500"/>
              </a:spcAft>
              <a:buFont typeface="+mj-lt"/>
              <a:buAutoNum type="arabicPeriod"/>
            </a:pPr>
            <a:r>
              <a:rPr lang="en-US" sz="1600" u="sng" dirty="0">
                <a:latin typeface="Garamond" panose="02020404030301010803" pitchFamily="18" charset="0"/>
              </a:rPr>
              <a:t>Social climate </a:t>
            </a:r>
            <a:r>
              <a:rPr lang="en-US" sz="1600" u="sng" dirty="0" smtClean="0">
                <a:latin typeface="Garamond" panose="02020404030301010803" pitchFamily="18" charset="0"/>
              </a:rPr>
              <a:t>fund</a:t>
            </a:r>
            <a:r>
              <a:rPr lang="en-US" sz="1600" dirty="0" smtClean="0">
                <a:latin typeface="Garamond" panose="02020404030301010803" pitchFamily="18" charset="0"/>
              </a:rPr>
              <a:t>.</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Renewable </a:t>
            </a:r>
            <a:r>
              <a:rPr lang="en-US" sz="1600" dirty="0" smtClean="0">
                <a:latin typeface="Garamond" panose="02020404030301010803" pitchFamily="18" charset="0"/>
              </a:rPr>
              <a:t>energy.</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Energy </a:t>
            </a:r>
            <a:r>
              <a:rPr lang="en-US" sz="1600" dirty="0" smtClean="0">
                <a:latin typeface="Garamond" panose="02020404030301010803" pitchFamily="18" charset="0"/>
              </a:rPr>
              <a:t>efficiency.</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Energy performance of </a:t>
            </a:r>
            <a:r>
              <a:rPr lang="en-US" sz="1600" dirty="0" smtClean="0">
                <a:latin typeface="Garamond" panose="02020404030301010803" pitchFamily="18" charset="0"/>
              </a:rPr>
              <a:t>buildings.</a:t>
            </a:r>
            <a:endParaRPr lang="en-US" sz="1600" dirty="0">
              <a:latin typeface="Garamond" panose="02020404030301010803" pitchFamily="18" charset="0"/>
            </a:endParaRPr>
          </a:p>
          <a:p>
            <a:pPr marL="457200" indent="-457200">
              <a:spcAft>
                <a:spcPts val="500"/>
              </a:spcAft>
              <a:buFont typeface="+mj-lt"/>
              <a:buAutoNum type="arabicPeriod"/>
            </a:pPr>
            <a:r>
              <a:rPr lang="en-US" sz="1600" dirty="0">
                <a:latin typeface="Garamond" panose="02020404030301010803" pitchFamily="18" charset="0"/>
              </a:rPr>
              <a:t>Hydrogen and </a:t>
            </a:r>
            <a:r>
              <a:rPr lang="en-US" sz="1600" dirty="0" smtClean="0">
                <a:latin typeface="Garamond" panose="02020404030301010803" pitchFamily="18" charset="0"/>
              </a:rPr>
              <a:t>decarbonized </a:t>
            </a:r>
            <a:r>
              <a:rPr lang="en-US" sz="1600" dirty="0">
                <a:latin typeface="Garamond" panose="02020404030301010803" pitchFamily="18" charset="0"/>
              </a:rPr>
              <a:t>gas market </a:t>
            </a:r>
            <a:r>
              <a:rPr lang="en-US" sz="1600" dirty="0" smtClean="0">
                <a:latin typeface="Garamond" panose="02020404030301010803" pitchFamily="18" charset="0"/>
              </a:rPr>
              <a:t>package.</a:t>
            </a:r>
          </a:p>
          <a:p>
            <a:pPr marL="457200" indent="-457200">
              <a:spcAft>
                <a:spcPts val="500"/>
              </a:spcAft>
              <a:buFont typeface="+mj-lt"/>
              <a:buAutoNum type="arabicPeriod"/>
            </a:pPr>
            <a:r>
              <a:rPr lang="en-US" sz="1600" dirty="0">
                <a:latin typeface="Garamond" panose="02020404030301010803" pitchFamily="18" charset="0"/>
              </a:rPr>
              <a:t>Energy </a:t>
            </a:r>
            <a:r>
              <a:rPr lang="en-US" sz="1600" dirty="0" smtClean="0">
                <a:latin typeface="Garamond" panose="02020404030301010803" pitchFamily="18" charset="0"/>
              </a:rPr>
              <a:t>taxation.</a:t>
            </a:r>
            <a:endParaRPr lang="en-GB" sz="1600" b="1" dirty="0">
              <a:latin typeface="Garamond" panose="02020404030301010803" pitchFamily="18" charset="0"/>
            </a:endParaRPr>
          </a:p>
        </p:txBody>
      </p:sp>
      <p:sp>
        <p:nvSpPr>
          <p:cNvPr id="16" name="Rettangolo 15"/>
          <p:cNvSpPr/>
          <p:nvPr/>
        </p:nvSpPr>
        <p:spPr>
          <a:xfrm>
            <a:off x="688494" y="5843680"/>
            <a:ext cx="4590103" cy="369332"/>
          </a:xfrm>
          <a:prstGeom prst="rect">
            <a:avLst/>
          </a:prstGeom>
        </p:spPr>
        <p:txBody>
          <a:bodyPr wrap="none">
            <a:spAutoFit/>
          </a:bodyPr>
          <a:lstStyle/>
          <a:p>
            <a:r>
              <a:rPr lang="en-GB" b="1" u="sng" dirty="0" smtClean="0">
                <a:latin typeface="Garamond" panose="02020404030301010803" pitchFamily="18" charset="0"/>
              </a:rPr>
              <a:t>EU Fit for 55 package establishes 2030 target</a:t>
            </a:r>
            <a:endParaRPr lang="en-GB" b="1" u="sng" dirty="0">
              <a:latin typeface="Garamond" panose="02020404030301010803" pitchFamily="18" charset="0"/>
            </a:endParaRPr>
          </a:p>
        </p:txBody>
      </p:sp>
      <p:sp>
        <p:nvSpPr>
          <p:cNvPr id="17" name="Rettangolo 16"/>
          <p:cNvSpPr/>
          <p:nvPr/>
        </p:nvSpPr>
        <p:spPr>
          <a:xfrm>
            <a:off x="2662532" y="3815068"/>
            <a:ext cx="1361824" cy="830997"/>
          </a:xfrm>
          <a:prstGeom prst="rect">
            <a:avLst/>
          </a:prstGeom>
        </p:spPr>
        <p:txBody>
          <a:bodyPr wrap="square">
            <a:spAutoFit/>
          </a:bodyPr>
          <a:lstStyle/>
          <a:p>
            <a:pPr algn="ctr"/>
            <a:r>
              <a:rPr lang="en-GB" sz="1600" b="1" u="sng" dirty="0" smtClean="0">
                <a:latin typeface="Garamond" panose="02020404030301010803" pitchFamily="18" charset="0"/>
              </a:rPr>
              <a:t>Reduce total emissions by 55% wrt 1990</a:t>
            </a:r>
            <a:endParaRPr lang="en-GB" sz="1600" b="1" u="sng"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cxnSp>
        <p:nvCxnSpPr>
          <p:cNvPr id="9" name="Connettore 2 8"/>
          <p:cNvCxnSpPr/>
          <p:nvPr/>
        </p:nvCxnSpPr>
        <p:spPr>
          <a:xfrm>
            <a:off x="7056784" y="3402746"/>
            <a:ext cx="0" cy="6461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ttangolo 13"/>
          <p:cNvSpPr/>
          <p:nvPr/>
        </p:nvSpPr>
        <p:spPr>
          <a:xfrm>
            <a:off x="137189" y="62107"/>
            <a:ext cx="11817743" cy="954107"/>
          </a:xfrm>
          <a:prstGeom prst="rect">
            <a:avLst/>
          </a:prstGeom>
        </p:spPr>
        <p:txBody>
          <a:bodyPr wrap="square">
            <a:spAutoFit/>
          </a:bodyPr>
          <a:lstStyle/>
          <a:p>
            <a:pPr marL="342900" indent="-342900" algn="r">
              <a:lnSpc>
                <a:spcPct val="90000"/>
              </a:lnSpc>
              <a:spcBef>
                <a:spcPct val="20000"/>
              </a:spcBef>
              <a:defRPr/>
            </a:pPr>
            <a:r>
              <a:rPr lang="en-US" altLang="it-IT" sz="2800" b="1" dirty="0" smtClean="0">
                <a:solidFill>
                  <a:srgbClr val="000000"/>
                </a:solidFill>
                <a:latin typeface="Garamond" pitchFamily="18" charset="0"/>
                <a:cs typeface="Arial" pitchFamily="34" charset="0"/>
              </a:rPr>
              <a:t>EU target: 55% (Fit on 1990) domestic </a:t>
            </a:r>
          </a:p>
          <a:p>
            <a:pPr marL="342900" indent="-342900" algn="r">
              <a:lnSpc>
                <a:spcPct val="90000"/>
              </a:lnSpc>
              <a:spcBef>
                <a:spcPct val="20000"/>
              </a:spcBef>
              <a:defRPr/>
            </a:pPr>
            <a:r>
              <a:rPr lang="en-US" altLang="it-IT" sz="2800" b="1" dirty="0" smtClean="0">
                <a:solidFill>
                  <a:srgbClr val="000000"/>
                </a:solidFill>
                <a:latin typeface="Garamond" pitchFamily="18" charset="0"/>
                <a:cs typeface="Arial" pitchFamily="34" charset="0"/>
              </a:rPr>
              <a:t>Emission reduction by 2030</a:t>
            </a:r>
            <a:endParaRPr lang="en-US" altLang="it-IT" sz="2800" b="1" dirty="0">
              <a:solidFill>
                <a:srgbClr val="000000"/>
              </a:solidFill>
              <a:latin typeface="Garamond" pitchFamily="18" charset="0"/>
              <a:cs typeface="Arial" pitchFamily="34" charset="0"/>
            </a:endParaRPr>
          </a:p>
        </p:txBody>
      </p:sp>
      <p:sp>
        <p:nvSpPr>
          <p:cNvPr id="15" name="CasellaDiTesto 4"/>
          <p:cNvSpPr txBox="1">
            <a:spLocks noChangeArrowheads="1"/>
          </p:cNvSpPr>
          <p:nvPr/>
        </p:nvSpPr>
        <p:spPr bwMode="auto">
          <a:xfrm>
            <a:off x="624418" y="908051"/>
            <a:ext cx="10847916" cy="523875"/>
          </a:xfrm>
          <a:prstGeom prst="rect">
            <a:avLst/>
          </a:prstGeom>
          <a:noFill/>
          <a:ln w="9525">
            <a:noFill/>
            <a:miter lim="800000"/>
            <a:headEnd/>
            <a:tailEnd/>
          </a:ln>
        </p:spPr>
        <p:txBody>
          <a:bodyPr>
            <a:spAutoFit/>
          </a:bodyPr>
          <a:lstStyle/>
          <a:p>
            <a:pPr algn="ctr" fontAlgn="base">
              <a:spcBef>
                <a:spcPct val="0"/>
              </a:spcBef>
              <a:spcAft>
                <a:spcPct val="0"/>
              </a:spcAft>
            </a:pPr>
            <a:r>
              <a:rPr lang="it-IT" altLang="it-IT" sz="2800" b="1" u="sng" dirty="0" smtClean="0">
                <a:solidFill>
                  <a:prstClr val="black"/>
                </a:solidFill>
                <a:latin typeface="Garamond" pitchFamily="18" charset="0"/>
                <a:cs typeface="Arial" pitchFamily="34" charset="0"/>
              </a:rPr>
              <a:t>Target 2020 &amp; 2030</a:t>
            </a:r>
          </a:p>
        </p:txBody>
      </p:sp>
      <p:sp>
        <p:nvSpPr>
          <p:cNvPr id="16" name="Rettangolo 15"/>
          <p:cNvSpPr/>
          <p:nvPr/>
        </p:nvSpPr>
        <p:spPr>
          <a:xfrm>
            <a:off x="553104" y="2060575"/>
            <a:ext cx="2341033" cy="254000"/>
          </a:xfrm>
          <a:prstGeom prst="rect">
            <a:avLst/>
          </a:prstGeom>
        </p:spPr>
        <p:txBody>
          <a:bodyPr>
            <a:spAutoFit/>
          </a:bodyPr>
          <a:lstStyle/>
          <a:p>
            <a:pPr algn="ctr" fontAlgn="base">
              <a:spcBef>
                <a:spcPct val="0"/>
              </a:spcBef>
              <a:spcAft>
                <a:spcPct val="0"/>
              </a:spcAft>
              <a:defRPr/>
            </a:pPr>
            <a:r>
              <a:rPr lang="en-US" sz="1050" b="1" cap="small" dirty="0">
                <a:solidFill>
                  <a:prstClr val="black"/>
                </a:solidFill>
                <a:latin typeface="Garamond" panose="02020404030301010803" pitchFamily="18" charset="0"/>
                <a:cs typeface="Arial" charset="0"/>
              </a:rPr>
              <a:t>[National Commitment]</a:t>
            </a:r>
            <a:endParaRPr lang="en-US" sz="1050" dirty="0">
              <a:solidFill>
                <a:prstClr val="black"/>
              </a:solidFill>
              <a:cs typeface="Arial" charset="0"/>
            </a:endParaRPr>
          </a:p>
        </p:txBody>
      </p:sp>
      <p:cxnSp>
        <p:nvCxnSpPr>
          <p:cNvPr id="17" name="Connettore 2 16"/>
          <p:cNvCxnSpPr/>
          <p:nvPr/>
        </p:nvCxnSpPr>
        <p:spPr>
          <a:xfrm>
            <a:off x="1708151" y="3403159"/>
            <a:ext cx="0" cy="1116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ttore 2 17"/>
          <p:cNvCxnSpPr/>
          <p:nvPr/>
        </p:nvCxnSpPr>
        <p:spPr>
          <a:xfrm>
            <a:off x="4997763" y="3308714"/>
            <a:ext cx="0" cy="6461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ttore 2 18"/>
          <p:cNvCxnSpPr/>
          <p:nvPr/>
        </p:nvCxnSpPr>
        <p:spPr>
          <a:xfrm>
            <a:off x="10294792" y="3403659"/>
            <a:ext cx="0" cy="1008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CasellaDiTesto 4"/>
          <p:cNvSpPr txBox="1">
            <a:spLocks noChangeArrowheads="1"/>
          </p:cNvSpPr>
          <p:nvPr/>
        </p:nvSpPr>
        <p:spPr bwMode="auto">
          <a:xfrm>
            <a:off x="763843" y="4730089"/>
            <a:ext cx="2456012" cy="1477328"/>
          </a:xfrm>
          <a:prstGeom prst="rect">
            <a:avLst/>
          </a:prstGeom>
          <a:noFill/>
          <a:ln w="9525">
            <a:noFill/>
            <a:miter lim="800000"/>
            <a:headEnd/>
            <a:tailEnd/>
          </a:ln>
        </p:spPr>
        <p:txBody>
          <a:bodyPr wrap="square">
            <a:spAutoFit/>
          </a:bodyPr>
          <a:lstStyle/>
          <a:p>
            <a:pPr fontAlgn="base">
              <a:spcBef>
                <a:spcPct val="0"/>
              </a:spcBef>
              <a:spcAft>
                <a:spcPct val="0"/>
              </a:spcAft>
            </a:pPr>
            <a:r>
              <a:rPr lang="en-GB" altLang="en-US" dirty="0" smtClean="0">
                <a:solidFill>
                  <a:prstClr val="black"/>
                </a:solidFill>
                <a:latin typeface="Garamond" pitchFamily="18" charset="0"/>
                <a:cs typeface="Arial" pitchFamily="34" charset="0"/>
              </a:rPr>
              <a:t>Decision n. 406/2009/EC or Effort Sharing Decision (ESD) after </a:t>
            </a:r>
            <a:r>
              <a:rPr lang="en-GB" altLang="en-US" u="sng" dirty="0" smtClean="0">
                <a:solidFill>
                  <a:prstClr val="black"/>
                </a:solidFill>
                <a:latin typeface="Garamond" pitchFamily="18" charset="0"/>
                <a:cs typeface="Arial" pitchFamily="34" charset="0"/>
              </a:rPr>
              <a:t>Effort Sharing Regulation</a:t>
            </a:r>
            <a:r>
              <a:rPr lang="en-GB" altLang="en-US" dirty="0" smtClean="0">
                <a:solidFill>
                  <a:prstClr val="black"/>
                </a:solidFill>
                <a:latin typeface="Garamond" pitchFamily="18" charset="0"/>
                <a:cs typeface="Arial" pitchFamily="34" charset="0"/>
              </a:rPr>
              <a:t> (ESR)</a:t>
            </a:r>
          </a:p>
        </p:txBody>
      </p:sp>
      <p:sp>
        <p:nvSpPr>
          <p:cNvPr id="21" name="Rettangolo 6"/>
          <p:cNvSpPr>
            <a:spLocks noChangeArrowheads="1"/>
          </p:cNvSpPr>
          <p:nvPr/>
        </p:nvSpPr>
        <p:spPr bwMode="auto">
          <a:xfrm>
            <a:off x="6231251" y="4221164"/>
            <a:ext cx="2302933" cy="1815882"/>
          </a:xfrm>
          <a:prstGeom prst="rect">
            <a:avLst/>
          </a:prstGeom>
          <a:noFill/>
          <a:ln w="9525">
            <a:noFill/>
            <a:miter lim="800000"/>
            <a:headEnd/>
            <a:tailEnd/>
          </a:ln>
        </p:spPr>
        <p:txBody>
          <a:bodyPr>
            <a:spAutoFit/>
          </a:bodyPr>
          <a:lstStyle/>
          <a:p>
            <a:pPr fontAlgn="base">
              <a:spcBef>
                <a:spcPct val="0"/>
              </a:spcBef>
              <a:spcAft>
                <a:spcPct val="0"/>
              </a:spcAft>
            </a:pPr>
            <a:r>
              <a:rPr lang="en-US" altLang="en-US" sz="1600" dirty="0" smtClean="0">
                <a:solidFill>
                  <a:prstClr val="black"/>
                </a:solidFill>
                <a:latin typeface="Garamond" pitchFamily="18" charset="0"/>
                <a:cs typeface="Arial" pitchFamily="34" charset="0"/>
              </a:rPr>
              <a:t>Directive 2009/29/EC amending Directive 2003/87/EC so as to improve and extend the GHG emission allowance trading scheme of the Community</a:t>
            </a:r>
            <a:endParaRPr lang="it-IT" altLang="en-US" sz="1600" dirty="0" smtClean="0">
              <a:solidFill>
                <a:prstClr val="black"/>
              </a:solidFill>
              <a:latin typeface="Garamond" pitchFamily="18" charset="0"/>
              <a:cs typeface="Arial" pitchFamily="34" charset="0"/>
            </a:endParaRPr>
          </a:p>
        </p:txBody>
      </p:sp>
      <p:sp>
        <p:nvSpPr>
          <p:cNvPr id="22" name="Rettangolo 21"/>
          <p:cNvSpPr/>
          <p:nvPr/>
        </p:nvSpPr>
        <p:spPr>
          <a:xfrm>
            <a:off x="3754968" y="2060575"/>
            <a:ext cx="2341033" cy="254000"/>
          </a:xfrm>
          <a:prstGeom prst="rect">
            <a:avLst/>
          </a:prstGeom>
        </p:spPr>
        <p:txBody>
          <a:bodyPr>
            <a:spAutoFit/>
          </a:bodyPr>
          <a:lstStyle/>
          <a:p>
            <a:pPr algn="ctr" fontAlgn="base">
              <a:spcBef>
                <a:spcPct val="0"/>
              </a:spcBef>
              <a:spcAft>
                <a:spcPct val="0"/>
              </a:spcAft>
              <a:defRPr/>
            </a:pPr>
            <a:r>
              <a:rPr lang="en-US" sz="1050" b="1" cap="small" dirty="0">
                <a:solidFill>
                  <a:prstClr val="black"/>
                </a:solidFill>
                <a:latin typeface="Garamond" panose="02020404030301010803" pitchFamily="18" charset="0"/>
                <a:cs typeface="Arial" charset="0"/>
              </a:rPr>
              <a:t>[National Commitment]</a:t>
            </a:r>
            <a:endParaRPr lang="en-US" sz="1050" dirty="0">
              <a:solidFill>
                <a:prstClr val="black"/>
              </a:solidFill>
              <a:cs typeface="Arial" charset="0"/>
            </a:endParaRPr>
          </a:p>
        </p:txBody>
      </p:sp>
      <p:sp>
        <p:nvSpPr>
          <p:cNvPr id="23" name="Rettangolo 22"/>
          <p:cNvSpPr/>
          <p:nvPr/>
        </p:nvSpPr>
        <p:spPr>
          <a:xfrm>
            <a:off x="6092669" y="2060575"/>
            <a:ext cx="1860549" cy="254000"/>
          </a:xfrm>
          <a:prstGeom prst="rect">
            <a:avLst/>
          </a:prstGeom>
        </p:spPr>
        <p:txBody>
          <a:bodyPr>
            <a:spAutoFit/>
          </a:bodyPr>
          <a:lstStyle/>
          <a:p>
            <a:pPr algn="ctr" fontAlgn="base">
              <a:spcBef>
                <a:spcPct val="0"/>
              </a:spcBef>
              <a:spcAft>
                <a:spcPct val="0"/>
              </a:spcAft>
              <a:defRPr/>
            </a:pPr>
            <a:r>
              <a:rPr lang="en-US" sz="1050" b="1" cap="small" dirty="0">
                <a:solidFill>
                  <a:prstClr val="black"/>
                </a:solidFill>
                <a:latin typeface="Garamond" panose="02020404030301010803" pitchFamily="18" charset="0"/>
                <a:cs typeface="Arial" charset="0"/>
              </a:rPr>
              <a:t>[EU Commitment]</a:t>
            </a:r>
            <a:endParaRPr lang="en-US" sz="1050" dirty="0">
              <a:solidFill>
                <a:prstClr val="black"/>
              </a:solidFill>
              <a:cs typeface="Arial" charset="0"/>
            </a:endParaRPr>
          </a:p>
        </p:txBody>
      </p:sp>
      <p:sp>
        <p:nvSpPr>
          <p:cNvPr id="24" name="Rettangolo 23"/>
          <p:cNvSpPr/>
          <p:nvPr/>
        </p:nvSpPr>
        <p:spPr>
          <a:xfrm>
            <a:off x="9303881" y="2060575"/>
            <a:ext cx="1860549" cy="254000"/>
          </a:xfrm>
          <a:prstGeom prst="rect">
            <a:avLst/>
          </a:prstGeom>
        </p:spPr>
        <p:txBody>
          <a:bodyPr>
            <a:spAutoFit/>
          </a:bodyPr>
          <a:lstStyle/>
          <a:p>
            <a:pPr algn="ctr" fontAlgn="base">
              <a:spcBef>
                <a:spcPct val="0"/>
              </a:spcBef>
              <a:spcAft>
                <a:spcPct val="0"/>
              </a:spcAft>
              <a:defRPr/>
            </a:pPr>
            <a:r>
              <a:rPr lang="en-US" sz="1050" b="1" cap="small" dirty="0">
                <a:solidFill>
                  <a:prstClr val="black"/>
                </a:solidFill>
                <a:latin typeface="Garamond" panose="02020404030301010803" pitchFamily="18" charset="0"/>
                <a:cs typeface="Arial" charset="0"/>
              </a:rPr>
              <a:t>[EU Commitment]</a:t>
            </a:r>
            <a:endParaRPr lang="en-US" sz="1050" dirty="0">
              <a:solidFill>
                <a:prstClr val="black"/>
              </a:solidFill>
              <a:cs typeface="Arial" charset="0"/>
            </a:endParaRPr>
          </a:p>
        </p:txBody>
      </p:sp>
      <p:sp>
        <p:nvSpPr>
          <p:cNvPr id="25" name="CasellaDiTesto 4"/>
          <p:cNvSpPr txBox="1">
            <a:spLocks noChangeArrowheads="1"/>
          </p:cNvSpPr>
          <p:nvPr/>
        </p:nvSpPr>
        <p:spPr bwMode="auto">
          <a:xfrm>
            <a:off x="827618" y="1392239"/>
            <a:ext cx="10847916" cy="523220"/>
          </a:xfrm>
          <a:prstGeom prst="rect">
            <a:avLst/>
          </a:prstGeom>
          <a:noFill/>
          <a:ln w="9525">
            <a:noFill/>
            <a:miter lim="800000"/>
            <a:headEnd/>
            <a:tailEnd/>
          </a:ln>
        </p:spPr>
        <p:txBody>
          <a:bodyPr>
            <a:spAutoFit/>
          </a:bodyPr>
          <a:lstStyle/>
          <a:p>
            <a:pPr fontAlgn="base">
              <a:spcBef>
                <a:spcPct val="0"/>
              </a:spcBef>
              <a:spcAft>
                <a:spcPct val="0"/>
              </a:spcAft>
            </a:pPr>
            <a:r>
              <a:rPr lang="it-IT" altLang="it-IT" sz="2800" b="1" dirty="0" smtClean="0">
                <a:solidFill>
                  <a:prstClr val="black"/>
                </a:solidFill>
                <a:latin typeface="Garamond" pitchFamily="18" charset="0"/>
                <a:cs typeface="Arial" pitchFamily="34" charset="0"/>
              </a:rPr>
              <a:t>         </a:t>
            </a:r>
            <a:r>
              <a:rPr lang="it-IT" altLang="it-IT" sz="2800" b="1" u="sng" dirty="0" smtClean="0">
                <a:solidFill>
                  <a:prstClr val="black"/>
                </a:solidFill>
                <a:latin typeface="Garamond" pitchFamily="18" charset="0"/>
                <a:cs typeface="Arial" pitchFamily="34" charset="0"/>
              </a:rPr>
              <a:t>NON-ETS </a:t>
            </a:r>
            <a:r>
              <a:rPr lang="en-GB" altLang="it-IT" sz="2800" b="1" u="sng" dirty="0" smtClean="0">
                <a:solidFill>
                  <a:prstClr val="black"/>
                </a:solidFill>
                <a:latin typeface="Garamond" pitchFamily="18" charset="0"/>
                <a:cs typeface="Arial" pitchFamily="34" charset="0"/>
              </a:rPr>
              <a:t>sectors</a:t>
            </a:r>
            <a:r>
              <a:rPr lang="it-IT" altLang="it-IT" sz="2800" b="1" dirty="0" smtClean="0">
                <a:solidFill>
                  <a:prstClr val="black"/>
                </a:solidFill>
                <a:latin typeface="Garamond" pitchFamily="18" charset="0"/>
                <a:cs typeface="Arial" pitchFamily="34" charset="0"/>
              </a:rPr>
              <a:t>    </a:t>
            </a:r>
            <a:r>
              <a:rPr lang="en-GB" altLang="it-IT" b="1" dirty="0" smtClean="0">
                <a:solidFill>
                  <a:srgbClr val="FF0000"/>
                </a:solidFill>
                <a:latin typeface="Garamond" pitchFamily="18" charset="0"/>
                <a:cs typeface="Arial" pitchFamily="34" charset="0"/>
              </a:rPr>
              <a:t>distinction between sectors</a:t>
            </a:r>
            <a:r>
              <a:rPr lang="en-GB" altLang="it-IT" b="1" dirty="0" smtClean="0">
                <a:solidFill>
                  <a:prstClr val="black"/>
                </a:solidFill>
                <a:latin typeface="Garamond" pitchFamily="18" charset="0"/>
                <a:cs typeface="Arial" pitchFamily="34" charset="0"/>
              </a:rPr>
              <a:t>      </a:t>
            </a:r>
            <a:r>
              <a:rPr lang="it-IT" altLang="it-IT" sz="2800" b="1" u="sng" dirty="0" smtClean="0">
                <a:solidFill>
                  <a:prstClr val="black"/>
                </a:solidFill>
                <a:latin typeface="Garamond" pitchFamily="18" charset="0"/>
                <a:cs typeface="Arial" pitchFamily="34" charset="0"/>
              </a:rPr>
              <a:t>ETS sectors     </a:t>
            </a:r>
          </a:p>
        </p:txBody>
      </p:sp>
      <p:sp>
        <p:nvSpPr>
          <p:cNvPr id="26" name="Freccia in giù 25"/>
          <p:cNvSpPr>
            <a:spLocks/>
          </p:cNvSpPr>
          <p:nvPr/>
        </p:nvSpPr>
        <p:spPr>
          <a:xfrm rot="16200000">
            <a:off x="2935898" y="2610140"/>
            <a:ext cx="936104" cy="766933"/>
          </a:xfrm>
          <a:prstGeom prst="downArrow">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27" name="Figura a mano libera 26"/>
          <p:cNvSpPr/>
          <p:nvPr/>
        </p:nvSpPr>
        <p:spPr>
          <a:xfrm>
            <a:off x="4239350" y="2525554"/>
            <a:ext cx="1440160" cy="900000"/>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2705" tIns="212705" rIns="212705" bIns="212705" numCol="1" spcCol="1270" anchor="ctr" anchorCtr="0">
            <a:noAutofit/>
          </a:bodyPr>
          <a:lstStyle/>
          <a:p>
            <a:pPr algn="ctr" defTabSz="1555750">
              <a:spcBef>
                <a:spcPct val="0"/>
              </a:spcBef>
            </a:pPr>
            <a:r>
              <a:rPr lang="it-IT" sz="3200" dirty="0" smtClean="0">
                <a:solidFill>
                  <a:schemeClr val="tx1"/>
                </a:solidFill>
                <a:latin typeface="Garamond" panose="02020404030301010803" pitchFamily="18" charset="0"/>
              </a:rPr>
              <a:t>-40%</a:t>
            </a:r>
            <a:endParaRPr lang="it-IT" sz="3200" dirty="0">
              <a:solidFill>
                <a:schemeClr val="tx1"/>
              </a:solidFill>
              <a:latin typeface="Garamond" panose="02020404030301010803" pitchFamily="18" charset="0"/>
            </a:endParaRPr>
          </a:p>
          <a:p>
            <a:pPr algn="ctr" defTabSz="1555750">
              <a:spcBef>
                <a:spcPct val="0"/>
              </a:spcBef>
            </a:pPr>
            <a:r>
              <a:rPr lang="it-IT" sz="2000" dirty="0" smtClean="0">
                <a:solidFill>
                  <a:schemeClr val="tx1"/>
                </a:solidFill>
                <a:latin typeface="Garamond" panose="02020404030301010803" pitchFamily="18" charset="0"/>
              </a:rPr>
              <a:t>in </a:t>
            </a:r>
            <a:r>
              <a:rPr lang="it-IT" sz="2000" dirty="0">
                <a:solidFill>
                  <a:schemeClr val="tx1"/>
                </a:solidFill>
                <a:latin typeface="Garamond" panose="02020404030301010803" pitchFamily="18" charset="0"/>
              </a:rPr>
              <a:t>2030</a:t>
            </a:r>
          </a:p>
        </p:txBody>
      </p:sp>
      <p:sp>
        <p:nvSpPr>
          <p:cNvPr id="28" name="Figura a mano libera 27"/>
          <p:cNvSpPr/>
          <p:nvPr/>
        </p:nvSpPr>
        <p:spPr>
          <a:xfrm>
            <a:off x="947422" y="2525554"/>
            <a:ext cx="1439999" cy="900000"/>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2705" tIns="212705" rIns="212705" bIns="212705" numCol="1" spcCol="1270" anchor="ctr" anchorCtr="0">
            <a:noAutofit/>
          </a:bodyPr>
          <a:lstStyle/>
          <a:p>
            <a:pPr lvl="0" algn="ctr" defTabSz="1555750">
              <a:spcBef>
                <a:spcPct val="0"/>
              </a:spcBef>
            </a:pPr>
            <a:r>
              <a:rPr lang="it-IT" sz="3200" kern="1200" dirty="0" smtClean="0">
                <a:solidFill>
                  <a:schemeClr val="tx1"/>
                </a:solidFill>
                <a:latin typeface="Garamond" panose="02020404030301010803" pitchFamily="18" charset="0"/>
              </a:rPr>
              <a:t>-</a:t>
            </a:r>
            <a:r>
              <a:rPr lang="it-IT" sz="3200" dirty="0" smtClean="0">
                <a:solidFill>
                  <a:schemeClr val="tx1"/>
                </a:solidFill>
                <a:latin typeface="Garamond" panose="02020404030301010803" pitchFamily="18" charset="0"/>
              </a:rPr>
              <a:t>13%</a:t>
            </a:r>
            <a:endParaRPr lang="it-IT" sz="3200" kern="1200" dirty="0" smtClean="0">
              <a:solidFill>
                <a:schemeClr val="tx1"/>
              </a:solidFill>
              <a:latin typeface="Garamond" panose="02020404030301010803" pitchFamily="18" charset="0"/>
            </a:endParaRPr>
          </a:p>
          <a:p>
            <a:pPr lvl="0" algn="ctr" defTabSz="1555750">
              <a:spcBef>
                <a:spcPct val="0"/>
              </a:spcBef>
            </a:pPr>
            <a:r>
              <a:rPr lang="it-IT" sz="2000" kern="1200" dirty="0" smtClean="0">
                <a:solidFill>
                  <a:schemeClr val="tx1"/>
                </a:solidFill>
                <a:latin typeface="Garamond" panose="02020404030301010803" pitchFamily="18" charset="0"/>
              </a:rPr>
              <a:t>in 2020</a:t>
            </a:r>
            <a:endParaRPr lang="it-IT" sz="800" b="1" kern="1200" cap="small" dirty="0">
              <a:solidFill>
                <a:schemeClr val="tx1"/>
              </a:solidFill>
              <a:latin typeface="Garamond" panose="02020404030301010803" pitchFamily="18" charset="0"/>
            </a:endParaRPr>
          </a:p>
        </p:txBody>
      </p:sp>
      <p:sp>
        <p:nvSpPr>
          <p:cNvPr id="29" name="Rettangolo 28"/>
          <p:cNvSpPr/>
          <p:nvPr/>
        </p:nvSpPr>
        <p:spPr>
          <a:xfrm>
            <a:off x="4126568" y="4096140"/>
            <a:ext cx="1780989" cy="2062103"/>
          </a:xfrm>
          <a:prstGeom prst="rect">
            <a:avLst/>
          </a:prstGeom>
        </p:spPr>
        <p:txBody>
          <a:bodyPr wrap="square">
            <a:spAutoFit/>
          </a:bodyPr>
          <a:lstStyle/>
          <a:p>
            <a:pPr lvl="0" algn="ctr"/>
            <a:r>
              <a:rPr lang="en-GB" sz="1600" dirty="0" smtClean="0">
                <a:latin typeface="Garamond" panose="02020404030301010803" pitchFamily="18" charset="0"/>
                <a:cs typeface="Arial" panose="020B0604020202020204" pitchFamily="34" charset="0"/>
              </a:rPr>
              <a:t>% GHGs emissions </a:t>
            </a:r>
          </a:p>
          <a:p>
            <a:pPr lvl="0" algn="ctr"/>
            <a:r>
              <a:rPr lang="en-GB" sz="1600" dirty="0" smtClean="0">
                <a:latin typeface="Garamond" panose="02020404030301010803" pitchFamily="18" charset="0"/>
                <a:cs typeface="Arial" panose="020B0604020202020204" pitchFamily="34" charset="0"/>
              </a:rPr>
              <a:t>(no-ETS sectors, including: road transport, buildings, waste, agriculture non-CO</a:t>
            </a:r>
            <a:r>
              <a:rPr lang="en-GB" sz="1600" baseline="-25000" dirty="0" smtClean="0">
                <a:latin typeface="Garamond" panose="02020404030301010803" pitchFamily="18" charset="0"/>
                <a:cs typeface="Arial" panose="020B0604020202020204" pitchFamily="34" charset="0"/>
              </a:rPr>
              <a:t>2</a:t>
            </a:r>
            <a:r>
              <a:rPr lang="en-GB" sz="1600" dirty="0" smtClean="0">
                <a:latin typeface="Garamond" panose="02020404030301010803" pitchFamily="18" charset="0"/>
                <a:cs typeface="Arial" panose="020B0604020202020204" pitchFamily="34" charset="0"/>
              </a:rPr>
              <a:t>). </a:t>
            </a:r>
          </a:p>
          <a:p>
            <a:pPr lvl="0" algn="ctr"/>
            <a:r>
              <a:rPr lang="en-GB" sz="1600" u="sng" dirty="0" smtClean="0">
                <a:latin typeface="Garamond" panose="02020404030301010803" pitchFamily="18" charset="0"/>
                <a:cs typeface="Arial" panose="020B0604020202020204" pitchFamily="34" charset="0"/>
              </a:rPr>
              <a:t>Baseline 2005 </a:t>
            </a:r>
            <a:r>
              <a:rPr lang="en-GB" sz="1600" dirty="0" smtClean="0">
                <a:latin typeface="Garamond" panose="02020404030301010803" pitchFamily="18" charset="0"/>
                <a:cs typeface="Arial" panose="020B0604020202020204" pitchFamily="34" charset="0"/>
              </a:rPr>
              <a:t>according to </a:t>
            </a:r>
            <a:r>
              <a:rPr lang="en-GB" sz="1600" u="sng" dirty="0" smtClean="0">
                <a:latin typeface="Garamond" panose="02020404030301010803" pitchFamily="18" charset="0"/>
                <a:cs typeface="Arial" panose="020B0604020202020204" pitchFamily="34" charset="0"/>
              </a:rPr>
              <a:t>ESR</a:t>
            </a:r>
            <a:endParaRPr lang="en-GB" sz="1600" u="sng" dirty="0">
              <a:latin typeface="Garamond" panose="02020404030301010803" pitchFamily="18" charset="0"/>
              <a:cs typeface="Arial" panose="020B0604020202020204" pitchFamily="34" charset="0"/>
            </a:endParaRPr>
          </a:p>
        </p:txBody>
      </p:sp>
      <p:sp>
        <p:nvSpPr>
          <p:cNvPr id="30" name="Freccia in giù 29"/>
          <p:cNvSpPr>
            <a:spLocks/>
          </p:cNvSpPr>
          <p:nvPr/>
        </p:nvSpPr>
        <p:spPr>
          <a:xfrm rot="16200000">
            <a:off x="8273415" y="2610141"/>
            <a:ext cx="936104" cy="766933"/>
          </a:xfrm>
          <a:prstGeom prst="downArrow">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31" name="Figura a mano libera 30"/>
          <p:cNvSpPr/>
          <p:nvPr/>
        </p:nvSpPr>
        <p:spPr>
          <a:xfrm>
            <a:off x="9548868" y="2525555"/>
            <a:ext cx="1440160" cy="900000"/>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2705" tIns="212705" rIns="212705" bIns="212705" numCol="1" spcCol="1270" anchor="ctr" anchorCtr="0">
            <a:noAutofit/>
          </a:bodyPr>
          <a:lstStyle/>
          <a:p>
            <a:pPr algn="ctr" defTabSz="1555750">
              <a:spcBef>
                <a:spcPct val="0"/>
              </a:spcBef>
            </a:pPr>
            <a:r>
              <a:rPr lang="it-IT" sz="3200" dirty="0" smtClean="0">
                <a:solidFill>
                  <a:schemeClr val="tx1"/>
                </a:solidFill>
                <a:latin typeface="Garamond" panose="02020404030301010803" pitchFamily="18" charset="0"/>
              </a:rPr>
              <a:t>-61%</a:t>
            </a:r>
          </a:p>
          <a:p>
            <a:pPr algn="ctr" defTabSz="1555750">
              <a:spcBef>
                <a:spcPct val="0"/>
              </a:spcBef>
            </a:pPr>
            <a:r>
              <a:rPr lang="it-IT" sz="2000" dirty="0" smtClean="0">
                <a:solidFill>
                  <a:schemeClr val="tx1"/>
                </a:solidFill>
                <a:latin typeface="Garamond" panose="02020404030301010803" pitchFamily="18" charset="0"/>
              </a:rPr>
              <a:t>in 2030</a:t>
            </a:r>
            <a:endParaRPr lang="it-IT" sz="2000" dirty="0">
              <a:solidFill>
                <a:schemeClr val="tx1"/>
              </a:solidFill>
              <a:latin typeface="Garamond" panose="02020404030301010803" pitchFamily="18" charset="0"/>
            </a:endParaRPr>
          </a:p>
        </p:txBody>
      </p:sp>
      <p:sp>
        <p:nvSpPr>
          <p:cNvPr id="32" name="Figura a mano libera 31"/>
          <p:cNvSpPr/>
          <p:nvPr/>
        </p:nvSpPr>
        <p:spPr>
          <a:xfrm>
            <a:off x="6266277" y="2525555"/>
            <a:ext cx="1439999" cy="900000"/>
          </a:xfrm>
          <a:custGeom>
            <a:avLst/>
            <a:gdLst>
              <a:gd name="connsiteX0" fmla="*/ 0 w 1828800"/>
              <a:gd name="connsiteY0" fmla="*/ 270939 h 1625600"/>
              <a:gd name="connsiteX1" fmla="*/ 270939 w 1828800"/>
              <a:gd name="connsiteY1" fmla="*/ 0 h 1625600"/>
              <a:gd name="connsiteX2" fmla="*/ 1557861 w 1828800"/>
              <a:gd name="connsiteY2" fmla="*/ 0 h 1625600"/>
              <a:gd name="connsiteX3" fmla="*/ 1828800 w 1828800"/>
              <a:gd name="connsiteY3" fmla="*/ 270939 h 1625600"/>
              <a:gd name="connsiteX4" fmla="*/ 1828800 w 1828800"/>
              <a:gd name="connsiteY4" fmla="*/ 1354661 h 1625600"/>
              <a:gd name="connsiteX5" fmla="*/ 1557861 w 1828800"/>
              <a:gd name="connsiteY5" fmla="*/ 1625600 h 1625600"/>
              <a:gd name="connsiteX6" fmla="*/ 270939 w 1828800"/>
              <a:gd name="connsiteY6" fmla="*/ 1625600 h 1625600"/>
              <a:gd name="connsiteX7" fmla="*/ 0 w 1828800"/>
              <a:gd name="connsiteY7" fmla="*/ 1354661 h 1625600"/>
              <a:gd name="connsiteX8" fmla="*/ 0 w 18288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625600">
                <a:moveTo>
                  <a:pt x="0" y="270939"/>
                </a:moveTo>
                <a:cubicBezTo>
                  <a:pt x="0" y="121304"/>
                  <a:pt x="121304" y="0"/>
                  <a:pt x="270939" y="0"/>
                </a:cubicBezTo>
                <a:lnTo>
                  <a:pt x="1557861" y="0"/>
                </a:lnTo>
                <a:cubicBezTo>
                  <a:pt x="1707496" y="0"/>
                  <a:pt x="1828800" y="121304"/>
                  <a:pt x="1828800" y="270939"/>
                </a:cubicBezTo>
                <a:lnTo>
                  <a:pt x="1828800" y="1354661"/>
                </a:lnTo>
                <a:cubicBezTo>
                  <a:pt x="1828800" y="1504296"/>
                  <a:pt x="1707496" y="1625600"/>
                  <a:pt x="1557861" y="1625600"/>
                </a:cubicBezTo>
                <a:lnTo>
                  <a:pt x="270939" y="1625600"/>
                </a:lnTo>
                <a:cubicBezTo>
                  <a:pt x="121304" y="1625600"/>
                  <a:pt x="0" y="1504296"/>
                  <a:pt x="0" y="1354661"/>
                </a:cubicBezTo>
                <a:lnTo>
                  <a:pt x="0" y="270939"/>
                </a:lnTo>
                <a:close/>
              </a:path>
            </a:pathLst>
          </a:cu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12705" tIns="212705" rIns="212705" bIns="212705" numCol="1" spcCol="1270" anchor="ctr" anchorCtr="0">
            <a:noAutofit/>
          </a:bodyPr>
          <a:lstStyle/>
          <a:p>
            <a:pPr lvl="0" algn="ctr" defTabSz="1555750">
              <a:spcBef>
                <a:spcPct val="0"/>
              </a:spcBef>
            </a:pPr>
            <a:r>
              <a:rPr lang="it-IT" sz="3200" kern="1200" dirty="0" smtClean="0">
                <a:solidFill>
                  <a:schemeClr val="tx1"/>
                </a:solidFill>
                <a:latin typeface="Garamond" panose="02020404030301010803" pitchFamily="18" charset="0"/>
              </a:rPr>
              <a:t>-</a:t>
            </a:r>
            <a:r>
              <a:rPr lang="it-IT" sz="3200" dirty="0" smtClean="0">
                <a:solidFill>
                  <a:schemeClr val="tx1"/>
                </a:solidFill>
                <a:latin typeface="Garamond" panose="02020404030301010803" pitchFamily="18" charset="0"/>
              </a:rPr>
              <a:t>21</a:t>
            </a:r>
            <a:r>
              <a:rPr lang="it-IT" sz="3200" kern="1200" dirty="0" smtClean="0">
                <a:solidFill>
                  <a:schemeClr val="tx1"/>
                </a:solidFill>
                <a:latin typeface="Garamond" panose="02020404030301010803" pitchFamily="18" charset="0"/>
              </a:rPr>
              <a:t>%</a:t>
            </a:r>
          </a:p>
          <a:p>
            <a:pPr lvl="0" algn="ctr" defTabSz="1555750">
              <a:spcBef>
                <a:spcPct val="0"/>
              </a:spcBef>
            </a:pPr>
            <a:r>
              <a:rPr lang="it-IT" sz="2000" kern="1200" dirty="0" smtClean="0">
                <a:solidFill>
                  <a:schemeClr val="tx1"/>
                </a:solidFill>
                <a:latin typeface="Garamond" panose="02020404030301010803" pitchFamily="18" charset="0"/>
              </a:rPr>
              <a:t>in 2020</a:t>
            </a:r>
            <a:endParaRPr lang="it-IT" sz="2000" kern="1200" dirty="0">
              <a:solidFill>
                <a:schemeClr val="tx1"/>
              </a:solidFill>
              <a:latin typeface="Garamond" panose="02020404030301010803" pitchFamily="18" charset="0"/>
            </a:endParaRPr>
          </a:p>
        </p:txBody>
      </p:sp>
      <p:sp>
        <p:nvSpPr>
          <p:cNvPr id="33" name="Rettangolo 32"/>
          <p:cNvSpPr/>
          <p:nvPr/>
        </p:nvSpPr>
        <p:spPr>
          <a:xfrm>
            <a:off x="9220219" y="4646196"/>
            <a:ext cx="2144467" cy="1323439"/>
          </a:xfrm>
          <a:prstGeom prst="rect">
            <a:avLst/>
          </a:prstGeom>
        </p:spPr>
        <p:txBody>
          <a:bodyPr wrap="square">
            <a:spAutoFit/>
          </a:bodyPr>
          <a:lstStyle/>
          <a:p>
            <a:pPr algn="ctr"/>
            <a:r>
              <a:rPr lang="en-US" sz="1600" dirty="0">
                <a:latin typeface="Garamond" panose="02020404030301010803" pitchFamily="18" charset="0"/>
                <a:cs typeface="Arial" panose="020B0604020202020204" pitchFamily="34" charset="0"/>
              </a:rPr>
              <a:t>% GHGs emissions </a:t>
            </a:r>
          </a:p>
          <a:p>
            <a:pPr algn="ctr"/>
            <a:r>
              <a:rPr lang="en-US" sz="1600" dirty="0" smtClean="0">
                <a:latin typeface="Garamond" panose="02020404030301010803" pitchFamily="18" charset="0"/>
                <a:cs typeface="Arial" panose="020B0604020202020204" pitchFamily="34" charset="0"/>
              </a:rPr>
              <a:t>(ETS sectors, including: Power/Energy Sector and Industry, Aviation). </a:t>
            </a:r>
            <a:endParaRPr lang="en-US" sz="1600" dirty="0">
              <a:latin typeface="Garamond" panose="02020404030301010803" pitchFamily="18" charset="0"/>
              <a:cs typeface="Arial" panose="020B0604020202020204" pitchFamily="34" charset="0"/>
            </a:endParaRPr>
          </a:p>
          <a:p>
            <a:pPr algn="ctr"/>
            <a:r>
              <a:rPr lang="en-US" sz="1600" u="sng" dirty="0">
                <a:latin typeface="Garamond" panose="02020404030301010803" pitchFamily="18" charset="0"/>
                <a:cs typeface="Arial" panose="020B0604020202020204" pitchFamily="34" charset="0"/>
              </a:rPr>
              <a:t>Baseline </a:t>
            </a:r>
            <a:r>
              <a:rPr lang="en-US" sz="1600" u="sng" dirty="0" smtClean="0">
                <a:latin typeface="Garamond" panose="02020404030301010803" pitchFamily="18" charset="0"/>
                <a:cs typeface="Arial" panose="020B0604020202020204" pitchFamily="34" charset="0"/>
              </a:rPr>
              <a:t>2005</a:t>
            </a:r>
            <a:r>
              <a:rPr lang="en-US" sz="1600" dirty="0" smtClean="0">
                <a:latin typeface="Garamond" panose="02020404030301010803" pitchFamily="18" charset="0"/>
                <a:cs typeface="Arial" panose="020B0604020202020204" pitchFamily="34" charset="0"/>
              </a:rPr>
              <a:t>.</a:t>
            </a:r>
            <a:endParaRPr lang="en-US" sz="1600" dirty="0">
              <a:latin typeface="Garamond" panose="02020404030301010803" pitchFamily="18" charset="0"/>
              <a:cs typeface="Arial" panose="020B0604020202020204" pitchFamily="34" charset="0"/>
            </a:endParaRPr>
          </a:p>
        </p:txBody>
      </p:sp>
    </p:spTree>
    <p:extLst>
      <p:ext uri="{BB962C8B-B14F-4D97-AF65-F5344CB8AC3E}">
        <p14:creationId xmlns="" xmlns:p14="http://schemas.microsoft.com/office/powerpoint/2010/main" val="2057625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0"/>
            <a:ext cx="11036300" cy="6481763"/>
          </a:xfrm>
          <a:prstGeom prst="rect">
            <a:avLst/>
          </a:prstGeom>
        </p:spPr>
        <p:txBody>
          <a:bodyPr vert="horz" lIns="91440" tIns="45720" rIns="91440" bIns="45720" rtlCol="0">
            <a:normAutofit/>
          </a:bodyPr>
          <a:lstStyle/>
          <a:p>
            <a:pPr marL="228600" lvl="0" indent="-228600" algn="r">
              <a:lnSpc>
                <a:spcPct val="90000"/>
              </a:lnSpc>
              <a:spcBef>
                <a:spcPts val="1000"/>
              </a:spcBef>
              <a:defRPr/>
            </a:pPr>
            <a:r>
              <a:rPr lang="en-US" sz="2800" b="1" dirty="0">
                <a:latin typeface="Garamond" panose="02020404030301010803" pitchFamily="18" charset="0"/>
              </a:rPr>
              <a:t>Emissions cap set in the EU </a:t>
            </a:r>
            <a:r>
              <a:rPr lang="en-US" sz="2800" b="1" dirty="0" smtClean="0">
                <a:latin typeface="Garamond" panose="02020404030301010803" pitchFamily="18" charset="0"/>
              </a:rPr>
              <a:t>ETS –</a:t>
            </a:r>
          </a:p>
          <a:p>
            <a:pPr marL="228600" lvl="0" indent="-228600" algn="r">
              <a:lnSpc>
                <a:spcPct val="90000"/>
              </a:lnSpc>
              <a:spcBef>
                <a:spcPts val="1000"/>
              </a:spcBef>
              <a:defRPr/>
            </a:pPr>
            <a:r>
              <a:rPr lang="en-US" sz="2800" b="1" dirty="0" smtClean="0">
                <a:latin typeface="Garamond" panose="02020404030301010803" pitchFamily="18" charset="0"/>
              </a:rPr>
              <a:t>compared with verified emissions</a:t>
            </a:r>
            <a:endParaRPr kumimoji="0" lang="en-US" altLang="it-IT" sz="1400" b="1" i="0" u="none" strike="noStrike" kern="1200" cap="none" spc="0" normalizeH="0" baseline="0" noProof="0" dirty="0" smtClean="0">
              <a:ln>
                <a:noFill/>
              </a:ln>
              <a:solidFill>
                <a:srgbClr val="000000"/>
              </a:solidFill>
              <a:effectLst/>
              <a:uLnTx/>
              <a:uFillTx/>
              <a:latin typeface="Garamond" pitchFamily="18" charset="0"/>
            </a:endParaRPr>
          </a:p>
          <a:p>
            <a:pPr algn="just">
              <a:lnSpc>
                <a:spcPct val="90000"/>
              </a:lnSpc>
              <a:spcBef>
                <a:spcPts val="1000"/>
              </a:spcBef>
              <a:defRPr/>
            </a:pPr>
            <a:r>
              <a:rPr lang="en-US" sz="1600" dirty="0" smtClean="0">
                <a:latin typeface="Garamond" panose="02020404030301010803" pitchFamily="18" charset="0"/>
              </a:rPr>
              <a:t>The EU emissions trading system (EU ETS) is a carbon market based on a system of cap-and-trade of emission allowances for energy-intensive industries and the power generation sector. It is the EU’s main tool in addressing emissions reductions. Since its introduction in 2005, the EU’s emissions have decreased by 41%.</a:t>
            </a:r>
            <a:endParaRPr lang="it-IT" sz="1600" dirty="0" smtClean="0">
              <a:latin typeface="Garamond" panose="02020404030301010803" pitchFamily="18" charset="0"/>
            </a:endParaRPr>
          </a:p>
          <a:p>
            <a:pPr marR="0" lvl="0" algn="just" defTabSz="914400" rtl="0" eaLnBrk="1" fontAlgn="auto" latinLnBrk="0" hangingPunct="1">
              <a:lnSpc>
                <a:spcPct val="90000"/>
              </a:lnSpc>
              <a:spcBef>
                <a:spcPts val="1000"/>
              </a:spcBef>
              <a:spcAft>
                <a:spcPts val="0"/>
              </a:spcAft>
              <a:buClrTx/>
              <a:buSzTx/>
              <a:tabLst/>
              <a:defRPr/>
            </a:pPr>
            <a:endParaRPr kumimoji="0" lang="en-US" altLang="it-IT"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7"/>
          <p:cNvSpPr txBox="1">
            <a:spLocks noChangeArrowheads="1"/>
          </p:cNvSpPr>
          <p:nvPr/>
        </p:nvSpPr>
        <p:spPr bwMode="auto">
          <a:xfrm>
            <a:off x="347589" y="5904363"/>
            <a:ext cx="11615831" cy="261610"/>
          </a:xfrm>
          <a:prstGeom prst="rect">
            <a:avLst/>
          </a:prstGeom>
          <a:noFill/>
          <a:ln w="9525">
            <a:noFill/>
            <a:miter lim="800000"/>
            <a:headEnd/>
            <a:tailEnd/>
          </a:ln>
        </p:spPr>
        <p:txBody>
          <a:bodyPr wrap="square">
            <a:spAutoFit/>
          </a:bodyPr>
          <a:lstStyle/>
          <a:p>
            <a:pPr fontAlgn="base">
              <a:spcBef>
                <a:spcPct val="0"/>
              </a:spcBef>
              <a:spcAft>
                <a:spcPct val="0"/>
              </a:spcAft>
            </a:pPr>
            <a:r>
              <a:rPr lang="it-IT" altLang="en-US" sz="1100" dirty="0" smtClean="0">
                <a:solidFill>
                  <a:srgbClr val="000000"/>
                </a:solidFill>
                <a:latin typeface="Garamond" pitchFamily="18" charset="0"/>
                <a:ea typeface="MS PGothic" pitchFamily="34" charset="-128"/>
                <a:cs typeface="Arial" pitchFamily="34" charset="0"/>
              </a:rPr>
              <a:t>Source: </a:t>
            </a:r>
            <a:r>
              <a:rPr lang="en-US" altLang="en-US" sz="1100" dirty="0" smtClean="0">
                <a:solidFill>
                  <a:srgbClr val="000000"/>
                </a:solidFill>
                <a:latin typeface="Garamond" pitchFamily="18" charset="0"/>
                <a:ea typeface="MS PGothic" pitchFamily="34" charset="-128"/>
                <a:cs typeface="Arial" pitchFamily="34" charset="0"/>
              </a:rPr>
              <a:t> EU Climate Progress Report: </a:t>
            </a:r>
            <a:r>
              <a:rPr lang="en-US" altLang="en-US" sz="1100" dirty="0" smtClean="0">
                <a:solidFill>
                  <a:srgbClr val="000000"/>
                </a:solidFill>
                <a:latin typeface="Garamond" pitchFamily="18" charset="0"/>
                <a:ea typeface="MS PGothic" pitchFamily="34" charset="-128"/>
                <a:cs typeface="Arial" pitchFamily="34" charset="0"/>
                <a:hlinkClick r:id="rId8"/>
              </a:rPr>
              <a:t>COM(2022)</a:t>
            </a:r>
            <a:r>
              <a:rPr lang="en-US" altLang="en-US" sz="1100" dirty="0" smtClean="0">
                <a:solidFill>
                  <a:srgbClr val="000000"/>
                </a:solidFill>
                <a:latin typeface="Garamond" pitchFamily="18" charset="0"/>
                <a:ea typeface="MS PGothic" pitchFamily="34" charset="-128"/>
                <a:cs typeface="Arial" pitchFamily="34" charset="0"/>
              </a:rPr>
              <a:t> 514 final and </a:t>
            </a:r>
            <a:r>
              <a:rPr lang="en-US" altLang="it-IT" sz="1100" dirty="0">
                <a:solidFill>
                  <a:prstClr val="black"/>
                </a:solidFill>
                <a:latin typeface="Garamond" pitchFamily="18" charset="0"/>
                <a:cs typeface="Arial" pitchFamily="34" charset="0"/>
              </a:rPr>
              <a:t>EU Report on the Functioning of the European carbon market in 2021</a:t>
            </a:r>
            <a:r>
              <a:rPr lang="fr-FR" altLang="it-IT" sz="1100" dirty="0">
                <a:solidFill>
                  <a:prstClr val="black"/>
                </a:solidFill>
                <a:latin typeface="Garamond" pitchFamily="18" charset="0"/>
                <a:cs typeface="Arial" pitchFamily="34" charset="0"/>
              </a:rPr>
              <a:t>, </a:t>
            </a:r>
            <a:r>
              <a:rPr lang="fr-FR" altLang="it-IT" sz="1100" dirty="0">
                <a:solidFill>
                  <a:prstClr val="black"/>
                </a:solidFill>
                <a:latin typeface="Garamond" pitchFamily="18" charset="0"/>
                <a:cs typeface="Arial" pitchFamily="34" charset="0"/>
                <a:hlinkClick r:id="rId9"/>
              </a:rPr>
              <a:t>COM(2022) 516 final</a:t>
            </a:r>
            <a:r>
              <a:rPr lang="fr-FR" altLang="it-IT" sz="1100" dirty="0" smtClean="0">
                <a:solidFill>
                  <a:prstClr val="black"/>
                </a:solidFill>
                <a:latin typeface="Garamond" pitchFamily="18" charset="0"/>
                <a:cs typeface="Arial" pitchFamily="34" charset="0"/>
              </a:rPr>
              <a:t>. </a:t>
            </a:r>
            <a:endParaRPr lang="it-IT" altLang="en-US" sz="1100" dirty="0" smtClean="0">
              <a:solidFill>
                <a:srgbClr val="000000"/>
              </a:solidFill>
              <a:latin typeface="Garamond" pitchFamily="18" charset="0"/>
              <a:ea typeface="MS PGothic" pitchFamily="34" charset="-128"/>
              <a:cs typeface="Arial" pitchFamily="34" charset="0"/>
            </a:endParaRPr>
          </a:p>
        </p:txBody>
      </p:sp>
      <p:pic>
        <p:nvPicPr>
          <p:cNvPr id="15" name="Immagine 14"/>
          <p:cNvPicPr>
            <a:picLocks noChangeAspect="1"/>
          </p:cNvPicPr>
          <p:nvPr/>
        </p:nvPicPr>
        <p:blipFill rotWithShape="1">
          <a:blip r:embed="rId10" cstate="print"/>
          <a:srcRect b="16230"/>
          <a:stretch/>
        </p:blipFill>
        <p:spPr>
          <a:xfrm>
            <a:off x="471143" y="2102329"/>
            <a:ext cx="11249714" cy="3466762"/>
          </a:xfrm>
          <a:prstGeom prst="rect">
            <a:avLst/>
          </a:prstGeom>
        </p:spPr>
      </p:pic>
    </p:spTree>
    <p:extLst>
      <p:ext uri="{BB962C8B-B14F-4D97-AF65-F5344CB8AC3E}">
        <p14:creationId xmlns="" xmlns:p14="http://schemas.microsoft.com/office/powerpoint/2010/main" val="205762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0"/>
            <a:ext cx="11036300" cy="6481763"/>
          </a:xfrm>
          <a:prstGeom prst="rect">
            <a:avLst/>
          </a:prstGeom>
        </p:spPr>
        <p:txBody>
          <a:bodyPr vert="horz" lIns="91440" tIns="45720" rIns="91440" bIns="45720" rtlCol="0">
            <a:normAutofit/>
          </a:bodyPr>
          <a:lstStyle/>
          <a:p>
            <a:pPr marL="228600" lvl="0" indent="-228600" algn="r">
              <a:lnSpc>
                <a:spcPct val="90000"/>
              </a:lnSpc>
              <a:spcBef>
                <a:spcPts val="1000"/>
              </a:spcBef>
              <a:defRPr/>
            </a:pPr>
            <a:r>
              <a:rPr lang="en-US" altLang="it-IT" sz="2800" b="1" dirty="0">
                <a:solidFill>
                  <a:srgbClr val="000000"/>
                </a:solidFill>
                <a:latin typeface="Garamond" pitchFamily="18" charset="0"/>
              </a:rPr>
              <a:t>R</a:t>
            </a:r>
            <a:r>
              <a:rPr lang="en-US" altLang="it-IT" sz="2800" b="1" dirty="0" smtClean="0">
                <a:solidFill>
                  <a:srgbClr val="000000"/>
                </a:solidFill>
                <a:latin typeface="Garamond" pitchFamily="18" charset="0"/>
              </a:rPr>
              <a:t>esources generated by the ETS</a:t>
            </a: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algn="just">
              <a:lnSpc>
                <a:spcPct val="90000"/>
              </a:lnSpc>
              <a:spcBef>
                <a:spcPts val="1000"/>
              </a:spcBef>
              <a:defRPr/>
            </a:pPr>
            <a:r>
              <a:rPr lang="en-US" sz="2400" dirty="0">
                <a:latin typeface="Garamond" panose="02020404030301010803" pitchFamily="18" charset="0"/>
              </a:rPr>
              <a:t>The EU ETS implements the polluter pays principle but also generates substantial resources </a:t>
            </a:r>
            <a:r>
              <a:rPr lang="en-US" sz="2400" dirty="0" smtClean="0">
                <a:latin typeface="Garamond" panose="02020404030301010803" pitchFamily="18" charset="0"/>
              </a:rPr>
              <a:t>for climate action</a:t>
            </a:r>
          </a:p>
          <a:p>
            <a:pPr marR="0" lvl="0" algn="just" defTabSz="914400" rtl="0" eaLnBrk="1" fontAlgn="auto" latinLnBrk="0" hangingPunct="1">
              <a:lnSpc>
                <a:spcPct val="90000"/>
              </a:lnSpc>
              <a:spcBef>
                <a:spcPts val="1000"/>
              </a:spcBef>
              <a:spcAft>
                <a:spcPts val="0"/>
              </a:spcAft>
              <a:buClrTx/>
              <a:buSzTx/>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7"/>
          <p:cNvSpPr txBox="1">
            <a:spLocks noChangeArrowheads="1"/>
          </p:cNvSpPr>
          <p:nvPr/>
        </p:nvSpPr>
        <p:spPr bwMode="auto">
          <a:xfrm>
            <a:off x="347589" y="5755999"/>
            <a:ext cx="4828383" cy="261610"/>
          </a:xfrm>
          <a:prstGeom prst="rect">
            <a:avLst/>
          </a:prstGeom>
          <a:noFill/>
          <a:ln w="9525">
            <a:noFill/>
            <a:miter lim="800000"/>
            <a:headEnd/>
            <a:tailEnd/>
          </a:ln>
        </p:spPr>
        <p:txBody>
          <a:bodyPr wrap="square">
            <a:spAutoFit/>
          </a:bodyPr>
          <a:lstStyle/>
          <a:p>
            <a:pPr fontAlgn="base">
              <a:spcBef>
                <a:spcPct val="0"/>
              </a:spcBef>
              <a:spcAft>
                <a:spcPct val="0"/>
              </a:spcAft>
            </a:pPr>
            <a:r>
              <a:rPr lang="it-IT" altLang="en-US" sz="1100" dirty="0" smtClean="0">
                <a:solidFill>
                  <a:srgbClr val="000000"/>
                </a:solidFill>
                <a:latin typeface="Garamond" pitchFamily="18" charset="0"/>
                <a:ea typeface="MS PGothic" pitchFamily="34" charset="-128"/>
                <a:cs typeface="Arial" pitchFamily="34" charset="0"/>
              </a:rPr>
              <a:t>Source: </a:t>
            </a:r>
            <a:r>
              <a:rPr lang="en-US" altLang="en-US" sz="1100" dirty="0" smtClean="0">
                <a:solidFill>
                  <a:srgbClr val="000000"/>
                </a:solidFill>
                <a:latin typeface="Garamond" pitchFamily="18" charset="0"/>
                <a:ea typeface="MS PGothic" pitchFamily="34" charset="-128"/>
                <a:cs typeface="Arial" pitchFamily="34" charset="0"/>
              </a:rPr>
              <a:t> EU Climate Progress Report: </a:t>
            </a:r>
            <a:r>
              <a:rPr lang="en-US" altLang="en-US" sz="1100" dirty="0" smtClean="0">
                <a:solidFill>
                  <a:srgbClr val="000000"/>
                </a:solidFill>
                <a:latin typeface="Garamond" pitchFamily="18" charset="0"/>
                <a:ea typeface="MS PGothic" pitchFamily="34" charset="-128"/>
                <a:cs typeface="Arial" pitchFamily="34" charset="0"/>
                <a:hlinkClick r:id="rId8"/>
              </a:rPr>
              <a:t>COM(2023)</a:t>
            </a:r>
            <a:r>
              <a:rPr lang="en-US" altLang="en-US" sz="1100" dirty="0" smtClean="0">
                <a:solidFill>
                  <a:srgbClr val="000000"/>
                </a:solidFill>
                <a:latin typeface="Garamond" pitchFamily="18" charset="0"/>
                <a:ea typeface="MS PGothic" pitchFamily="34" charset="-128"/>
                <a:cs typeface="Arial" pitchFamily="34" charset="0"/>
              </a:rPr>
              <a:t> 653 </a:t>
            </a:r>
            <a:r>
              <a:rPr lang="en-US" altLang="en-US" sz="1100" dirty="0" smtClean="0">
                <a:solidFill>
                  <a:srgbClr val="000000"/>
                </a:solidFill>
                <a:latin typeface="Garamond" pitchFamily="18" charset="0"/>
                <a:ea typeface="MS PGothic" pitchFamily="34" charset="-128"/>
                <a:cs typeface="Arial" pitchFamily="34" charset="0"/>
              </a:rPr>
              <a:t>final</a:t>
            </a:r>
            <a:endParaRPr lang="it-IT" altLang="en-US" sz="1100" dirty="0" smtClean="0">
              <a:solidFill>
                <a:srgbClr val="000000"/>
              </a:solidFill>
              <a:latin typeface="Garamond" pitchFamily="18" charset="0"/>
              <a:ea typeface="MS PGothic" pitchFamily="34" charset="-128"/>
              <a:cs typeface="Arial" pitchFamily="34" charset="0"/>
            </a:endParaRPr>
          </a:p>
        </p:txBody>
      </p:sp>
      <p:sp>
        <p:nvSpPr>
          <p:cNvPr id="16" name="Rettangolo 15"/>
          <p:cNvSpPr/>
          <p:nvPr/>
        </p:nvSpPr>
        <p:spPr>
          <a:xfrm>
            <a:off x="577851" y="1586506"/>
            <a:ext cx="6840108" cy="341632"/>
          </a:xfrm>
          <a:prstGeom prst="rect">
            <a:avLst/>
          </a:prstGeom>
        </p:spPr>
        <p:txBody>
          <a:bodyPr wrap="square">
            <a:spAutoFit/>
          </a:bodyPr>
          <a:lstStyle/>
          <a:p>
            <a:pPr algn="ctr">
              <a:lnSpc>
                <a:spcPct val="90000"/>
              </a:lnSpc>
              <a:spcBef>
                <a:spcPts val="1000"/>
              </a:spcBef>
              <a:defRPr/>
            </a:pPr>
            <a:r>
              <a:rPr lang="en-US" b="1" u="sng" dirty="0">
                <a:latin typeface="Garamond" panose="02020404030301010803" pitchFamily="18" charset="0"/>
              </a:rPr>
              <a:t>Auctioning revenues and reported usage, </a:t>
            </a:r>
            <a:r>
              <a:rPr lang="en-US" b="1" u="sng" dirty="0" smtClean="0">
                <a:latin typeface="Garamond" panose="02020404030301010803" pitchFamily="18" charset="0"/>
              </a:rPr>
              <a:t>2013-2022 </a:t>
            </a:r>
            <a:r>
              <a:rPr lang="en-US" b="1" u="sng" dirty="0">
                <a:latin typeface="Garamond" panose="02020404030301010803" pitchFamily="18" charset="0"/>
              </a:rPr>
              <a:t>(€ </a:t>
            </a:r>
            <a:r>
              <a:rPr lang="en-US" b="1" u="sng" dirty="0" err="1">
                <a:latin typeface="Garamond" panose="02020404030301010803" pitchFamily="18" charset="0"/>
              </a:rPr>
              <a:t>bn</a:t>
            </a:r>
            <a:r>
              <a:rPr lang="en-US" b="1" u="sng" dirty="0">
                <a:latin typeface="Garamond" panose="02020404030301010803" pitchFamily="18" charset="0"/>
              </a:rPr>
              <a:t>), EU-27.</a:t>
            </a:r>
            <a:endParaRPr lang="it-IT" b="1" u="sng" dirty="0">
              <a:latin typeface="Garamond" panose="02020404030301010803" pitchFamily="18" charset="0"/>
            </a:endParaRPr>
          </a:p>
        </p:txBody>
      </p:sp>
      <p:sp>
        <p:nvSpPr>
          <p:cNvPr id="17" name="Rettangolo 16"/>
          <p:cNvSpPr/>
          <p:nvPr/>
        </p:nvSpPr>
        <p:spPr>
          <a:xfrm>
            <a:off x="8547545" y="1258339"/>
            <a:ext cx="2903456" cy="4801314"/>
          </a:xfrm>
          <a:prstGeom prst="rect">
            <a:avLst/>
          </a:prstGeom>
        </p:spPr>
        <p:txBody>
          <a:bodyPr wrap="square">
            <a:spAutoFit/>
          </a:bodyPr>
          <a:lstStyle/>
          <a:p>
            <a:pPr algn="just"/>
            <a:r>
              <a:rPr lang="en-US" dirty="0">
                <a:latin typeface="Garamond" panose="02020404030301010803" pitchFamily="18" charset="0"/>
              </a:rPr>
              <a:t>As the carbon price increased during </a:t>
            </a:r>
            <a:r>
              <a:rPr lang="en-US" dirty="0" smtClean="0">
                <a:latin typeface="Garamond" panose="02020404030301010803" pitchFamily="18" charset="0"/>
              </a:rPr>
              <a:t>2022, </a:t>
            </a:r>
            <a:r>
              <a:rPr lang="en-US" dirty="0">
                <a:latin typeface="Garamond" panose="02020404030301010803" pitchFamily="18" charset="0"/>
              </a:rPr>
              <a:t>so did ETS auction revenue, amounting to some EUR </a:t>
            </a:r>
            <a:r>
              <a:rPr lang="en-US" dirty="0" smtClean="0">
                <a:latin typeface="Garamond" panose="02020404030301010803" pitchFamily="18" charset="0"/>
              </a:rPr>
              <a:t>38.8 </a:t>
            </a:r>
            <a:r>
              <a:rPr lang="en-US" dirty="0" smtClean="0">
                <a:latin typeface="Garamond" panose="02020404030301010803" pitchFamily="18" charset="0"/>
              </a:rPr>
              <a:t>billion </a:t>
            </a:r>
            <a:r>
              <a:rPr lang="en-US" dirty="0" smtClean="0">
                <a:latin typeface="Garamond" panose="02020404030301010803" pitchFamily="18" charset="0"/>
              </a:rPr>
              <a:t>in total,</a:t>
            </a:r>
            <a:r>
              <a:rPr lang="en-US" dirty="0" smtClean="0">
                <a:latin typeface="Garamond" panose="02020404030301010803" pitchFamily="18" charset="0"/>
              </a:rPr>
              <a:t> </a:t>
            </a:r>
            <a:r>
              <a:rPr lang="en-US" dirty="0" smtClean="0">
                <a:latin typeface="Garamond" panose="02020404030301010803" pitchFamily="18" charset="0"/>
              </a:rPr>
              <a:t>7.7 billion more than in </a:t>
            </a:r>
            <a:r>
              <a:rPr lang="en-US" dirty="0" smtClean="0">
                <a:latin typeface="Garamond" panose="02020404030301010803" pitchFamily="18" charset="0"/>
              </a:rPr>
              <a:t>2021 (</a:t>
            </a:r>
            <a:r>
              <a:rPr lang="en-US" dirty="0" smtClean="0">
                <a:latin typeface="Garamond" panose="02020404030301010803" pitchFamily="18" charset="0"/>
              </a:rPr>
              <a:t>EU-27 </a:t>
            </a:r>
            <a:r>
              <a:rPr lang="en-US" dirty="0">
                <a:latin typeface="Garamond" panose="02020404030301010803" pitchFamily="18" charset="0"/>
              </a:rPr>
              <a:t>+ EEA </a:t>
            </a:r>
            <a:r>
              <a:rPr lang="en-US" dirty="0" smtClean="0">
                <a:latin typeface="Garamond" panose="02020404030301010803" pitchFamily="18" charset="0"/>
              </a:rPr>
              <a:t>countries).</a:t>
            </a:r>
            <a:endParaRPr lang="en-US" dirty="0">
              <a:latin typeface="Garamond" panose="02020404030301010803" pitchFamily="18" charset="0"/>
            </a:endParaRPr>
          </a:p>
          <a:p>
            <a:pPr algn="just"/>
            <a:r>
              <a:rPr lang="en-US" dirty="0" smtClean="0">
                <a:latin typeface="Garamond" panose="02020404030301010803" pitchFamily="18" charset="0"/>
              </a:rPr>
              <a:t>The </a:t>
            </a:r>
            <a:r>
              <a:rPr lang="en-US" dirty="0" smtClean="0">
                <a:latin typeface="Garamond" panose="02020404030301010803" pitchFamily="18" charset="0"/>
              </a:rPr>
              <a:t>Commission estimates that fossil fuel subsidies in 2022 more than doubled compared to 2021, reaching EUR 122 billion.</a:t>
            </a:r>
            <a:endParaRPr lang="en-US" dirty="0">
              <a:latin typeface="Garamond" panose="02020404030301010803" pitchFamily="18" charset="0"/>
            </a:endParaRPr>
          </a:p>
          <a:p>
            <a:pPr algn="just"/>
            <a:r>
              <a:rPr lang="en-US" dirty="0">
                <a:latin typeface="Garamond" panose="02020404030301010803" pitchFamily="18" charset="0"/>
              </a:rPr>
              <a:t>In 2021, several Member States also used their auction revenue to cushion the social impact of </a:t>
            </a:r>
            <a:r>
              <a:rPr lang="en-US" dirty="0" smtClean="0">
                <a:latin typeface="Garamond" panose="02020404030301010803" pitchFamily="18" charset="0"/>
              </a:rPr>
              <a:t>the energy </a:t>
            </a:r>
            <a:r>
              <a:rPr lang="en-US" dirty="0">
                <a:latin typeface="Garamond" panose="02020404030301010803" pitchFamily="18" charset="0"/>
              </a:rPr>
              <a:t>price crisis.</a:t>
            </a:r>
            <a:endParaRPr lang="it-IT" dirty="0">
              <a:latin typeface="Garamond" panose="02020404030301010803" pitchFamily="18" charset="0"/>
            </a:endParaRPr>
          </a:p>
        </p:txBody>
      </p:sp>
      <p:pic>
        <p:nvPicPr>
          <p:cNvPr id="43009" name="Picture 1"/>
          <p:cNvPicPr>
            <a:picLocks noChangeAspect="1" noChangeArrowheads="1"/>
          </p:cNvPicPr>
          <p:nvPr/>
        </p:nvPicPr>
        <p:blipFill>
          <a:blip r:embed="rId9" cstate="print"/>
          <a:srcRect/>
          <a:stretch>
            <a:fillRect/>
          </a:stretch>
        </p:blipFill>
        <p:spPr bwMode="auto">
          <a:xfrm>
            <a:off x="206540" y="2232791"/>
            <a:ext cx="7612062" cy="3305175"/>
          </a:xfrm>
          <a:prstGeom prst="rect">
            <a:avLst/>
          </a:prstGeom>
          <a:noFill/>
          <a:ln w="9525">
            <a:noFill/>
            <a:miter lim="800000"/>
            <a:headEnd/>
            <a:tailEnd/>
          </a:ln>
          <a:effectLst/>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1"/>
            <a:ext cx="11036300" cy="5854344"/>
          </a:xfrm>
          <a:prstGeom prst="rect">
            <a:avLst/>
          </a:prstGeom>
        </p:spPr>
        <p:txBody>
          <a:bodyPr vert="horz" lIns="91440" tIns="45720" rIns="91440" bIns="45720" rtlCol="0">
            <a:normAutofit fontScale="92500" lnSpcReduction="10000"/>
          </a:bodyPr>
          <a:lstStyle/>
          <a:p>
            <a:pPr marL="228600" lvl="0" indent="-228600" algn="r">
              <a:lnSpc>
                <a:spcPct val="90000"/>
              </a:lnSpc>
              <a:spcBef>
                <a:spcPts val="1000"/>
              </a:spcBef>
              <a:defRPr/>
            </a:pPr>
            <a:r>
              <a:rPr lang="en-US" altLang="it-IT" sz="4400" b="1" dirty="0" smtClean="0">
                <a:solidFill>
                  <a:srgbClr val="000000"/>
                </a:solidFill>
                <a:latin typeface="Garamond" pitchFamily="18" charset="0"/>
              </a:rPr>
              <a:t>Carbon Pricing: EU ETS</a:t>
            </a:r>
          </a:p>
          <a:p>
            <a:pPr marL="285750" lvl="0" indent="-285750">
              <a:lnSpc>
                <a:spcPct val="90000"/>
              </a:lnSpc>
              <a:spcBef>
                <a:spcPts val="1000"/>
              </a:spcBef>
              <a:buFont typeface="Arial" panose="020B0604020202020204" pitchFamily="34" charset="0"/>
              <a:buChar char="•"/>
              <a:defRPr/>
            </a:pPr>
            <a:endParaRPr lang="en-US" sz="400" b="1" dirty="0" smtClean="0">
              <a:solidFill>
                <a:srgbClr val="000000"/>
              </a:solidFill>
              <a:latin typeface="Garamond" pitchFamily="18" charset="0"/>
            </a:endParaRPr>
          </a:p>
          <a:p>
            <a:pPr marL="285750" lvl="0" indent="-285750">
              <a:lnSpc>
                <a:spcPct val="90000"/>
              </a:lnSpc>
              <a:spcBef>
                <a:spcPts val="1000"/>
              </a:spcBef>
              <a:buFont typeface="Arial" panose="020B0604020202020204" pitchFamily="34" charset="0"/>
              <a:buChar char="•"/>
              <a:defRPr/>
            </a:pPr>
            <a:r>
              <a:rPr lang="en-US" sz="2800" b="1" dirty="0" smtClean="0">
                <a:solidFill>
                  <a:srgbClr val="000000"/>
                </a:solidFill>
                <a:latin typeface="Garamond" pitchFamily="18" charset="0"/>
              </a:rPr>
              <a:t>A price on carbon is key: W. Nordhaus </a:t>
            </a:r>
            <a:r>
              <a:rPr lang="en-US" sz="2000" dirty="0" smtClean="0">
                <a:solidFill>
                  <a:srgbClr val="000000"/>
                </a:solidFill>
                <a:latin typeface="Garamond" pitchFamily="18" charset="0"/>
              </a:rPr>
              <a:t>(Nobel prize Winner Economics 2018).</a:t>
            </a:r>
          </a:p>
          <a:p>
            <a:pPr marL="742950" lvl="1" indent="-285750">
              <a:lnSpc>
                <a:spcPct val="90000"/>
              </a:lnSpc>
              <a:spcBef>
                <a:spcPts val="1000"/>
              </a:spcBef>
              <a:buFont typeface="Wingdings" panose="05000000000000000000" pitchFamily="2" charset="2"/>
              <a:buChar char="ü"/>
              <a:defRPr/>
            </a:pPr>
            <a:r>
              <a:rPr lang="en-US" sz="2000" dirty="0" smtClean="0">
                <a:solidFill>
                  <a:srgbClr val="000000"/>
                </a:solidFill>
                <a:latin typeface="Garamond" pitchFamily="18" charset="0"/>
              </a:rPr>
              <a:t>Either through taxes or through carbon market. </a:t>
            </a:r>
          </a:p>
          <a:p>
            <a:pPr marL="742950" lvl="1" indent="-285750">
              <a:lnSpc>
                <a:spcPct val="90000"/>
              </a:lnSpc>
              <a:spcBef>
                <a:spcPts val="1000"/>
              </a:spcBef>
              <a:buFont typeface="Wingdings" panose="05000000000000000000" pitchFamily="2" charset="2"/>
              <a:buChar char="ü"/>
              <a:defRPr/>
            </a:pPr>
            <a:r>
              <a:rPr lang="en-US" sz="2000" dirty="0" smtClean="0">
                <a:solidFill>
                  <a:srgbClr val="000000"/>
                </a:solidFill>
                <a:latin typeface="Garamond" pitchFamily="18" charset="0"/>
              </a:rPr>
              <a:t>EU tried a tax approach, and then switched to carbon market.</a:t>
            </a:r>
          </a:p>
          <a:p>
            <a:pPr marL="742950" lvl="1" indent="-285750">
              <a:lnSpc>
                <a:spcPct val="90000"/>
              </a:lnSpc>
              <a:spcBef>
                <a:spcPts val="1000"/>
              </a:spcBef>
              <a:buFont typeface="Wingdings" panose="05000000000000000000" pitchFamily="2" charset="2"/>
              <a:buChar char="ü"/>
              <a:defRPr/>
            </a:pPr>
            <a:endParaRPr lang="en-US" sz="1100" dirty="0" smtClean="0">
              <a:solidFill>
                <a:srgbClr val="000000"/>
              </a:solidFill>
              <a:latin typeface="Garamond" pitchFamily="18" charset="0"/>
            </a:endParaRPr>
          </a:p>
          <a:p>
            <a:pPr marL="285750" lvl="0" indent="-285750">
              <a:lnSpc>
                <a:spcPct val="90000"/>
              </a:lnSpc>
              <a:spcBef>
                <a:spcPts val="1000"/>
              </a:spcBef>
              <a:buFont typeface="Arial" panose="020B0604020202020204" pitchFamily="34" charset="0"/>
              <a:buChar char="•"/>
              <a:defRPr/>
            </a:pPr>
            <a:r>
              <a:rPr lang="en-US" sz="2800" b="1" dirty="0" smtClean="0">
                <a:solidFill>
                  <a:srgbClr val="000000"/>
                </a:solidFill>
                <a:latin typeface="Garamond" pitchFamily="18" charset="0"/>
              </a:rPr>
              <a:t>EU ETS (Emission Trading System) in place since 2005.</a:t>
            </a:r>
            <a:endParaRPr lang="en-US" sz="2800" b="1" dirty="0">
              <a:latin typeface="Garamond" panose="02020404030301010803" pitchFamily="18" charset="0"/>
            </a:endParaRPr>
          </a:p>
          <a:p>
            <a:pPr marL="742950" lvl="1" indent="-285750" algn="just">
              <a:lnSpc>
                <a:spcPct val="90000"/>
              </a:lnSpc>
              <a:spcBef>
                <a:spcPts val="1000"/>
              </a:spcBef>
              <a:buFont typeface="Wingdings" panose="05000000000000000000" pitchFamily="2" charset="2"/>
              <a:buChar char="ü"/>
              <a:defRPr/>
            </a:pPr>
            <a:r>
              <a:rPr kumimoji="0" lang="en-US" altLang="it-IT" sz="2000" b="0" i="0" u="none" strike="noStrike" kern="1200" cap="none" spc="0" normalizeH="0" baseline="0" noProof="0" dirty="0" smtClean="0">
                <a:ln>
                  <a:noFill/>
                </a:ln>
                <a:solidFill>
                  <a:srgbClr val="000000"/>
                </a:solidFill>
                <a:effectLst/>
                <a:uLnTx/>
                <a:uFillTx/>
                <a:latin typeface="Garamond" pitchFamily="18" charset="0"/>
                <a:ea typeface="+mn-ea"/>
                <a:cs typeface="+mn-cs"/>
              </a:rPr>
              <a:t>Covers</a:t>
            </a:r>
            <a:r>
              <a:rPr kumimoji="0" lang="en-US" altLang="it-IT" sz="2000" b="0" i="0" u="none" strike="noStrike" kern="1200" cap="none" spc="0" normalizeH="0" noProof="0" dirty="0" smtClean="0">
                <a:ln>
                  <a:noFill/>
                </a:ln>
                <a:solidFill>
                  <a:srgbClr val="000000"/>
                </a:solidFill>
                <a:effectLst/>
                <a:uLnTx/>
                <a:uFillTx/>
                <a:latin typeface="Garamond" pitchFamily="18" charset="0"/>
                <a:ea typeface="+mn-ea"/>
                <a:cs typeface="+mn-cs"/>
              </a:rPr>
              <a:t> more than 11.000 installations, i.e. more 40% of EU’s CO</a:t>
            </a:r>
            <a:r>
              <a:rPr kumimoji="0" lang="en-US" altLang="it-IT" sz="2000" b="0" i="0" u="none" strike="noStrike" kern="1200" cap="none" spc="0" normalizeH="0" baseline="-25000" noProof="0" dirty="0" smtClean="0">
                <a:ln>
                  <a:noFill/>
                </a:ln>
                <a:solidFill>
                  <a:srgbClr val="000000"/>
                </a:solidFill>
                <a:effectLst/>
                <a:uLnTx/>
                <a:uFillTx/>
                <a:latin typeface="Garamond" pitchFamily="18" charset="0"/>
                <a:ea typeface="+mn-ea"/>
                <a:cs typeface="+mn-cs"/>
              </a:rPr>
              <a:t>2 </a:t>
            </a:r>
            <a:r>
              <a:rPr kumimoji="0" lang="en-US" altLang="it-IT" sz="2000" b="0" i="0" u="none" strike="noStrike" kern="1200" cap="none" spc="0" normalizeH="0" noProof="0" dirty="0" smtClean="0">
                <a:ln>
                  <a:noFill/>
                </a:ln>
                <a:solidFill>
                  <a:srgbClr val="000000"/>
                </a:solidFill>
                <a:effectLst/>
                <a:uLnTx/>
                <a:uFillTx/>
                <a:latin typeface="Garamond" pitchFamily="18" charset="0"/>
                <a:ea typeface="+mn-ea"/>
                <a:cs typeface="+mn-cs"/>
              </a:rPr>
              <a:t>emissions.</a:t>
            </a:r>
          </a:p>
          <a:p>
            <a:pPr marL="742950" lvl="1" indent="-285750" algn="just">
              <a:lnSpc>
                <a:spcPct val="90000"/>
              </a:lnSpc>
              <a:spcBef>
                <a:spcPts val="1000"/>
              </a:spcBef>
              <a:buFont typeface="Wingdings" panose="05000000000000000000" pitchFamily="2" charset="2"/>
              <a:buChar char="ü"/>
              <a:defRPr/>
            </a:pPr>
            <a:r>
              <a:rPr lang="en-US" altLang="it-IT" sz="2000" noProof="0" dirty="0" smtClean="0">
                <a:solidFill>
                  <a:srgbClr val="000000"/>
                </a:solidFill>
                <a:latin typeface="Garamond" pitchFamily="18" charset="0"/>
              </a:rPr>
              <a:t>In power generation, manufacturing, and intra-EU aviation.</a:t>
            </a:r>
          </a:p>
          <a:p>
            <a:pPr marL="742950" lvl="1" indent="-285750" algn="just">
              <a:lnSpc>
                <a:spcPct val="90000"/>
              </a:lnSpc>
              <a:spcBef>
                <a:spcPts val="1000"/>
              </a:spcBef>
              <a:buFont typeface="Wingdings" panose="05000000000000000000" pitchFamily="2" charset="2"/>
              <a:buChar char="ü"/>
              <a:defRPr/>
            </a:pPr>
            <a:endParaRPr lang="en-US" altLang="it-IT" sz="1100" dirty="0">
              <a:solidFill>
                <a:srgbClr val="000000"/>
              </a:solidFill>
              <a:latin typeface="Garamond" pitchFamily="18" charset="0"/>
            </a:endParaRPr>
          </a:p>
          <a:p>
            <a:pPr marL="285750" indent="-285750" algn="just">
              <a:lnSpc>
                <a:spcPct val="90000"/>
              </a:lnSpc>
              <a:spcBef>
                <a:spcPts val="1000"/>
              </a:spcBef>
              <a:buFont typeface="Arial" panose="020B0604020202020204" pitchFamily="34" charset="0"/>
              <a:buChar char="•"/>
              <a:defRPr/>
            </a:pPr>
            <a:r>
              <a:rPr lang="en-US" altLang="it-IT" sz="2800" b="1" dirty="0" smtClean="0">
                <a:solidFill>
                  <a:srgbClr val="000000"/>
                </a:solidFill>
                <a:latin typeface="Garamond" pitchFamily="18" charset="0"/>
              </a:rPr>
              <a:t>Reduced emissions by 61% by 2030 compared to 2005.</a:t>
            </a:r>
          </a:p>
          <a:p>
            <a:pPr marL="742950" lvl="1" indent="-285750" algn="just">
              <a:lnSpc>
                <a:spcPct val="90000"/>
              </a:lnSpc>
              <a:spcBef>
                <a:spcPts val="1000"/>
              </a:spcBef>
              <a:buFont typeface="Wingdings" panose="05000000000000000000" pitchFamily="2" charset="2"/>
              <a:buChar char="ü"/>
              <a:defRPr/>
            </a:pPr>
            <a:r>
              <a:rPr lang="en-US" altLang="it-IT" sz="2000" dirty="0" smtClean="0">
                <a:solidFill>
                  <a:srgbClr val="000000"/>
                </a:solidFill>
                <a:latin typeface="Garamond" pitchFamily="18" charset="0"/>
              </a:rPr>
              <a:t>Without reduced economic activity (decoupling).</a:t>
            </a:r>
          </a:p>
          <a:p>
            <a:pPr algn="just">
              <a:lnSpc>
                <a:spcPct val="90000"/>
              </a:lnSpc>
              <a:spcBef>
                <a:spcPts val="1000"/>
              </a:spcBef>
              <a:defRPr/>
            </a:pPr>
            <a:endParaRPr lang="en-US" altLang="it-IT" sz="1100" dirty="0">
              <a:solidFill>
                <a:srgbClr val="000000"/>
              </a:solidFill>
              <a:latin typeface="Garamond" pitchFamily="18" charset="0"/>
            </a:endParaRPr>
          </a:p>
          <a:p>
            <a:pPr marL="285750" indent="-285750" algn="just">
              <a:lnSpc>
                <a:spcPct val="90000"/>
              </a:lnSpc>
              <a:spcBef>
                <a:spcPts val="1000"/>
              </a:spcBef>
              <a:buFont typeface="Arial" panose="020B0604020202020204" pitchFamily="34" charset="0"/>
              <a:buChar char="•"/>
              <a:defRPr/>
            </a:pPr>
            <a:r>
              <a:rPr lang="en-US" altLang="it-IT" sz="2800" b="1" dirty="0" smtClean="0">
                <a:solidFill>
                  <a:srgbClr val="000000"/>
                </a:solidFill>
                <a:latin typeface="Garamond" pitchFamily="18" charset="0"/>
              </a:rPr>
              <a:t>Importance of Revenues</a:t>
            </a:r>
            <a:r>
              <a:rPr lang="en-US" altLang="it-IT" sz="2800" dirty="0" smtClean="0">
                <a:solidFill>
                  <a:srgbClr val="000000"/>
                </a:solidFill>
                <a:latin typeface="Garamond" pitchFamily="18" charset="0"/>
              </a:rPr>
              <a:t>: almost 60% of allowances are auctioned.</a:t>
            </a:r>
          </a:p>
          <a:p>
            <a:pPr marL="800100" lvl="1" indent="-342900" algn="just">
              <a:lnSpc>
                <a:spcPct val="90000"/>
              </a:lnSpc>
              <a:spcBef>
                <a:spcPts val="1000"/>
              </a:spcBef>
              <a:buFont typeface="Wingdings" panose="05000000000000000000" pitchFamily="2" charset="2"/>
              <a:buChar char="ü"/>
              <a:defRPr/>
            </a:pPr>
            <a:r>
              <a:rPr lang="en-US" altLang="it-IT" sz="2000" dirty="0" smtClean="0">
                <a:solidFill>
                  <a:srgbClr val="000000"/>
                </a:solidFill>
                <a:latin typeface="Garamond" pitchFamily="18" charset="0"/>
              </a:rPr>
              <a:t>Today’s revenues: roughly €50bn.</a:t>
            </a:r>
          </a:p>
          <a:p>
            <a:pPr marL="800100" lvl="1" indent="-342900" algn="just">
              <a:lnSpc>
                <a:spcPct val="90000"/>
              </a:lnSpc>
              <a:spcBef>
                <a:spcPts val="1000"/>
              </a:spcBef>
              <a:buFont typeface="Wingdings" panose="05000000000000000000" pitchFamily="2" charset="2"/>
              <a:buChar char="ü"/>
              <a:defRPr/>
            </a:pPr>
            <a:r>
              <a:rPr lang="en-US" altLang="it-IT" sz="2000" dirty="0" smtClean="0">
                <a:solidFill>
                  <a:srgbClr val="000000"/>
                </a:solidFill>
                <a:latin typeface="Garamond" pitchFamily="18" charset="0"/>
              </a:rPr>
              <a:t>To finance innovation and social concerns.</a:t>
            </a: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3" cstate="print"/>
          <a:srcRect/>
          <a:stretch>
            <a:fillRect/>
          </a:stretch>
        </p:blipFill>
        <p:spPr bwMode="auto">
          <a:xfrm>
            <a:off x="47298" y="1574095"/>
            <a:ext cx="8507412" cy="4591050"/>
          </a:xfrm>
          <a:prstGeom prst="rect">
            <a:avLst/>
          </a:prstGeom>
          <a:noFill/>
          <a:ln w="9525">
            <a:noFill/>
            <a:miter lim="800000"/>
            <a:headEnd/>
            <a:tailEnd/>
          </a:ln>
          <a:effectLst/>
        </p:spPr>
      </p:pic>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8"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0"/>
            <a:ext cx="11036300" cy="6481763"/>
          </a:xfrm>
          <a:prstGeom prst="rect">
            <a:avLst/>
          </a:prstGeom>
        </p:spPr>
        <p:txBody>
          <a:bodyPr vert="horz" lIns="91440" tIns="45720" rIns="91440" bIns="45720" rtlCol="0">
            <a:normAutofit/>
          </a:bodyPr>
          <a:lstStyle/>
          <a:p>
            <a:pPr marL="228600" lvl="0" indent="-228600" algn="r">
              <a:lnSpc>
                <a:spcPct val="90000"/>
              </a:lnSpc>
              <a:spcBef>
                <a:spcPts val="1000"/>
              </a:spcBef>
              <a:defRPr/>
            </a:pPr>
            <a:r>
              <a:rPr lang="en-US" altLang="it-IT" sz="2800" b="1" dirty="0" smtClean="0">
                <a:solidFill>
                  <a:srgbClr val="000000"/>
                </a:solidFill>
                <a:latin typeface="Garamond" pitchFamily="18" charset="0"/>
              </a:rPr>
              <a:t>ETS Prices</a:t>
            </a: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algn="r">
              <a:lnSpc>
                <a:spcPct val="90000"/>
              </a:lnSpc>
              <a:spcBef>
                <a:spcPts val="1000"/>
              </a:spcBef>
              <a:defRPr/>
            </a:pPr>
            <a:r>
              <a:rPr lang="en-GB" sz="2400" dirty="0" smtClean="0">
                <a:latin typeface="Garamond" panose="02020404030301010803" pitchFamily="18" charset="0"/>
              </a:rPr>
              <a:t>EU ETS prices €</a:t>
            </a:r>
            <a:r>
              <a:rPr lang="en-GB" sz="2400" dirty="0" smtClean="0">
                <a:latin typeface="Garamond" panose="02020404030301010803" pitchFamily="18" charset="0"/>
              </a:rPr>
              <a:t>60-100 </a:t>
            </a:r>
            <a:r>
              <a:rPr lang="en-GB" sz="2400" dirty="0" smtClean="0">
                <a:latin typeface="Garamond" panose="02020404030301010803" pitchFamily="18" charset="0"/>
              </a:rPr>
              <a:t>per tonne CO</a:t>
            </a:r>
            <a:r>
              <a:rPr lang="en-GB" sz="2400" baseline="-25000" dirty="0" smtClean="0">
                <a:latin typeface="Garamond" panose="02020404030301010803" pitchFamily="18" charset="0"/>
              </a:rPr>
              <a:t>2</a:t>
            </a:r>
          </a:p>
          <a:p>
            <a:pPr marR="0" lvl="0" algn="just" defTabSz="914400" rtl="0" eaLnBrk="1" fontAlgn="auto" latinLnBrk="0" hangingPunct="1">
              <a:lnSpc>
                <a:spcPct val="90000"/>
              </a:lnSpc>
              <a:spcBef>
                <a:spcPts val="1000"/>
              </a:spcBef>
              <a:spcAft>
                <a:spcPts val="0"/>
              </a:spcAft>
              <a:buClrTx/>
              <a:buSzTx/>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7"/>
          <p:cNvSpPr txBox="1">
            <a:spLocks noChangeArrowheads="1"/>
          </p:cNvSpPr>
          <p:nvPr/>
        </p:nvSpPr>
        <p:spPr bwMode="auto">
          <a:xfrm>
            <a:off x="9816444" y="5655636"/>
            <a:ext cx="1944632" cy="430887"/>
          </a:xfrm>
          <a:prstGeom prst="rect">
            <a:avLst/>
          </a:prstGeom>
          <a:noFill/>
          <a:ln w="9525">
            <a:noFill/>
            <a:miter lim="800000"/>
            <a:headEnd/>
            <a:tailEnd/>
          </a:ln>
        </p:spPr>
        <p:txBody>
          <a:bodyPr wrap="square">
            <a:spAutoFit/>
          </a:bodyPr>
          <a:lstStyle/>
          <a:p>
            <a:pPr fontAlgn="base">
              <a:spcBef>
                <a:spcPct val="0"/>
              </a:spcBef>
              <a:spcAft>
                <a:spcPct val="0"/>
              </a:spcAft>
            </a:pPr>
            <a:r>
              <a:rPr lang="it-IT" altLang="en-US" sz="1100" dirty="0" smtClean="0">
                <a:solidFill>
                  <a:srgbClr val="000000"/>
                </a:solidFill>
                <a:latin typeface="Garamond" pitchFamily="18" charset="0"/>
                <a:ea typeface="MS PGothic" pitchFamily="34" charset="-128"/>
                <a:cs typeface="Arial" pitchFamily="34" charset="0"/>
              </a:rPr>
              <a:t>Source: </a:t>
            </a:r>
            <a:r>
              <a:rPr lang="en-US" altLang="en-US" sz="1100" dirty="0" smtClean="0">
                <a:solidFill>
                  <a:srgbClr val="000000"/>
                </a:solidFill>
                <a:latin typeface="Garamond" pitchFamily="18" charset="0"/>
                <a:ea typeface="MS PGothic" pitchFamily="34" charset="-128"/>
                <a:cs typeface="Arial" pitchFamily="34" charset="0"/>
                <a:hlinkClick r:id="rId9"/>
              </a:rPr>
              <a:t>EU COM(2023) 654 final</a:t>
            </a:r>
            <a:r>
              <a:rPr lang="en-US" altLang="en-US" sz="1100" dirty="0" smtClean="0">
                <a:solidFill>
                  <a:srgbClr val="000000"/>
                </a:solidFill>
                <a:latin typeface="Garamond" pitchFamily="18" charset="0"/>
                <a:ea typeface="MS PGothic" pitchFamily="34" charset="-128"/>
                <a:cs typeface="Arial" pitchFamily="34" charset="0"/>
              </a:rPr>
              <a:t>.</a:t>
            </a:r>
            <a:endParaRPr lang="it-IT" altLang="en-US" sz="1100" dirty="0" smtClean="0">
              <a:solidFill>
                <a:srgbClr val="000000"/>
              </a:solidFill>
              <a:latin typeface="Garamond" pitchFamily="18" charset="0"/>
              <a:ea typeface="MS PGothic" pitchFamily="34" charset="-128"/>
              <a:cs typeface="Arial" pitchFamily="34" charset="0"/>
            </a:endParaRPr>
          </a:p>
        </p:txBody>
      </p:sp>
      <p:sp>
        <p:nvSpPr>
          <p:cNvPr id="16" name="Rettangolo 15"/>
          <p:cNvSpPr/>
          <p:nvPr/>
        </p:nvSpPr>
        <p:spPr>
          <a:xfrm>
            <a:off x="9039191" y="1802084"/>
            <a:ext cx="3048000" cy="2862322"/>
          </a:xfrm>
          <a:prstGeom prst="rect">
            <a:avLst/>
          </a:prstGeom>
        </p:spPr>
        <p:txBody>
          <a:bodyPr wrap="square">
            <a:spAutoFit/>
          </a:bodyPr>
          <a:lstStyle/>
          <a:p>
            <a:pPr algn="just"/>
            <a:r>
              <a:rPr lang="en-US" dirty="0">
                <a:latin typeface="Garamond" panose="02020404030301010803" pitchFamily="18" charset="0"/>
              </a:rPr>
              <a:t>The highest emissions trading prices were found in the EU, where ETS prices amounted to EUR </a:t>
            </a:r>
            <a:r>
              <a:rPr lang="en-US" b="1" u="sng" dirty="0" smtClean="0">
                <a:latin typeface="Garamond" panose="02020404030301010803" pitchFamily="18" charset="0"/>
              </a:rPr>
              <a:t>97</a:t>
            </a:r>
            <a:r>
              <a:rPr lang="en-US" b="1" u="sng" dirty="0" smtClean="0">
                <a:latin typeface="Garamond" panose="02020404030301010803" pitchFamily="18" charset="0"/>
              </a:rPr>
              <a:t>.5/tCO</a:t>
            </a:r>
            <a:r>
              <a:rPr lang="en-US" b="1" u="sng" baseline="-25000" dirty="0" smtClean="0">
                <a:latin typeface="Garamond" panose="02020404030301010803" pitchFamily="18" charset="0"/>
              </a:rPr>
              <a:t>2eq</a:t>
            </a:r>
            <a:r>
              <a:rPr lang="en-US" b="1" u="sng" baseline="-25000" dirty="0" smtClean="0">
                <a:latin typeface="Garamond" panose="02020404030301010803" pitchFamily="18" charset="0"/>
              </a:rPr>
              <a:t>.</a:t>
            </a:r>
            <a:r>
              <a:rPr lang="en-US" b="1" u="sng" dirty="0" smtClean="0">
                <a:latin typeface="Garamond" panose="02020404030301010803" pitchFamily="18" charset="0"/>
              </a:rPr>
              <a:t> </a:t>
            </a:r>
            <a:r>
              <a:rPr lang="en-US" b="1" u="sng" dirty="0">
                <a:latin typeface="Garamond" panose="02020404030301010803" pitchFamily="18" charset="0"/>
              </a:rPr>
              <a:t>in 2022 </a:t>
            </a:r>
            <a:r>
              <a:rPr lang="en-US" dirty="0">
                <a:latin typeface="Garamond" panose="02020404030301010803" pitchFamily="18" charset="0"/>
              </a:rPr>
              <a:t>with a coverage of 40.7% of total EU GHG </a:t>
            </a:r>
            <a:r>
              <a:rPr lang="en-US" dirty="0" smtClean="0">
                <a:latin typeface="Garamond" panose="02020404030301010803" pitchFamily="18" charset="0"/>
              </a:rPr>
              <a:t>emissions </a:t>
            </a:r>
            <a:r>
              <a:rPr lang="en-US" dirty="0" smtClean="0">
                <a:latin typeface="Garamond" panose="02020404030301010803" pitchFamily="18" charset="0"/>
              </a:rPr>
              <a:t>(</a:t>
            </a:r>
            <a:r>
              <a:rPr lang="en-US" altLang="en-US" dirty="0" smtClean="0">
                <a:solidFill>
                  <a:srgbClr val="000000"/>
                </a:solidFill>
                <a:latin typeface="Garamond" pitchFamily="18" charset="0"/>
                <a:ea typeface="MS PGothic" pitchFamily="34" charset="-128"/>
                <a:cs typeface="Arial" pitchFamily="34" charset="0"/>
                <a:hlinkClick r:id="rId10"/>
              </a:rPr>
              <a:t>EU COM(2023</a:t>
            </a:r>
            <a:r>
              <a:rPr lang="en-US" altLang="en-US" dirty="0" smtClean="0">
                <a:solidFill>
                  <a:srgbClr val="000000"/>
                </a:solidFill>
                <a:latin typeface="Garamond" pitchFamily="18" charset="0"/>
                <a:ea typeface="MS PGothic" pitchFamily="34" charset="-128"/>
                <a:cs typeface="Arial" pitchFamily="34" charset="0"/>
                <a:hlinkClick r:id="rId10"/>
              </a:rPr>
              <a:t>) 654 final</a:t>
            </a:r>
            <a:r>
              <a:rPr lang="en-US" dirty="0" smtClean="0">
                <a:latin typeface="Garamond" panose="02020404030301010803" pitchFamily="18" charset="0"/>
              </a:rPr>
              <a:t>).</a:t>
            </a:r>
          </a:p>
          <a:p>
            <a:pPr algn="just"/>
            <a:endParaRPr lang="en-US" dirty="0" smtClean="0">
              <a:latin typeface="Garamond" panose="02020404030301010803" pitchFamily="18" charset="0"/>
            </a:endParaRPr>
          </a:p>
          <a:p>
            <a:pPr algn="just"/>
            <a:endParaRPr lang="en-US" dirty="0">
              <a:latin typeface="Garamond" panose="02020404030301010803" pitchFamily="18" charset="0"/>
            </a:endParaRPr>
          </a:p>
          <a:p>
            <a:pPr algn="just"/>
            <a:endParaRPr lang="it-IT" dirty="0">
              <a:latin typeface="Garamond" panose="02020404030301010803" pitchFamily="18" charset="0"/>
            </a:endParaRPr>
          </a:p>
        </p:txBody>
      </p:sp>
      <p:sp>
        <p:nvSpPr>
          <p:cNvPr id="17" name="Rettangolo 16"/>
          <p:cNvSpPr/>
          <p:nvPr/>
        </p:nvSpPr>
        <p:spPr>
          <a:xfrm>
            <a:off x="1099226" y="1199420"/>
            <a:ext cx="6536987" cy="369332"/>
          </a:xfrm>
          <a:prstGeom prst="rect">
            <a:avLst/>
          </a:prstGeom>
        </p:spPr>
        <p:txBody>
          <a:bodyPr wrap="square">
            <a:spAutoFit/>
          </a:bodyPr>
          <a:lstStyle/>
          <a:p>
            <a:r>
              <a:rPr lang="en-US" b="1" u="sng" dirty="0" smtClean="0">
                <a:latin typeface="Garamond" panose="02020404030301010803" pitchFamily="18" charset="0"/>
              </a:rPr>
              <a:t>What is the </a:t>
            </a:r>
            <a:r>
              <a:rPr lang="en-US" b="1" u="sng" dirty="0">
                <a:latin typeface="Garamond" panose="02020404030301010803" pitchFamily="18" charset="0"/>
              </a:rPr>
              <a:t>right price signal to invest in </a:t>
            </a:r>
            <a:r>
              <a:rPr lang="en-US" b="1" u="sng" dirty="0" smtClean="0">
                <a:latin typeface="Garamond" panose="02020404030301010803" pitchFamily="18" charset="0"/>
              </a:rPr>
              <a:t>low-carbon alternatives?</a:t>
            </a:r>
            <a:endParaRPr lang="it-IT" b="1" u="sng"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8"/>
          <p:cNvSpPr/>
          <p:nvPr/>
        </p:nvSpPr>
        <p:spPr>
          <a:xfrm>
            <a:off x="575733" y="136525"/>
            <a:ext cx="11184467" cy="484188"/>
          </a:xfrm>
          <a:prstGeom prst="rect">
            <a:avLst/>
          </a:prstGeom>
        </p:spPr>
        <p:txBody>
          <a:bodyPr>
            <a:spAutoFit/>
          </a:bodyPr>
          <a:lstStyle/>
          <a:p>
            <a:pPr marL="342900" indent="-342900" algn="r">
              <a:lnSpc>
                <a:spcPct val="90000"/>
              </a:lnSpc>
              <a:spcBef>
                <a:spcPct val="20000"/>
              </a:spcBef>
              <a:defRPr/>
            </a:pPr>
            <a:r>
              <a:rPr lang="en-US" altLang="it-IT" sz="2800" b="1" dirty="0">
                <a:solidFill>
                  <a:srgbClr val="000000"/>
                </a:solidFill>
                <a:latin typeface="Garamond" pitchFamily="18" charset="0"/>
                <a:cs typeface="Arial" pitchFamily="34" charset="0"/>
              </a:rPr>
              <a:t>Key features of phase </a:t>
            </a:r>
            <a:r>
              <a:rPr lang="en-US" altLang="it-IT" sz="2800" b="1" dirty="0" smtClean="0">
                <a:solidFill>
                  <a:srgbClr val="000000"/>
                </a:solidFill>
                <a:latin typeface="Garamond" pitchFamily="18" charset="0"/>
                <a:cs typeface="Arial" pitchFamily="34" charset="0"/>
              </a:rPr>
              <a:t>4 </a:t>
            </a:r>
            <a:r>
              <a:rPr lang="en-US" altLang="it-IT" sz="2800" b="1" dirty="0">
                <a:solidFill>
                  <a:srgbClr val="000000"/>
                </a:solidFill>
                <a:latin typeface="Garamond" pitchFamily="18" charset="0"/>
                <a:cs typeface="Arial" pitchFamily="34" charset="0"/>
              </a:rPr>
              <a:t>(</a:t>
            </a:r>
            <a:r>
              <a:rPr lang="en-US" altLang="it-IT" sz="2800" b="1" dirty="0" smtClean="0">
                <a:solidFill>
                  <a:srgbClr val="000000"/>
                </a:solidFill>
                <a:latin typeface="Garamond" pitchFamily="18" charset="0"/>
                <a:cs typeface="Arial" pitchFamily="34" charset="0"/>
              </a:rPr>
              <a:t>2021-2030</a:t>
            </a:r>
            <a:r>
              <a:rPr lang="en-US" altLang="it-IT" sz="2800" b="1" dirty="0">
                <a:solidFill>
                  <a:srgbClr val="000000"/>
                </a:solidFill>
                <a:latin typeface="Garamond" pitchFamily="18" charset="0"/>
                <a:cs typeface="Arial" pitchFamily="34" charset="0"/>
              </a:rPr>
              <a:t>)</a:t>
            </a:r>
          </a:p>
        </p:txBody>
      </p:sp>
      <p:sp>
        <p:nvSpPr>
          <p:cNvPr id="14" name="CasellaDiTesto 4"/>
          <p:cNvSpPr txBox="1">
            <a:spLocks noChangeArrowheads="1"/>
          </p:cNvSpPr>
          <p:nvPr/>
        </p:nvSpPr>
        <p:spPr bwMode="auto">
          <a:xfrm>
            <a:off x="624418" y="836613"/>
            <a:ext cx="10943167" cy="51501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just" eaLnBrk="1" fontAlgn="base" hangingPunct="1">
              <a:spcBef>
                <a:spcPct val="0"/>
              </a:spcBef>
              <a:spcAft>
                <a:spcPct val="0"/>
              </a:spcAft>
              <a:defRPr/>
            </a:pPr>
            <a:r>
              <a:rPr lang="en-GB" altLang="it-IT" sz="2400" dirty="0" smtClean="0">
                <a:solidFill>
                  <a:prstClr val="black"/>
                </a:solidFill>
                <a:latin typeface="Garamond" pitchFamily="18" charset="0"/>
              </a:rPr>
              <a:t>The EU ETS is now in its fourth phase – significantly different from phases 1, 2 and 3.</a:t>
            </a:r>
          </a:p>
          <a:p>
            <a:pPr algn="just" eaLnBrk="1" fontAlgn="base" hangingPunct="1">
              <a:spcBef>
                <a:spcPct val="0"/>
              </a:spcBef>
              <a:spcAft>
                <a:spcPct val="0"/>
              </a:spcAft>
              <a:defRPr/>
            </a:pPr>
            <a:endParaRPr lang="en-GB" altLang="it-IT" sz="2400" dirty="0" smtClean="0">
              <a:solidFill>
                <a:prstClr val="black"/>
              </a:solidFill>
              <a:latin typeface="Garamond" pitchFamily="18" charset="0"/>
            </a:endParaRPr>
          </a:p>
          <a:p>
            <a:pPr algn="just" eaLnBrk="1" fontAlgn="base" hangingPunct="1">
              <a:spcBef>
                <a:spcPct val="0"/>
              </a:spcBef>
              <a:spcAft>
                <a:spcPct val="0"/>
              </a:spcAft>
              <a:defRPr/>
            </a:pPr>
            <a:r>
              <a:rPr lang="en-GB" altLang="it-IT" sz="2400" dirty="0" smtClean="0">
                <a:solidFill>
                  <a:prstClr val="black"/>
                </a:solidFill>
                <a:latin typeface="Garamond" pitchFamily="18" charset="0"/>
              </a:rPr>
              <a:t>The main changes, consistent with the F</a:t>
            </a:r>
            <a:r>
              <a:rPr lang="en-US" altLang="it-IT" sz="2400" dirty="0" smtClean="0">
                <a:solidFill>
                  <a:prstClr val="black"/>
                </a:solidFill>
                <a:latin typeface="Garamond" pitchFamily="18" charset="0"/>
              </a:rPr>
              <a:t>it </a:t>
            </a:r>
            <a:r>
              <a:rPr lang="en-US" altLang="it-IT" sz="2400" dirty="0">
                <a:solidFill>
                  <a:prstClr val="black"/>
                </a:solidFill>
                <a:latin typeface="Garamond" pitchFamily="18" charset="0"/>
              </a:rPr>
              <a:t>for 55 package </a:t>
            </a:r>
            <a:r>
              <a:rPr lang="en-US" altLang="it-IT" sz="2400" dirty="0" smtClean="0">
                <a:solidFill>
                  <a:prstClr val="black"/>
                </a:solidFill>
                <a:latin typeface="Garamond" pitchFamily="18" charset="0"/>
              </a:rPr>
              <a:t>aims, are:</a:t>
            </a:r>
          </a:p>
          <a:p>
            <a:pPr marL="457200" indent="-457200" algn="just" eaLnBrk="1" fontAlgn="base" hangingPunct="1">
              <a:spcBef>
                <a:spcPct val="0"/>
              </a:spcBef>
              <a:spcAft>
                <a:spcPct val="0"/>
              </a:spcAft>
              <a:buFont typeface="Arial" panose="020B0604020202020204" pitchFamily="34" charset="0"/>
              <a:buChar char="•"/>
              <a:defRPr/>
            </a:pPr>
            <a:r>
              <a:rPr lang="en-US" altLang="it-IT" sz="2400" b="1" u="sng" dirty="0" smtClean="0">
                <a:solidFill>
                  <a:prstClr val="black"/>
                </a:solidFill>
                <a:latin typeface="Garamond" pitchFamily="18" charset="0"/>
              </a:rPr>
              <a:t>to </a:t>
            </a:r>
            <a:r>
              <a:rPr lang="en-US" altLang="it-IT" sz="2400" b="1" u="sng" dirty="0">
                <a:solidFill>
                  <a:prstClr val="black"/>
                </a:solidFill>
                <a:latin typeface="Garamond" pitchFamily="18" charset="0"/>
              </a:rPr>
              <a:t>reform the EU ETS by making it more ambitious</a:t>
            </a:r>
            <a:r>
              <a:rPr lang="en-US" altLang="it-IT" sz="2400" b="1" dirty="0">
                <a:solidFill>
                  <a:prstClr val="black"/>
                </a:solidFill>
                <a:latin typeface="Garamond" pitchFamily="18" charset="0"/>
              </a:rPr>
              <a:t>. </a:t>
            </a:r>
            <a:endParaRPr lang="en-US" altLang="it-IT" sz="2400" b="1" dirty="0" smtClean="0">
              <a:solidFill>
                <a:prstClr val="black"/>
              </a:solidFill>
              <a:latin typeface="Garamond" pitchFamily="18" charset="0"/>
            </a:endParaRPr>
          </a:p>
          <a:p>
            <a:pPr algn="just" eaLnBrk="1" fontAlgn="base" hangingPunct="1">
              <a:spcBef>
                <a:spcPct val="0"/>
              </a:spcBef>
              <a:spcAft>
                <a:spcPct val="0"/>
              </a:spcAft>
              <a:defRPr/>
            </a:pPr>
            <a:endParaRPr lang="en-US" altLang="it-IT" sz="2400" dirty="0" smtClean="0">
              <a:solidFill>
                <a:prstClr val="black"/>
              </a:solidFill>
              <a:latin typeface="Garamond" pitchFamily="18" charset="0"/>
            </a:endParaRPr>
          </a:p>
          <a:p>
            <a:pPr algn="just" eaLnBrk="1" fontAlgn="base" hangingPunct="1">
              <a:spcBef>
                <a:spcPct val="0"/>
              </a:spcBef>
              <a:spcAft>
                <a:spcPct val="0"/>
              </a:spcAft>
              <a:defRPr/>
            </a:pPr>
            <a:r>
              <a:rPr lang="en-US" altLang="it-IT" sz="2400" dirty="0" smtClean="0">
                <a:solidFill>
                  <a:prstClr val="black"/>
                </a:solidFill>
                <a:latin typeface="Garamond" pitchFamily="18" charset="0"/>
              </a:rPr>
              <a:t>New </a:t>
            </a:r>
            <a:r>
              <a:rPr lang="en-US" altLang="it-IT" sz="2400" dirty="0">
                <a:solidFill>
                  <a:prstClr val="black"/>
                </a:solidFill>
                <a:latin typeface="Garamond" pitchFamily="18" charset="0"/>
              </a:rPr>
              <a:t>provisions include:</a:t>
            </a:r>
          </a:p>
          <a:p>
            <a:pPr marL="457200" indent="-457200" algn="just" eaLnBrk="1" fontAlgn="base" hangingPunct="1">
              <a:spcBef>
                <a:spcPct val="0"/>
              </a:spcBef>
              <a:spcAft>
                <a:spcPts val="500"/>
              </a:spcAft>
              <a:buFont typeface="+mj-lt"/>
              <a:buAutoNum type="arabicPeriod"/>
              <a:defRPr/>
            </a:pPr>
            <a:r>
              <a:rPr lang="en-US" altLang="it-IT" sz="2400" dirty="0" smtClean="0">
                <a:solidFill>
                  <a:prstClr val="black"/>
                </a:solidFill>
                <a:latin typeface="Garamond" pitchFamily="18" charset="0"/>
              </a:rPr>
              <a:t>extension </a:t>
            </a:r>
            <a:r>
              <a:rPr lang="en-US" altLang="it-IT" sz="2400" dirty="0">
                <a:solidFill>
                  <a:prstClr val="black"/>
                </a:solidFill>
                <a:latin typeface="Garamond" pitchFamily="18" charset="0"/>
              </a:rPr>
              <a:t>to emissions from maritime </a:t>
            </a:r>
            <a:r>
              <a:rPr lang="en-US" altLang="it-IT" sz="2400" dirty="0" smtClean="0">
                <a:solidFill>
                  <a:prstClr val="black"/>
                </a:solidFill>
                <a:latin typeface="Garamond" pitchFamily="18" charset="0"/>
              </a:rPr>
              <a:t>transport;</a:t>
            </a:r>
            <a:endParaRPr lang="en-US" altLang="it-IT" sz="2400" dirty="0">
              <a:solidFill>
                <a:prstClr val="black"/>
              </a:solidFill>
              <a:latin typeface="Garamond" pitchFamily="18" charset="0"/>
            </a:endParaRPr>
          </a:p>
          <a:p>
            <a:pPr marL="457200" indent="-457200" algn="just" eaLnBrk="1" fontAlgn="base" hangingPunct="1">
              <a:spcBef>
                <a:spcPct val="0"/>
              </a:spcBef>
              <a:spcAft>
                <a:spcPts val="500"/>
              </a:spcAft>
              <a:buFont typeface="+mj-lt"/>
              <a:buAutoNum type="arabicPeriod"/>
              <a:defRPr/>
            </a:pPr>
            <a:r>
              <a:rPr lang="en-US" altLang="it-IT" sz="2400" dirty="0">
                <a:solidFill>
                  <a:prstClr val="black"/>
                </a:solidFill>
                <a:latin typeface="Garamond" pitchFamily="18" charset="0"/>
              </a:rPr>
              <a:t>faster reduction of emissions allowances in the system and gradual phasing-out of free allowances for some </a:t>
            </a:r>
            <a:r>
              <a:rPr lang="en-US" altLang="it-IT" sz="2400" dirty="0" smtClean="0">
                <a:solidFill>
                  <a:prstClr val="black"/>
                </a:solidFill>
                <a:latin typeface="Garamond" pitchFamily="18" charset="0"/>
              </a:rPr>
              <a:t>sectors;</a:t>
            </a:r>
            <a:endParaRPr lang="en-US" altLang="it-IT" sz="2400" dirty="0">
              <a:solidFill>
                <a:prstClr val="black"/>
              </a:solidFill>
              <a:latin typeface="Garamond" pitchFamily="18" charset="0"/>
            </a:endParaRPr>
          </a:p>
          <a:p>
            <a:pPr marL="457200" indent="-457200" algn="just" eaLnBrk="1" fontAlgn="base" hangingPunct="1">
              <a:spcBef>
                <a:spcPct val="0"/>
              </a:spcBef>
              <a:spcAft>
                <a:spcPts val="500"/>
              </a:spcAft>
              <a:buFont typeface="+mj-lt"/>
              <a:buAutoNum type="arabicPeriod"/>
              <a:defRPr/>
            </a:pPr>
            <a:r>
              <a:rPr lang="en-US" altLang="it-IT" sz="2400" dirty="0">
                <a:solidFill>
                  <a:prstClr val="black"/>
                </a:solidFill>
                <a:latin typeface="Garamond" pitchFamily="18" charset="0"/>
              </a:rPr>
              <a:t>implementation of the global </a:t>
            </a:r>
            <a:r>
              <a:rPr lang="en-US" altLang="it-IT" sz="2400" b="1" dirty="0">
                <a:solidFill>
                  <a:prstClr val="black"/>
                </a:solidFill>
                <a:latin typeface="Garamond" pitchFamily="18" charset="0"/>
              </a:rPr>
              <a:t>carbon offsetting and reduction scheme for international aviation </a:t>
            </a:r>
            <a:r>
              <a:rPr lang="en-US" altLang="it-IT" sz="2400" dirty="0">
                <a:solidFill>
                  <a:prstClr val="black"/>
                </a:solidFill>
                <a:latin typeface="Garamond" pitchFamily="18" charset="0"/>
              </a:rPr>
              <a:t>(CORSIA) through the EU </a:t>
            </a:r>
            <a:r>
              <a:rPr lang="en-US" altLang="it-IT" sz="2400" dirty="0" smtClean="0">
                <a:solidFill>
                  <a:prstClr val="black"/>
                </a:solidFill>
                <a:latin typeface="Garamond" pitchFamily="18" charset="0"/>
              </a:rPr>
              <a:t>ETS;</a:t>
            </a:r>
            <a:endParaRPr lang="en-US" altLang="it-IT" sz="2400" dirty="0">
              <a:solidFill>
                <a:prstClr val="black"/>
              </a:solidFill>
              <a:latin typeface="Garamond" pitchFamily="18" charset="0"/>
            </a:endParaRPr>
          </a:p>
          <a:p>
            <a:pPr marL="457200" indent="-457200" algn="just" eaLnBrk="1" fontAlgn="base" hangingPunct="1">
              <a:spcBef>
                <a:spcPct val="0"/>
              </a:spcBef>
              <a:spcAft>
                <a:spcPts val="500"/>
              </a:spcAft>
              <a:buFont typeface="+mj-lt"/>
              <a:buAutoNum type="arabicPeriod"/>
              <a:defRPr/>
            </a:pPr>
            <a:r>
              <a:rPr lang="en-US" altLang="it-IT" sz="2400" dirty="0">
                <a:solidFill>
                  <a:prstClr val="black"/>
                </a:solidFill>
                <a:latin typeface="Garamond" pitchFamily="18" charset="0"/>
              </a:rPr>
              <a:t>increase of funding for the </a:t>
            </a:r>
            <a:r>
              <a:rPr lang="en-US" altLang="it-IT" sz="2400" dirty="0" smtClean="0">
                <a:solidFill>
                  <a:prstClr val="black"/>
                </a:solidFill>
                <a:latin typeface="Garamond" pitchFamily="18" charset="0"/>
              </a:rPr>
              <a:t>modernization </a:t>
            </a:r>
            <a:r>
              <a:rPr lang="en-US" altLang="it-IT" sz="2400" dirty="0">
                <a:solidFill>
                  <a:prstClr val="black"/>
                </a:solidFill>
                <a:latin typeface="Garamond" pitchFamily="18" charset="0"/>
              </a:rPr>
              <a:t>fund and the innovation </a:t>
            </a:r>
            <a:r>
              <a:rPr lang="en-US" altLang="it-IT" sz="2400" dirty="0" smtClean="0">
                <a:solidFill>
                  <a:prstClr val="black"/>
                </a:solidFill>
                <a:latin typeface="Garamond" pitchFamily="18" charset="0"/>
              </a:rPr>
              <a:t>fund;</a:t>
            </a:r>
            <a:endParaRPr lang="en-US" altLang="it-IT" sz="2400" dirty="0">
              <a:solidFill>
                <a:prstClr val="black"/>
              </a:solidFill>
              <a:latin typeface="Garamond" pitchFamily="18" charset="0"/>
            </a:endParaRPr>
          </a:p>
          <a:p>
            <a:pPr marL="457200" indent="-457200" algn="just" eaLnBrk="1" fontAlgn="base" hangingPunct="1">
              <a:spcBef>
                <a:spcPct val="0"/>
              </a:spcBef>
              <a:spcAft>
                <a:spcPts val="500"/>
              </a:spcAft>
              <a:buFont typeface="+mj-lt"/>
              <a:buAutoNum type="arabicPeriod"/>
              <a:defRPr/>
            </a:pPr>
            <a:r>
              <a:rPr lang="en-US" altLang="it-IT" sz="2400" dirty="0">
                <a:solidFill>
                  <a:prstClr val="black"/>
                </a:solidFill>
                <a:latin typeface="Garamond" pitchFamily="18" charset="0"/>
              </a:rPr>
              <a:t>revision of the market stability </a:t>
            </a:r>
            <a:r>
              <a:rPr lang="en-US" altLang="it-IT" sz="2400" dirty="0" smtClean="0">
                <a:solidFill>
                  <a:prstClr val="black"/>
                </a:solidFill>
                <a:latin typeface="Garamond" pitchFamily="18" charset="0"/>
              </a:rPr>
              <a:t>reserve.</a:t>
            </a:r>
            <a:endParaRPr lang="en-GB" altLang="it-IT" sz="2400" dirty="0" smtClean="0">
              <a:solidFill>
                <a:prstClr val="black"/>
              </a:solidFill>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pic>
        <p:nvPicPr>
          <p:cNvPr id="9" name="Picture 2"/>
          <p:cNvPicPr>
            <a:picLocks noChangeAspect="1" noChangeArrowheads="1"/>
          </p:cNvPicPr>
          <p:nvPr/>
        </p:nvPicPr>
        <p:blipFill>
          <a:blip r:embed="rId8" cstate="print"/>
          <a:srcRect/>
          <a:stretch>
            <a:fillRect/>
          </a:stretch>
        </p:blipFill>
        <p:spPr bwMode="auto">
          <a:xfrm>
            <a:off x="1837232" y="3200400"/>
            <a:ext cx="8162042" cy="3079249"/>
          </a:xfrm>
          <a:prstGeom prst="rect">
            <a:avLst/>
          </a:prstGeom>
          <a:noFill/>
          <a:ln w="9525">
            <a:noFill/>
            <a:miter lim="800000"/>
            <a:headEnd/>
            <a:tailEnd/>
          </a:ln>
        </p:spPr>
      </p:pic>
      <p:sp>
        <p:nvSpPr>
          <p:cNvPr id="14" name="Rettangolo 13"/>
          <p:cNvSpPr/>
          <p:nvPr/>
        </p:nvSpPr>
        <p:spPr>
          <a:xfrm>
            <a:off x="239185" y="166688"/>
            <a:ext cx="11713633" cy="3878262"/>
          </a:xfrm>
          <a:prstGeom prst="rect">
            <a:avLst/>
          </a:prstGeom>
        </p:spPr>
        <p:txBody>
          <a:bodyPr>
            <a:spAutoFit/>
          </a:bodyPr>
          <a:lstStyle/>
          <a:p>
            <a:pPr marL="342900" indent="-342900" algn="r">
              <a:lnSpc>
                <a:spcPct val="90000"/>
              </a:lnSpc>
              <a:spcBef>
                <a:spcPct val="20000"/>
              </a:spcBef>
              <a:defRPr/>
            </a:pPr>
            <a:r>
              <a:rPr lang="en-US" altLang="it-IT" sz="2800" b="1" dirty="0">
                <a:solidFill>
                  <a:srgbClr val="000000"/>
                </a:solidFill>
                <a:latin typeface="Garamond" pitchFamily="18" charset="0"/>
                <a:cs typeface="Arial" pitchFamily="34" charset="0"/>
              </a:rPr>
              <a:t>What are the EUA and EUA </a:t>
            </a:r>
            <a:r>
              <a:rPr lang="en-US" altLang="it-IT" sz="2800" b="1" dirty="0" smtClean="0">
                <a:solidFill>
                  <a:srgbClr val="000000"/>
                </a:solidFill>
                <a:latin typeface="Garamond" pitchFamily="18" charset="0"/>
                <a:cs typeface="Arial" pitchFamily="34" charset="0"/>
              </a:rPr>
              <a:t>A?</a:t>
            </a:r>
            <a:endParaRPr lang="en-US" altLang="it-IT" sz="2800" b="1" dirty="0">
              <a:solidFill>
                <a:srgbClr val="000000"/>
              </a:solidFill>
              <a:latin typeface="Garamond" pitchFamily="18" charset="0"/>
              <a:cs typeface="Arial" pitchFamily="34" charset="0"/>
            </a:endParaRPr>
          </a:p>
          <a:p>
            <a:pPr marL="342900" indent="-342900">
              <a:lnSpc>
                <a:spcPct val="90000"/>
              </a:lnSpc>
              <a:spcBef>
                <a:spcPct val="20000"/>
              </a:spcBef>
              <a:defRPr/>
            </a:pPr>
            <a:endParaRPr lang="en-US" altLang="it-IT" sz="1600" b="1" dirty="0">
              <a:solidFill>
                <a:srgbClr val="000000"/>
              </a:solidFill>
              <a:latin typeface="Garamond" pitchFamily="18" charset="0"/>
              <a:cs typeface="Arial" pitchFamily="34" charset="0"/>
            </a:endParaRPr>
          </a:p>
          <a:p>
            <a:pPr marL="342900" indent="-342900">
              <a:lnSpc>
                <a:spcPct val="90000"/>
              </a:lnSpc>
              <a:spcBef>
                <a:spcPct val="20000"/>
              </a:spcBef>
              <a:defRPr/>
            </a:pPr>
            <a:r>
              <a:rPr lang="en-US" altLang="it-IT" sz="2400" b="1" dirty="0">
                <a:solidFill>
                  <a:srgbClr val="000000"/>
                </a:solidFill>
                <a:latin typeface="Garamond" pitchFamily="18" charset="0"/>
                <a:cs typeface="Arial" pitchFamily="34" charset="0"/>
              </a:rPr>
              <a:t>EUA: </a:t>
            </a:r>
            <a:r>
              <a:rPr lang="en-US" altLang="it-IT" sz="2400" dirty="0">
                <a:solidFill>
                  <a:srgbClr val="000000"/>
                </a:solidFill>
                <a:latin typeface="Garamond" pitchFamily="18" charset="0"/>
                <a:cs typeface="Arial" pitchFamily="34" charset="0"/>
              </a:rPr>
              <a:t>European Union Allowances (= 1 ton CO</a:t>
            </a:r>
            <a:r>
              <a:rPr lang="en-US" altLang="it-IT" sz="2400" baseline="-25000" dirty="0">
                <a:solidFill>
                  <a:srgbClr val="000000"/>
                </a:solidFill>
                <a:latin typeface="Garamond" pitchFamily="18" charset="0"/>
                <a:cs typeface="Arial" pitchFamily="34" charset="0"/>
              </a:rPr>
              <a:t>2</a:t>
            </a:r>
            <a:r>
              <a:rPr lang="en-US" altLang="it-IT" sz="2400" dirty="0">
                <a:solidFill>
                  <a:srgbClr val="000000"/>
                </a:solidFill>
                <a:latin typeface="Garamond" pitchFamily="18" charset="0"/>
                <a:cs typeface="Arial" pitchFamily="34" charset="0"/>
              </a:rPr>
              <a:t> eq.)</a:t>
            </a:r>
            <a:endParaRPr lang="en-US" altLang="it-IT" sz="2400" b="1" dirty="0">
              <a:solidFill>
                <a:srgbClr val="000000"/>
              </a:solidFill>
              <a:latin typeface="Garamond" pitchFamily="18" charset="0"/>
              <a:cs typeface="Arial" pitchFamily="34" charset="0"/>
            </a:endParaRPr>
          </a:p>
          <a:p>
            <a:pPr marL="342900" indent="-342900">
              <a:lnSpc>
                <a:spcPct val="90000"/>
              </a:lnSpc>
              <a:spcBef>
                <a:spcPct val="20000"/>
              </a:spcBef>
              <a:defRPr/>
            </a:pPr>
            <a:r>
              <a:rPr lang="en-US" altLang="it-IT" sz="2400" b="1" dirty="0">
                <a:solidFill>
                  <a:srgbClr val="000000"/>
                </a:solidFill>
                <a:latin typeface="Garamond" pitchFamily="18" charset="0"/>
                <a:cs typeface="Arial" pitchFamily="34" charset="0"/>
              </a:rPr>
              <a:t>EUA A: </a:t>
            </a:r>
            <a:r>
              <a:rPr lang="en-US" altLang="it-IT" sz="2400" dirty="0">
                <a:solidFill>
                  <a:srgbClr val="000000"/>
                </a:solidFill>
                <a:latin typeface="Garamond" pitchFamily="18" charset="0"/>
                <a:cs typeface="Arial" pitchFamily="34" charset="0"/>
              </a:rPr>
              <a:t>European Union Allowances Aviation </a:t>
            </a:r>
            <a:r>
              <a:rPr lang="en-US" altLang="it-IT" sz="2400" dirty="0">
                <a:solidFill>
                  <a:srgbClr val="000000"/>
                </a:solidFill>
                <a:latin typeface="Garamond" pitchFamily="18" charset="0"/>
                <a:cs typeface="Arial" charset="0"/>
              </a:rPr>
              <a:t>(= 1 ton CO</a:t>
            </a:r>
            <a:r>
              <a:rPr lang="en-US" altLang="it-IT" sz="2400" baseline="-25000" dirty="0">
                <a:solidFill>
                  <a:srgbClr val="000000"/>
                </a:solidFill>
                <a:latin typeface="Garamond" pitchFamily="18" charset="0"/>
                <a:cs typeface="Arial" charset="0"/>
              </a:rPr>
              <a:t>2</a:t>
            </a:r>
            <a:r>
              <a:rPr lang="en-US" altLang="it-IT" sz="2400" dirty="0">
                <a:solidFill>
                  <a:srgbClr val="000000"/>
                </a:solidFill>
                <a:latin typeface="Garamond" pitchFamily="18" charset="0"/>
                <a:cs typeface="Arial" charset="0"/>
              </a:rPr>
              <a:t> eq.)</a:t>
            </a:r>
          </a:p>
          <a:p>
            <a:pPr marL="342900" indent="-342900">
              <a:lnSpc>
                <a:spcPct val="90000"/>
              </a:lnSpc>
              <a:spcBef>
                <a:spcPct val="20000"/>
              </a:spcBef>
              <a:defRPr/>
            </a:pPr>
            <a:endParaRPr lang="en-US" altLang="it-IT" sz="1400" b="1" dirty="0">
              <a:solidFill>
                <a:srgbClr val="000000"/>
              </a:solidFill>
              <a:latin typeface="Garamond" pitchFamily="18" charset="0"/>
              <a:cs typeface="Arial" pitchFamily="34" charset="0"/>
            </a:endParaRPr>
          </a:p>
          <a:p>
            <a:pPr algn="just">
              <a:lnSpc>
                <a:spcPct val="90000"/>
              </a:lnSpc>
              <a:spcBef>
                <a:spcPct val="20000"/>
              </a:spcBef>
              <a:defRPr/>
            </a:pPr>
            <a:r>
              <a:rPr lang="en-US" altLang="it-IT" dirty="0">
                <a:solidFill>
                  <a:srgbClr val="000000"/>
                </a:solidFill>
                <a:latin typeface="Garamond" pitchFamily="18" charset="0"/>
                <a:cs typeface="Arial" pitchFamily="34" charset="0"/>
              </a:rPr>
              <a:t>There are 3 auction platforms in place: </a:t>
            </a:r>
          </a:p>
          <a:p>
            <a:pPr marL="268288" indent="-268288" algn="just">
              <a:lnSpc>
                <a:spcPct val="90000"/>
              </a:lnSpc>
              <a:spcBef>
                <a:spcPct val="20000"/>
              </a:spcBef>
              <a:defRPr/>
            </a:pPr>
            <a:r>
              <a:rPr lang="en-US" altLang="it-IT" dirty="0">
                <a:solidFill>
                  <a:srgbClr val="000000"/>
                </a:solidFill>
                <a:latin typeface="Garamond" pitchFamily="18" charset="0"/>
                <a:cs typeface="Arial" pitchFamily="34" charset="0"/>
              </a:rPr>
              <a:t>1) The European Energy Exchange (EEX) in Leipzig is the common platform for the large majority of countries participating in the EU ETS. </a:t>
            </a:r>
          </a:p>
          <a:p>
            <a:pPr algn="just">
              <a:lnSpc>
                <a:spcPct val="90000"/>
              </a:lnSpc>
              <a:spcBef>
                <a:spcPct val="20000"/>
              </a:spcBef>
              <a:defRPr/>
            </a:pPr>
            <a:r>
              <a:rPr lang="en-US" altLang="it-IT" dirty="0">
                <a:solidFill>
                  <a:srgbClr val="000000"/>
                </a:solidFill>
                <a:latin typeface="Garamond" pitchFamily="18" charset="0"/>
                <a:cs typeface="Arial" pitchFamily="34" charset="0"/>
              </a:rPr>
              <a:t>2) EEX acts as Germany’s auction platform. </a:t>
            </a:r>
          </a:p>
          <a:p>
            <a:pPr marL="268288" indent="-268288" algn="just">
              <a:lnSpc>
                <a:spcPct val="90000"/>
              </a:lnSpc>
              <a:spcBef>
                <a:spcPct val="20000"/>
              </a:spcBef>
              <a:defRPr/>
            </a:pPr>
            <a:r>
              <a:rPr lang="en-US" altLang="it-IT" dirty="0">
                <a:solidFill>
                  <a:srgbClr val="000000"/>
                </a:solidFill>
                <a:latin typeface="Garamond" pitchFamily="18" charset="0"/>
                <a:cs typeface="Arial" pitchFamily="34" charset="0"/>
              </a:rPr>
              <a:t>3) ICE Futures Europe (ICE) in  London, which acts as the United Kingdom’s platform.</a:t>
            </a:r>
          </a:p>
          <a:p>
            <a:pPr marL="342900" indent="-342900">
              <a:lnSpc>
                <a:spcPct val="90000"/>
              </a:lnSpc>
              <a:spcBef>
                <a:spcPct val="20000"/>
              </a:spcBef>
              <a:defRPr/>
            </a:pPr>
            <a:endParaRPr lang="en-US" altLang="it-IT" dirty="0">
              <a:solidFill>
                <a:srgbClr val="000000"/>
              </a:solidFill>
              <a:latin typeface="Garamond" pitchFamily="18" charset="0"/>
              <a:cs typeface="Arial" pitchFamily="34" charset="0"/>
            </a:endParaRPr>
          </a:p>
          <a:p>
            <a:pPr marL="342900" indent="-342900">
              <a:lnSpc>
                <a:spcPct val="90000"/>
              </a:lnSpc>
              <a:spcBef>
                <a:spcPct val="20000"/>
              </a:spcBef>
              <a:defRPr/>
            </a:pPr>
            <a:r>
              <a:rPr lang="en-US" altLang="it-IT" dirty="0">
                <a:solidFill>
                  <a:srgbClr val="000000"/>
                </a:solidFill>
                <a:latin typeface="Garamond" pitchFamily="18" charset="0"/>
                <a:cs typeface="Arial" pitchFamily="34" charset="0"/>
              </a:rPr>
              <a:t> </a:t>
            </a:r>
          </a:p>
        </p:txBody>
      </p:sp>
    </p:spTree>
    <p:extLst>
      <p:ext uri="{BB962C8B-B14F-4D97-AF65-F5344CB8AC3E}">
        <p14:creationId xmlns="" xmlns:p14="http://schemas.microsoft.com/office/powerpoint/2010/main" val="2057625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577851" y="260350"/>
            <a:ext cx="11036300" cy="6481763"/>
          </a:xfrm>
          <a:prstGeom prst="rect">
            <a:avLst/>
          </a:prstGeom>
        </p:spPr>
        <p:txBody>
          <a:bodyPr vert="horz" lIns="91440" tIns="45720" rIns="91440" bIns="45720" rtlCol="0">
            <a:normAutofit/>
          </a:bodyPr>
          <a:lstStyle/>
          <a:p>
            <a:pPr marL="228600" marR="0" lvl="0" indent="-228600" algn="r" defTabSz="914400" rtl="0" eaLnBrk="1" fontAlgn="auto" latinLnBrk="0" hangingPunct="1">
              <a:lnSpc>
                <a:spcPct val="90000"/>
              </a:lnSpc>
              <a:spcBef>
                <a:spcPts val="1000"/>
              </a:spcBef>
              <a:spcAft>
                <a:spcPts val="0"/>
              </a:spcAft>
              <a:buClrTx/>
              <a:buSzTx/>
              <a:buFontTx/>
              <a:buNone/>
              <a:tabLst/>
              <a:defRPr/>
            </a:pPr>
            <a:r>
              <a:rPr kumimoji="0" lang="en-US" altLang="it-IT" sz="2800" b="1" i="0" u="none" strike="noStrike" kern="1200" cap="none" spc="0" normalizeH="0" baseline="0" noProof="0" dirty="0" smtClean="0">
                <a:ln>
                  <a:noFill/>
                </a:ln>
                <a:solidFill>
                  <a:srgbClr val="000000"/>
                </a:solidFill>
                <a:effectLst/>
                <a:uLnTx/>
                <a:uFillTx/>
                <a:latin typeface="Garamond" pitchFamily="18" charset="0"/>
                <a:ea typeface="+mn-ea"/>
                <a:cs typeface="+mn-cs"/>
              </a:rPr>
              <a:t>Trends in the EU ETS</a:t>
            </a:r>
          </a:p>
          <a:p>
            <a:pPr marL="0" marR="0" lvl="0" indent="0" algn="just" defTabSz="914400" rtl="0" eaLnBrk="1" fontAlgn="auto" latinLnBrk="0" hangingPunct="1">
              <a:lnSpc>
                <a:spcPct val="90000"/>
              </a:lnSpc>
              <a:spcBef>
                <a:spcPct val="0"/>
              </a:spcBef>
              <a:spcAft>
                <a:spcPts val="0"/>
              </a:spcAft>
              <a:buClrTx/>
              <a:buSzTx/>
              <a:buFontTx/>
              <a:buNone/>
              <a:tabLst/>
              <a:defRPr/>
            </a:pPr>
            <a:endParaRPr kumimoji="0" lang="en-US" altLang="it-IT" sz="14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altLang="it-IT" sz="2800" b="0" i="0" u="none" strike="noStrike" kern="1200" cap="none" spc="0" normalizeH="0" baseline="0" noProof="0" dirty="0" smtClean="0">
              <a:ln>
                <a:noFill/>
              </a:ln>
              <a:solidFill>
                <a:srgbClr val="000000"/>
              </a:solidFill>
              <a:effectLst/>
              <a:uLnTx/>
              <a:uFillTx/>
              <a:latin typeface="Garamond" pitchFamily="18" charset="0"/>
              <a:ea typeface="+mn-ea"/>
              <a:cs typeface="+mn-cs"/>
            </a:endParaRPr>
          </a:p>
        </p:txBody>
      </p:sp>
      <p:sp>
        <p:nvSpPr>
          <p:cNvPr id="14" name="CasellaDiTesto 13"/>
          <p:cNvSpPr txBox="1"/>
          <p:nvPr/>
        </p:nvSpPr>
        <p:spPr>
          <a:xfrm>
            <a:off x="8331460" y="5841138"/>
            <a:ext cx="3457326" cy="261610"/>
          </a:xfrm>
          <a:prstGeom prst="rect">
            <a:avLst/>
          </a:prstGeom>
          <a:noFill/>
        </p:spPr>
        <p:txBody>
          <a:bodyPr wrap="square">
            <a:spAutoFit/>
          </a:bodyPr>
          <a:lstStyle/>
          <a:p>
            <a:pPr>
              <a:defRPr/>
            </a:pPr>
            <a:r>
              <a:rPr lang="en-GB" sz="1100" dirty="0" smtClean="0">
                <a:solidFill>
                  <a:srgbClr val="000000"/>
                </a:solidFill>
                <a:latin typeface="Garamond" panose="02020404030301010803" pitchFamily="18" charset="0"/>
                <a:cs typeface="Arial" pitchFamily="34" charset="0"/>
              </a:rPr>
              <a:t>Source: </a:t>
            </a:r>
            <a:r>
              <a:rPr lang="en-GB" sz="1100" dirty="0" smtClean="0">
                <a:solidFill>
                  <a:srgbClr val="000000"/>
                </a:solidFill>
                <a:latin typeface="Garamond" panose="02020404030301010803" pitchFamily="18" charset="0"/>
                <a:cs typeface="Arial" pitchFamily="34" charset="0"/>
                <a:hlinkClick r:id="rId8"/>
              </a:rPr>
              <a:t>Trends and projections in the EU ETS, EEA 2022</a:t>
            </a:r>
            <a:r>
              <a:rPr lang="en-GB" sz="1100" dirty="0" smtClean="0">
                <a:solidFill>
                  <a:srgbClr val="000000"/>
                </a:solidFill>
                <a:latin typeface="Garamond" panose="02020404030301010803" pitchFamily="18" charset="0"/>
                <a:cs typeface="Arial" pitchFamily="34" charset="0"/>
              </a:rPr>
              <a:t>.</a:t>
            </a:r>
            <a:endParaRPr lang="en-GB" sz="1100" dirty="0">
              <a:solidFill>
                <a:srgbClr val="000000"/>
              </a:solidFill>
              <a:latin typeface="Garamond" panose="02020404030301010803" pitchFamily="18" charset="0"/>
              <a:cs typeface="Arial" pitchFamily="34" charset="0"/>
            </a:endParaRPr>
          </a:p>
        </p:txBody>
      </p:sp>
      <p:sp>
        <p:nvSpPr>
          <p:cNvPr id="15" name="CasellaDiTesto 14"/>
          <p:cNvSpPr txBox="1"/>
          <p:nvPr/>
        </p:nvSpPr>
        <p:spPr>
          <a:xfrm>
            <a:off x="3414373" y="785914"/>
            <a:ext cx="5876417" cy="523220"/>
          </a:xfrm>
          <a:prstGeom prst="rect">
            <a:avLst/>
          </a:prstGeom>
          <a:noFill/>
        </p:spPr>
        <p:txBody>
          <a:bodyPr wrap="square">
            <a:spAutoFit/>
          </a:bodyPr>
          <a:lstStyle/>
          <a:p>
            <a:pPr algn="ctr">
              <a:defRPr/>
            </a:pPr>
            <a:r>
              <a:rPr lang="en-US" sz="1400" dirty="0">
                <a:solidFill>
                  <a:srgbClr val="000000"/>
                </a:solidFill>
                <a:latin typeface="Garamond" panose="02020404030301010803" pitchFamily="18" charset="0"/>
                <a:cs typeface="Arial" pitchFamily="34" charset="0"/>
              </a:rPr>
              <a:t>EU ETS historic and projected emissions between 2005 and 2030 for EU-27, by inventory category</a:t>
            </a:r>
            <a:r>
              <a:rPr lang="it-IT" sz="1400" dirty="0" smtClean="0">
                <a:solidFill>
                  <a:srgbClr val="000000"/>
                </a:solidFill>
                <a:latin typeface="Garamond" panose="02020404030301010803" pitchFamily="18" charset="0"/>
                <a:cs typeface="Arial" pitchFamily="34" charset="0"/>
              </a:rPr>
              <a:t>, 2022. By </a:t>
            </a:r>
            <a:r>
              <a:rPr lang="it-IT" sz="1400" b="1" u="sng" dirty="0" smtClean="0">
                <a:solidFill>
                  <a:srgbClr val="000000"/>
                </a:solidFill>
                <a:latin typeface="Garamond" panose="02020404030301010803" pitchFamily="18" charset="0"/>
                <a:cs typeface="Arial" pitchFamily="34" charset="0"/>
              </a:rPr>
              <a:t>sectors</a:t>
            </a:r>
            <a:r>
              <a:rPr lang="it-IT" sz="1400" dirty="0" smtClean="0">
                <a:solidFill>
                  <a:srgbClr val="000000"/>
                </a:solidFill>
                <a:latin typeface="Garamond" panose="02020404030301010803" pitchFamily="18" charset="0"/>
                <a:cs typeface="Arial" pitchFamily="34" charset="0"/>
              </a:rPr>
              <a:t>.</a:t>
            </a:r>
            <a:endParaRPr lang="it-IT" sz="1600" u="sng" dirty="0">
              <a:ln w="3175">
                <a:solidFill>
                  <a:prstClr val="white">
                    <a:lumMod val="60000"/>
                    <a:lumOff val="40000"/>
                  </a:prstClr>
                </a:solidFill>
              </a:ln>
              <a:noFill/>
              <a:latin typeface="Garamond" pitchFamily="18" charset="0"/>
              <a:cs typeface="Arial" pitchFamily="34" charset="0"/>
            </a:endParaRPr>
          </a:p>
        </p:txBody>
      </p:sp>
      <p:pic>
        <p:nvPicPr>
          <p:cNvPr id="16" name="Immagine 15"/>
          <p:cNvPicPr>
            <a:picLocks noChangeAspect="1"/>
          </p:cNvPicPr>
          <p:nvPr/>
        </p:nvPicPr>
        <p:blipFill>
          <a:blip r:embed="rId9" cstate="print"/>
          <a:stretch>
            <a:fillRect/>
          </a:stretch>
        </p:blipFill>
        <p:spPr>
          <a:xfrm>
            <a:off x="383366" y="1435123"/>
            <a:ext cx="5876417" cy="3741197"/>
          </a:xfrm>
          <a:prstGeom prst="rect">
            <a:avLst/>
          </a:prstGeom>
        </p:spPr>
      </p:pic>
      <p:sp>
        <p:nvSpPr>
          <p:cNvPr id="17" name="Rettangolo 16"/>
          <p:cNvSpPr/>
          <p:nvPr/>
        </p:nvSpPr>
        <p:spPr>
          <a:xfrm>
            <a:off x="228675" y="5389028"/>
            <a:ext cx="6687692" cy="523220"/>
          </a:xfrm>
          <a:prstGeom prst="rect">
            <a:avLst/>
          </a:prstGeom>
        </p:spPr>
        <p:txBody>
          <a:bodyPr wrap="square">
            <a:spAutoFit/>
          </a:bodyPr>
          <a:lstStyle/>
          <a:p>
            <a:r>
              <a:rPr lang="en-US" sz="1400" dirty="0">
                <a:latin typeface="Garamond" panose="02020404030301010803" pitchFamily="18" charset="0"/>
              </a:rPr>
              <a:t>Dashed lines represent projections under the </a:t>
            </a:r>
            <a:r>
              <a:rPr lang="en-US" sz="1400" dirty="0" smtClean="0">
                <a:latin typeface="Garamond" panose="02020404030301010803" pitchFamily="18" charset="0"/>
              </a:rPr>
              <a:t>“</a:t>
            </a:r>
            <a:r>
              <a:rPr lang="en-US" sz="1400" b="1" dirty="0" smtClean="0">
                <a:latin typeface="Garamond" panose="02020404030301010803" pitchFamily="18" charset="0"/>
              </a:rPr>
              <a:t>With Existing </a:t>
            </a:r>
            <a:r>
              <a:rPr lang="en-US" sz="1400" b="1" dirty="0">
                <a:latin typeface="Garamond" panose="02020404030301010803" pitchFamily="18" charset="0"/>
              </a:rPr>
              <a:t>M</a:t>
            </a:r>
            <a:r>
              <a:rPr lang="en-US" sz="1400" b="1" dirty="0" smtClean="0">
                <a:latin typeface="Garamond" panose="02020404030301010803" pitchFamily="18" charset="0"/>
              </a:rPr>
              <a:t>easures</a:t>
            </a:r>
            <a:r>
              <a:rPr lang="en-US" sz="1400" dirty="0" smtClean="0">
                <a:latin typeface="Garamond" panose="02020404030301010803" pitchFamily="18" charset="0"/>
              </a:rPr>
              <a:t>” (</a:t>
            </a:r>
            <a:r>
              <a:rPr lang="en-US" sz="1400" b="1" dirty="0" smtClean="0">
                <a:latin typeface="Garamond" panose="02020404030301010803" pitchFamily="18" charset="0"/>
              </a:rPr>
              <a:t>WEM</a:t>
            </a:r>
            <a:r>
              <a:rPr lang="en-US" sz="1400" dirty="0" smtClean="0">
                <a:latin typeface="Garamond" panose="02020404030301010803" pitchFamily="18" charset="0"/>
              </a:rPr>
              <a:t>) </a:t>
            </a:r>
            <a:r>
              <a:rPr lang="en-US" sz="1400" dirty="0">
                <a:latin typeface="Garamond" panose="02020404030301010803" pitchFamily="18" charset="0"/>
              </a:rPr>
              <a:t>scenario. </a:t>
            </a:r>
            <a:endParaRPr lang="en-US" sz="1400" dirty="0" smtClean="0">
              <a:latin typeface="Garamond" panose="02020404030301010803" pitchFamily="18" charset="0"/>
            </a:endParaRPr>
          </a:p>
          <a:p>
            <a:r>
              <a:rPr lang="en-US" sz="1400" dirty="0" smtClean="0">
                <a:latin typeface="Garamond" panose="02020404030301010803" pitchFamily="18" charset="0"/>
              </a:rPr>
              <a:t>Dotted </a:t>
            </a:r>
            <a:r>
              <a:rPr lang="en-US" sz="1400" dirty="0">
                <a:latin typeface="Garamond" panose="02020404030301010803" pitchFamily="18" charset="0"/>
              </a:rPr>
              <a:t>lines represent projections under the </a:t>
            </a:r>
            <a:r>
              <a:rPr lang="en-US" sz="1400" dirty="0" smtClean="0">
                <a:latin typeface="Garamond" panose="02020404030301010803" pitchFamily="18" charset="0"/>
              </a:rPr>
              <a:t>“</a:t>
            </a:r>
            <a:r>
              <a:rPr lang="en-US" sz="1400" b="1" dirty="0" smtClean="0">
                <a:latin typeface="Garamond" panose="02020404030301010803" pitchFamily="18" charset="0"/>
              </a:rPr>
              <a:t>With Additional </a:t>
            </a:r>
            <a:r>
              <a:rPr lang="en-US" sz="1400" b="1" dirty="0">
                <a:latin typeface="Garamond" panose="02020404030301010803" pitchFamily="18" charset="0"/>
              </a:rPr>
              <a:t>M</a:t>
            </a:r>
            <a:r>
              <a:rPr lang="en-US" sz="1400" b="1" dirty="0" smtClean="0">
                <a:latin typeface="Garamond" panose="02020404030301010803" pitchFamily="18" charset="0"/>
              </a:rPr>
              <a:t>easures</a:t>
            </a:r>
            <a:r>
              <a:rPr lang="en-US" sz="1400" dirty="0" smtClean="0">
                <a:latin typeface="Garamond" panose="02020404030301010803" pitchFamily="18" charset="0"/>
              </a:rPr>
              <a:t>” (</a:t>
            </a:r>
            <a:r>
              <a:rPr lang="en-US" sz="1400" b="1" dirty="0" smtClean="0">
                <a:latin typeface="Garamond" panose="02020404030301010803" pitchFamily="18" charset="0"/>
              </a:rPr>
              <a:t>WAM</a:t>
            </a:r>
            <a:r>
              <a:rPr lang="en-US" sz="1400" dirty="0">
                <a:latin typeface="Garamond" panose="02020404030301010803" pitchFamily="18" charset="0"/>
              </a:rPr>
              <a:t>) scenario.</a:t>
            </a:r>
            <a:endParaRPr lang="it-IT" sz="1400" dirty="0">
              <a:latin typeface="Garamond" panose="02020404030301010803" pitchFamily="18" charset="0"/>
            </a:endParaRPr>
          </a:p>
        </p:txBody>
      </p:sp>
      <p:pic>
        <p:nvPicPr>
          <p:cNvPr id="18" name="Immagine 17"/>
          <p:cNvPicPr>
            <a:picLocks noChangeAspect="1"/>
          </p:cNvPicPr>
          <p:nvPr/>
        </p:nvPicPr>
        <p:blipFill>
          <a:blip r:embed="rId10" cstate="print"/>
          <a:stretch>
            <a:fillRect/>
          </a:stretch>
        </p:blipFill>
        <p:spPr>
          <a:xfrm>
            <a:off x="6608959" y="1359934"/>
            <a:ext cx="5549537" cy="3856160"/>
          </a:xfrm>
          <a:prstGeom prst="rect">
            <a:avLst/>
          </a:prstGeom>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Titolo 8"/>
          <p:cNvSpPr txBox="1">
            <a:spLocks/>
          </p:cNvSpPr>
          <p:nvPr/>
        </p:nvSpPr>
        <p:spPr>
          <a:xfrm>
            <a:off x="0" y="692696"/>
            <a:ext cx="121920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schemeClr val="tx1"/>
                </a:solidFill>
                <a:effectLst/>
                <a:uLnTx/>
                <a:uFillTx/>
                <a:latin typeface="Garamond" pitchFamily="18" charset="0"/>
                <a:ea typeface="+mj-ea"/>
                <a:cs typeface="+mj-cs"/>
              </a:rPr>
              <a:t>What role for carbon pricing?</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Rettangolo 13"/>
          <p:cNvSpPr/>
          <p:nvPr/>
        </p:nvSpPr>
        <p:spPr>
          <a:xfrm>
            <a:off x="98128" y="3382517"/>
            <a:ext cx="1703851" cy="1815882"/>
          </a:xfrm>
          <a:prstGeom prst="rect">
            <a:avLst/>
          </a:prstGeom>
        </p:spPr>
        <p:txBody>
          <a:bodyPr wrap="square">
            <a:spAutoFit/>
          </a:bodyPr>
          <a:lstStyle/>
          <a:p>
            <a:pPr algn="ctr" fontAlgn="base"/>
            <a:r>
              <a:rPr lang="en-US" sz="1600" dirty="0" smtClean="0">
                <a:latin typeface="Garamond" pitchFamily="18" charset="0"/>
              </a:rPr>
              <a:t>Goal 3. Ensure healthy lives and promote well-being for all at all ages</a:t>
            </a:r>
          </a:p>
          <a:p>
            <a:pPr algn="ctr"/>
            <a:r>
              <a:rPr lang="en-US" sz="1600" dirty="0" smtClean="0">
                <a:latin typeface="Garamond" pitchFamily="18" charset="0"/>
              </a:rPr>
              <a:t/>
            </a:r>
            <a:br>
              <a:rPr lang="en-US" sz="1600" dirty="0" smtClean="0">
                <a:latin typeface="Garamond" pitchFamily="18" charset="0"/>
              </a:rPr>
            </a:br>
            <a:endParaRPr lang="it-IT" sz="1600" dirty="0">
              <a:latin typeface="Garamond" pitchFamily="18" charset="0"/>
            </a:endParaRPr>
          </a:p>
        </p:txBody>
      </p:sp>
      <p:sp>
        <p:nvSpPr>
          <p:cNvPr id="15" name="Rettangolo 14"/>
          <p:cNvSpPr/>
          <p:nvPr/>
        </p:nvSpPr>
        <p:spPr>
          <a:xfrm>
            <a:off x="3528053" y="3311114"/>
            <a:ext cx="1703851" cy="1569660"/>
          </a:xfrm>
          <a:prstGeom prst="rect">
            <a:avLst/>
          </a:prstGeom>
        </p:spPr>
        <p:txBody>
          <a:bodyPr wrap="square">
            <a:spAutoFit/>
          </a:bodyPr>
          <a:lstStyle/>
          <a:p>
            <a:pPr algn="ctr" fontAlgn="base"/>
            <a:r>
              <a:rPr lang="en-US" sz="1600" dirty="0" smtClean="0">
                <a:latin typeface="Garamond" pitchFamily="18" charset="0"/>
              </a:rPr>
              <a:t>Goal 10. Reduce inequality within and among countries</a:t>
            </a:r>
          </a:p>
          <a:p>
            <a:pPr algn="ctr" fontAlgn="base"/>
            <a:r>
              <a:rPr lang="en-US" sz="1600" dirty="0" smtClean="0">
                <a:latin typeface="Garamond" pitchFamily="18" charset="0"/>
              </a:rPr>
              <a:t/>
            </a:r>
            <a:br>
              <a:rPr lang="en-US" sz="1600" dirty="0" smtClean="0">
                <a:latin typeface="Garamond" pitchFamily="18" charset="0"/>
              </a:rPr>
            </a:br>
            <a:endParaRPr lang="it-IT" sz="1600" dirty="0">
              <a:latin typeface="Garamond" pitchFamily="18" charset="0"/>
            </a:endParaRPr>
          </a:p>
        </p:txBody>
      </p:sp>
      <p:sp>
        <p:nvSpPr>
          <p:cNvPr id="16" name="Rettangolo 15"/>
          <p:cNvSpPr/>
          <p:nvPr/>
        </p:nvSpPr>
        <p:spPr>
          <a:xfrm>
            <a:off x="1871531" y="3356993"/>
            <a:ext cx="1703851" cy="1569660"/>
          </a:xfrm>
          <a:prstGeom prst="rect">
            <a:avLst/>
          </a:prstGeom>
        </p:spPr>
        <p:txBody>
          <a:bodyPr wrap="square">
            <a:spAutoFit/>
          </a:bodyPr>
          <a:lstStyle/>
          <a:p>
            <a:pPr algn="ctr" fontAlgn="base"/>
            <a:r>
              <a:rPr lang="en-US" sz="1600" dirty="0" smtClean="0">
                <a:latin typeface="Garamond" pitchFamily="18" charset="0"/>
              </a:rPr>
              <a:t>Goal 7. Ensure access to affordable, reliable, sustainable and modern energy for all</a:t>
            </a:r>
            <a:endParaRPr lang="it-IT" sz="1600" dirty="0">
              <a:latin typeface="Garamond" pitchFamily="18" charset="0"/>
            </a:endParaRPr>
          </a:p>
        </p:txBody>
      </p:sp>
      <p:sp>
        <p:nvSpPr>
          <p:cNvPr id="17" name="Rettangolo 16"/>
          <p:cNvSpPr/>
          <p:nvPr/>
        </p:nvSpPr>
        <p:spPr>
          <a:xfrm>
            <a:off x="5231904" y="3311114"/>
            <a:ext cx="1703851" cy="1569660"/>
          </a:xfrm>
          <a:prstGeom prst="rect">
            <a:avLst/>
          </a:prstGeom>
        </p:spPr>
        <p:txBody>
          <a:bodyPr wrap="square">
            <a:spAutoFit/>
          </a:bodyPr>
          <a:lstStyle/>
          <a:p>
            <a:pPr algn="ctr" fontAlgn="base"/>
            <a:r>
              <a:rPr lang="en-US" sz="1600" dirty="0" smtClean="0">
                <a:latin typeface="Garamond" pitchFamily="18" charset="0"/>
              </a:rPr>
              <a:t>Goal 11. Make cities and human settlements inclusive, safe, resilient and sustainable</a:t>
            </a:r>
            <a:endParaRPr lang="it-IT" sz="1600" dirty="0">
              <a:latin typeface="Garamond" pitchFamily="18" charset="0"/>
            </a:endParaRPr>
          </a:p>
        </p:txBody>
      </p:sp>
      <p:sp>
        <p:nvSpPr>
          <p:cNvPr id="18" name="Rettangolo 17"/>
          <p:cNvSpPr/>
          <p:nvPr/>
        </p:nvSpPr>
        <p:spPr>
          <a:xfrm>
            <a:off x="6984437" y="3341310"/>
            <a:ext cx="1703851" cy="1323439"/>
          </a:xfrm>
          <a:prstGeom prst="rect">
            <a:avLst/>
          </a:prstGeom>
        </p:spPr>
        <p:txBody>
          <a:bodyPr wrap="square">
            <a:spAutoFit/>
          </a:bodyPr>
          <a:lstStyle/>
          <a:p>
            <a:pPr algn="ctr" fontAlgn="base"/>
            <a:r>
              <a:rPr lang="en-US" sz="1600" dirty="0" smtClean="0">
                <a:latin typeface="Garamond" pitchFamily="18" charset="0"/>
              </a:rPr>
              <a:t>Goal 12. Ensure sustainable consumption and production patterns</a:t>
            </a:r>
          </a:p>
        </p:txBody>
      </p:sp>
      <p:sp>
        <p:nvSpPr>
          <p:cNvPr id="19" name="Rettangolo 18"/>
          <p:cNvSpPr/>
          <p:nvPr/>
        </p:nvSpPr>
        <p:spPr>
          <a:xfrm>
            <a:off x="10416480" y="3337942"/>
            <a:ext cx="1679509" cy="2062103"/>
          </a:xfrm>
          <a:prstGeom prst="rect">
            <a:avLst/>
          </a:prstGeom>
        </p:spPr>
        <p:txBody>
          <a:bodyPr wrap="square">
            <a:spAutoFit/>
          </a:bodyPr>
          <a:lstStyle/>
          <a:p>
            <a:pPr algn="ctr" fontAlgn="base"/>
            <a:r>
              <a:rPr lang="en-US" sz="1600" dirty="0" smtClean="0">
                <a:latin typeface="Garamond" pitchFamily="18" charset="0"/>
              </a:rPr>
              <a:t>Goal 17. </a:t>
            </a:r>
          </a:p>
          <a:p>
            <a:pPr algn="ctr" fontAlgn="base"/>
            <a:r>
              <a:rPr lang="en-US" sz="1600" dirty="0" smtClean="0">
                <a:latin typeface="Garamond" pitchFamily="18" charset="0"/>
              </a:rPr>
              <a:t>Strengthen the means of implementation and revitalize the global partnership for sustainable development</a:t>
            </a:r>
            <a:endParaRPr lang="it-IT" sz="1600" dirty="0">
              <a:latin typeface="Garamond" pitchFamily="18" charset="0"/>
            </a:endParaRPr>
          </a:p>
        </p:txBody>
      </p:sp>
      <p:sp>
        <p:nvSpPr>
          <p:cNvPr id="20" name="Rettangolo 19"/>
          <p:cNvSpPr/>
          <p:nvPr/>
        </p:nvSpPr>
        <p:spPr>
          <a:xfrm>
            <a:off x="8712629" y="3341310"/>
            <a:ext cx="1703851" cy="1323439"/>
          </a:xfrm>
          <a:prstGeom prst="rect">
            <a:avLst/>
          </a:prstGeom>
        </p:spPr>
        <p:txBody>
          <a:bodyPr wrap="square">
            <a:spAutoFit/>
          </a:bodyPr>
          <a:lstStyle/>
          <a:p>
            <a:pPr algn="ctr" fontAlgn="base"/>
            <a:r>
              <a:rPr lang="en-US" sz="1600" dirty="0" smtClean="0">
                <a:latin typeface="Garamond" pitchFamily="18" charset="0"/>
              </a:rPr>
              <a:t>Goal 13. Take urgent action to combat climate change and its impacts</a:t>
            </a:r>
            <a:endParaRPr lang="it-IT" sz="1600" dirty="0">
              <a:latin typeface="Garamond" pitchFamily="18" charset="0"/>
            </a:endParaRPr>
          </a:p>
        </p:txBody>
      </p:sp>
      <p:pic>
        <p:nvPicPr>
          <p:cNvPr id="21" name="Picture 2"/>
          <p:cNvPicPr>
            <a:picLocks noChangeAspect="1" noChangeArrowheads="1"/>
          </p:cNvPicPr>
          <p:nvPr/>
        </p:nvPicPr>
        <p:blipFill>
          <a:blip r:embed="rId7" cstate="print"/>
          <a:srcRect/>
          <a:stretch>
            <a:fillRect/>
          </a:stretch>
        </p:blipFill>
        <p:spPr bwMode="auto">
          <a:xfrm>
            <a:off x="84404" y="1916832"/>
            <a:ext cx="12107596" cy="1470866"/>
          </a:xfrm>
          <a:prstGeom prst="rect">
            <a:avLst/>
          </a:prstGeom>
          <a:noFill/>
          <a:ln w="9525">
            <a:noFill/>
            <a:miter lim="800000"/>
            <a:headEnd/>
            <a:tailEnd/>
          </a:ln>
          <a:effectLst/>
        </p:spPr>
      </p:pic>
      <p:sp>
        <p:nvSpPr>
          <p:cNvPr id="22" name="Rettangolo 21"/>
          <p:cNvSpPr/>
          <p:nvPr/>
        </p:nvSpPr>
        <p:spPr>
          <a:xfrm>
            <a:off x="239349" y="5820629"/>
            <a:ext cx="6658768" cy="307777"/>
          </a:xfrm>
          <a:prstGeom prst="rect">
            <a:avLst/>
          </a:prstGeom>
        </p:spPr>
        <p:txBody>
          <a:bodyPr wrap="square">
            <a:spAutoFit/>
          </a:bodyPr>
          <a:lstStyle/>
          <a:p>
            <a:pPr algn="just" fontAlgn="base"/>
            <a:r>
              <a:rPr lang="en-US" sz="1400" dirty="0" smtClean="0">
                <a:latin typeface="Garamond" pitchFamily="18" charset="0"/>
              </a:rPr>
              <a:t>Source: </a:t>
            </a:r>
            <a:r>
              <a:rPr lang="en-US" sz="1400" dirty="0">
                <a:latin typeface="Garamond" pitchFamily="18" charset="0"/>
                <a:hlinkClick r:id="rId8"/>
              </a:rPr>
              <a:t>https://sdgs.un.org/2030agenda</a:t>
            </a:r>
            <a:endParaRPr lang="it-IT" sz="1400" dirty="0" smtClean="0">
              <a:latin typeface="Garamond" pitchFamily="18" charset="0"/>
              <a:hlinkClick r:id="rId8"/>
            </a:endParaRPr>
          </a:p>
        </p:txBody>
      </p:sp>
    </p:spTree>
    <p:extLst>
      <p:ext uri="{BB962C8B-B14F-4D97-AF65-F5344CB8AC3E}">
        <p14:creationId xmlns="" xmlns:p14="http://schemas.microsoft.com/office/powerpoint/2010/main" val="2057625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CasellaDiTesto 4"/>
          <p:cNvSpPr txBox="1">
            <a:spLocks noChangeArrowheads="1"/>
          </p:cNvSpPr>
          <p:nvPr/>
        </p:nvSpPr>
        <p:spPr bwMode="auto">
          <a:xfrm>
            <a:off x="10241279" y="5928068"/>
            <a:ext cx="1913922" cy="338554"/>
          </a:xfrm>
          <a:prstGeom prst="rect">
            <a:avLst/>
          </a:prstGeom>
          <a:noFill/>
          <a:ln w="9525">
            <a:noFill/>
            <a:miter lim="800000"/>
            <a:headEnd/>
            <a:tailEnd/>
          </a:ln>
        </p:spPr>
        <p:txBody>
          <a:bodyPr wrap="none">
            <a:spAutoFit/>
          </a:bodyPr>
          <a:lstStyle/>
          <a:p>
            <a:pPr fontAlgn="base">
              <a:spcBef>
                <a:spcPct val="0"/>
              </a:spcBef>
              <a:spcAft>
                <a:spcPct val="0"/>
              </a:spcAft>
            </a:pPr>
            <a:r>
              <a:rPr lang="it-IT" altLang="en-US" sz="1600" dirty="0" smtClean="0">
                <a:solidFill>
                  <a:srgbClr val="000000"/>
                </a:solidFill>
                <a:latin typeface="Garamond" pitchFamily="18" charset="0"/>
                <a:ea typeface="MS PGothic" pitchFamily="34" charset="-128"/>
                <a:cs typeface="Arial" pitchFamily="34" charset="0"/>
              </a:rPr>
              <a:t>Source: </a:t>
            </a:r>
            <a:r>
              <a:rPr lang="it-IT" altLang="en-US" sz="1600" dirty="0" smtClean="0">
                <a:solidFill>
                  <a:srgbClr val="000000"/>
                </a:solidFill>
                <a:latin typeface="Garamond" pitchFamily="18" charset="0"/>
                <a:ea typeface="MS PGothic" pitchFamily="34" charset="-128"/>
                <a:cs typeface="Arial" pitchFamily="34" charset="0"/>
                <a:hlinkClick r:id="rId8"/>
              </a:rPr>
              <a:t>OECD, 2022</a:t>
            </a:r>
            <a:r>
              <a:rPr lang="it-IT" altLang="en-US" sz="1600" dirty="0" smtClean="0">
                <a:solidFill>
                  <a:srgbClr val="000000"/>
                </a:solidFill>
                <a:latin typeface="Garamond" pitchFamily="18" charset="0"/>
                <a:ea typeface="MS PGothic" pitchFamily="34" charset="-128"/>
                <a:cs typeface="Arial" pitchFamily="34" charset="0"/>
              </a:rPr>
              <a:t>.</a:t>
            </a:r>
          </a:p>
        </p:txBody>
      </p:sp>
      <p:pic>
        <p:nvPicPr>
          <p:cNvPr id="14" name="Immagine 13"/>
          <p:cNvPicPr>
            <a:picLocks noChangeAspect="1"/>
          </p:cNvPicPr>
          <p:nvPr/>
        </p:nvPicPr>
        <p:blipFill>
          <a:blip r:embed="rId9" cstate="print"/>
          <a:stretch>
            <a:fillRect/>
          </a:stretch>
        </p:blipFill>
        <p:spPr>
          <a:xfrm>
            <a:off x="399007" y="1001172"/>
            <a:ext cx="9842272" cy="4894725"/>
          </a:xfrm>
          <a:prstGeom prst="rect">
            <a:avLst/>
          </a:prstGeom>
        </p:spPr>
      </p:pic>
      <p:sp>
        <p:nvSpPr>
          <p:cNvPr id="15" name="Rettangolo 14"/>
          <p:cNvSpPr/>
          <p:nvPr/>
        </p:nvSpPr>
        <p:spPr>
          <a:xfrm>
            <a:off x="5318865" y="190436"/>
            <a:ext cx="6550031" cy="646331"/>
          </a:xfrm>
          <a:prstGeom prst="rect">
            <a:avLst/>
          </a:prstGeom>
        </p:spPr>
        <p:txBody>
          <a:bodyPr wrap="square">
            <a:spAutoFit/>
          </a:bodyPr>
          <a:lstStyle/>
          <a:p>
            <a:pPr algn="just"/>
            <a:r>
              <a:rPr lang="en-US" b="1" dirty="0" smtClean="0">
                <a:latin typeface="Garamond" panose="02020404030301010803" pitchFamily="18" charset="0"/>
              </a:rPr>
              <a:t>Sub-national </a:t>
            </a:r>
            <a:r>
              <a:rPr lang="en-US" b="1" dirty="0">
                <a:latin typeface="Garamond" panose="02020404030301010803" pitchFamily="18" charset="0"/>
              </a:rPr>
              <a:t>and regional carbon pricing changes during the first </a:t>
            </a:r>
            <a:r>
              <a:rPr lang="en-US" b="1" dirty="0" smtClean="0">
                <a:latin typeface="Garamond" panose="02020404030301010803" pitchFamily="18" charset="0"/>
              </a:rPr>
              <a:t>20 </a:t>
            </a:r>
            <a:r>
              <a:rPr lang="en-US" b="1" dirty="0">
                <a:latin typeface="Garamond" panose="02020404030301010803" pitchFamily="18" charset="0"/>
              </a:rPr>
              <a:t>months of </a:t>
            </a:r>
            <a:r>
              <a:rPr lang="en-US" b="1" dirty="0" smtClean="0">
                <a:latin typeface="Garamond" panose="02020404030301010803" pitchFamily="18" charset="0"/>
              </a:rPr>
              <a:t>COVID-19 </a:t>
            </a:r>
            <a:r>
              <a:rPr lang="en-US" b="1" dirty="0">
                <a:latin typeface="Garamond" panose="02020404030301010803" pitchFamily="18" charset="0"/>
              </a:rPr>
              <a:t>in selected OECD and G20 countries</a:t>
            </a:r>
            <a:endParaRPr lang="it-IT" b="1" dirty="0">
              <a:latin typeface="Garamond" panose="02020404030301010803" pitchFamily="18" charset="0"/>
            </a:endParaRPr>
          </a:p>
        </p:txBody>
      </p:sp>
      <p:sp>
        <p:nvSpPr>
          <p:cNvPr id="16" name="Rettangolo 15"/>
          <p:cNvSpPr/>
          <p:nvPr/>
        </p:nvSpPr>
        <p:spPr>
          <a:xfrm>
            <a:off x="10327794" y="1136098"/>
            <a:ext cx="1827407" cy="4247317"/>
          </a:xfrm>
          <a:prstGeom prst="rect">
            <a:avLst/>
          </a:prstGeom>
        </p:spPr>
        <p:txBody>
          <a:bodyPr wrap="square">
            <a:spAutoFit/>
          </a:bodyPr>
          <a:lstStyle/>
          <a:p>
            <a:r>
              <a:rPr lang="en-US" sz="1500" b="1" dirty="0">
                <a:solidFill>
                  <a:srgbClr val="00B050"/>
                </a:solidFill>
                <a:latin typeface="Garamond" panose="02020404030301010803" pitchFamily="18" charset="0"/>
              </a:rPr>
              <a:t>Green</a:t>
            </a:r>
            <a:r>
              <a:rPr lang="en-US" sz="1500" dirty="0">
                <a:latin typeface="Garamond" panose="02020404030301010803" pitchFamily="18" charset="0"/>
              </a:rPr>
              <a:t>: Permanent measure with climate-positive effect</a:t>
            </a:r>
            <a:r>
              <a:rPr lang="en-US" sz="1500" dirty="0" smtClean="0">
                <a:latin typeface="Garamond" panose="02020404030301010803" pitchFamily="18" charset="0"/>
              </a:rPr>
              <a:t>.</a:t>
            </a:r>
          </a:p>
          <a:p>
            <a:r>
              <a:rPr lang="en-US" sz="1500" dirty="0" smtClean="0">
                <a:latin typeface="Garamond" panose="02020404030301010803" pitchFamily="18" charset="0"/>
              </a:rPr>
              <a:t> </a:t>
            </a:r>
          </a:p>
          <a:p>
            <a:r>
              <a:rPr lang="en-US" sz="1500" b="1" dirty="0" smtClean="0">
                <a:solidFill>
                  <a:schemeClr val="accent2">
                    <a:lumMod val="60000"/>
                    <a:lumOff val="40000"/>
                  </a:schemeClr>
                </a:solidFill>
                <a:latin typeface="Garamond" panose="02020404030301010803" pitchFamily="18" charset="0"/>
              </a:rPr>
              <a:t>Red</a:t>
            </a:r>
            <a:r>
              <a:rPr lang="en-US" sz="1500" dirty="0">
                <a:latin typeface="Garamond" panose="02020404030301010803" pitchFamily="18" charset="0"/>
              </a:rPr>
              <a:t>: Temporary measure with climate-negative effect. </a:t>
            </a:r>
            <a:endParaRPr lang="en-US" sz="1500" dirty="0" smtClean="0">
              <a:latin typeface="Garamond" panose="02020404030301010803" pitchFamily="18" charset="0"/>
            </a:endParaRPr>
          </a:p>
          <a:p>
            <a:endParaRPr lang="en-US" sz="1500" b="1" dirty="0" smtClean="0">
              <a:latin typeface="Garamond" panose="02020404030301010803" pitchFamily="18" charset="0"/>
            </a:endParaRPr>
          </a:p>
          <a:p>
            <a:r>
              <a:rPr lang="en-US" sz="1500" b="1" dirty="0" smtClean="0">
                <a:latin typeface="Garamond" panose="02020404030301010803" pitchFamily="18" charset="0"/>
              </a:rPr>
              <a:t>White</a:t>
            </a:r>
            <a:r>
              <a:rPr lang="en-US" sz="1500" dirty="0">
                <a:latin typeface="Garamond" panose="02020404030301010803" pitchFamily="18" charset="0"/>
              </a:rPr>
              <a:t>: no change. </a:t>
            </a:r>
            <a:endParaRPr lang="en-US" sz="1500" dirty="0" smtClean="0">
              <a:latin typeface="Garamond" panose="02020404030301010803" pitchFamily="18" charset="0"/>
            </a:endParaRPr>
          </a:p>
          <a:p>
            <a:endParaRPr lang="en-US" sz="1500" b="1" dirty="0">
              <a:latin typeface="Garamond" panose="02020404030301010803" pitchFamily="18" charset="0"/>
            </a:endParaRPr>
          </a:p>
          <a:p>
            <a:r>
              <a:rPr lang="en-US" sz="1500" b="1" dirty="0" smtClean="0">
                <a:latin typeface="Garamond" panose="02020404030301010803" pitchFamily="18" charset="0"/>
              </a:rPr>
              <a:t>Number</a:t>
            </a:r>
            <a:r>
              <a:rPr lang="en-US" sz="1500" dirty="0">
                <a:latin typeface="Garamond" panose="02020404030301010803" pitchFamily="18" charset="0"/>
              </a:rPr>
              <a:t>: the number of measures. </a:t>
            </a:r>
            <a:endParaRPr lang="en-US" sz="1500" dirty="0" smtClean="0">
              <a:latin typeface="Garamond" panose="02020404030301010803" pitchFamily="18" charset="0"/>
            </a:endParaRPr>
          </a:p>
          <a:p>
            <a:endParaRPr lang="en-US" sz="1500" dirty="0" smtClean="0">
              <a:latin typeface="Garamond" panose="02020404030301010803" pitchFamily="18" charset="0"/>
            </a:endParaRPr>
          </a:p>
          <a:p>
            <a:r>
              <a:rPr lang="en-US" sz="1500" dirty="0" smtClean="0">
                <a:latin typeface="Garamond" panose="02020404030301010803" pitchFamily="18" charset="0"/>
              </a:rPr>
              <a:t>The </a:t>
            </a:r>
            <a:r>
              <a:rPr lang="en-US" sz="1500" dirty="0">
                <a:latin typeface="Garamond" panose="02020404030301010803" pitchFamily="18" charset="0"/>
              </a:rPr>
              <a:t>TCI-P (</a:t>
            </a:r>
            <a:r>
              <a:rPr lang="en-US" sz="1500" u="sng" dirty="0">
                <a:latin typeface="Garamond" panose="02020404030301010803" pitchFamily="18" charset="0"/>
              </a:rPr>
              <a:t>includes Connecticut, Massachusetts, Rhode Island, Washington D.C.</a:t>
            </a:r>
            <a:r>
              <a:rPr lang="en-US" sz="1500" dirty="0">
                <a:latin typeface="Garamond" panose="02020404030301010803" pitchFamily="18" charset="0"/>
              </a:rPr>
              <a:t>) </a:t>
            </a:r>
            <a:endParaRPr lang="it-IT" sz="15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299545" y="756745"/>
            <a:ext cx="11524594" cy="5407518"/>
          </a:xfrm>
          <a:prstGeom prst="rect">
            <a:avLst/>
          </a:prstGeom>
          <a:noFill/>
          <a:ln w="9525">
            <a:noFill/>
            <a:miter lim="800000"/>
            <a:headEnd/>
            <a:tailEnd/>
          </a:ln>
          <a:effectLst/>
        </p:spPr>
      </p:pic>
      <p:sp>
        <p:nvSpPr>
          <p:cNvPr id="15" name="CasellaDiTesto 4"/>
          <p:cNvSpPr txBox="1">
            <a:spLocks noChangeArrowheads="1"/>
          </p:cNvSpPr>
          <p:nvPr/>
        </p:nvSpPr>
        <p:spPr bwMode="auto">
          <a:xfrm>
            <a:off x="10221324" y="5849385"/>
            <a:ext cx="1734770" cy="338554"/>
          </a:xfrm>
          <a:prstGeom prst="rect">
            <a:avLst/>
          </a:prstGeom>
          <a:noFill/>
          <a:ln w="9525">
            <a:noFill/>
            <a:miter lim="800000"/>
            <a:headEnd/>
            <a:tailEnd/>
          </a:ln>
        </p:spPr>
        <p:txBody>
          <a:bodyPr wrap="none">
            <a:spAutoFit/>
          </a:bodyPr>
          <a:lstStyle/>
          <a:p>
            <a:pPr fontAlgn="base">
              <a:spcBef>
                <a:spcPct val="0"/>
              </a:spcBef>
              <a:spcAft>
                <a:spcPct val="0"/>
              </a:spcAft>
            </a:pPr>
            <a:r>
              <a:rPr lang="it-IT" altLang="en-US" sz="1600" dirty="0" smtClean="0">
                <a:solidFill>
                  <a:srgbClr val="000000"/>
                </a:solidFill>
                <a:latin typeface="Garamond" pitchFamily="18" charset="0"/>
                <a:ea typeface="MS PGothic" pitchFamily="34" charset="-128"/>
                <a:cs typeface="Arial" pitchFamily="34" charset="0"/>
              </a:rPr>
              <a:t>Source: </a:t>
            </a:r>
            <a:r>
              <a:rPr lang="it-IT" altLang="en-US" sz="1600" dirty="0" smtClean="0">
                <a:solidFill>
                  <a:srgbClr val="000000"/>
                </a:solidFill>
                <a:latin typeface="Garamond" pitchFamily="18" charset="0"/>
                <a:ea typeface="MS PGothic" pitchFamily="34" charset="-128"/>
                <a:cs typeface="Arial" pitchFamily="34" charset="0"/>
                <a:hlinkClick r:id="rId3"/>
              </a:rPr>
              <a:t>ICAP, 2023</a:t>
            </a:r>
            <a:endParaRPr lang="it-IT" altLang="en-US" sz="1600" dirty="0" smtClean="0">
              <a:solidFill>
                <a:srgbClr val="000000"/>
              </a:solidFill>
              <a:latin typeface="Garamond" pitchFamily="18" charset="0"/>
              <a:ea typeface="MS PGothic" pitchFamily="34" charset="-128"/>
              <a:cs typeface="Arial" pitchFamily="34" charset="0"/>
            </a:endParaRPr>
          </a:p>
        </p:txBody>
      </p:sp>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8" cstate="print"/>
          <a:stretch>
            <a:fillRect/>
          </a:stretch>
        </p:blipFill>
        <p:spPr>
          <a:xfrm>
            <a:off x="205100" y="119899"/>
            <a:ext cx="2560320" cy="688975"/>
          </a:xfrm>
          <a:prstGeom prst="rect">
            <a:avLst/>
          </a:prstGeom>
        </p:spPr>
      </p:pic>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ctangle 3"/>
          <p:cNvSpPr txBox="1">
            <a:spLocks noChangeArrowheads="1"/>
          </p:cNvSpPr>
          <p:nvPr/>
        </p:nvSpPr>
        <p:spPr>
          <a:xfrm>
            <a:off x="1919919" y="820775"/>
            <a:ext cx="9672313" cy="50482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Tx/>
              <a:buNone/>
              <a:tabLst/>
              <a:defRPr/>
            </a:pPr>
            <a:r>
              <a:rPr kumimoji="0" lang="en-GB" altLang="it-IT" sz="2400" b="1" i="0" u="none" strike="noStrike" kern="1200" cap="none" spc="0" normalizeH="0" baseline="0" dirty="0" smtClean="0">
                <a:ln>
                  <a:noFill/>
                </a:ln>
                <a:solidFill>
                  <a:srgbClr val="000000"/>
                </a:solidFill>
                <a:effectLst/>
                <a:uLnTx/>
                <a:uFillTx/>
                <a:latin typeface="Garamond" pitchFamily="18" charset="0"/>
                <a:ea typeface="+mn-ea"/>
                <a:cs typeface="+mn-cs"/>
              </a:rPr>
              <a:t> Carbon Tax                               vs                                 ETS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altLang="it-IT" sz="3600" b="0" i="0" u="none" strike="noStrike" kern="1200" cap="none" spc="0" normalizeH="0" baseline="0" dirty="0" smtClean="0">
              <a:ln>
                <a:noFill/>
              </a:ln>
              <a:solidFill>
                <a:srgbClr val="000000"/>
              </a:solidFill>
              <a:effectLst/>
              <a:uLnTx/>
              <a:uFillTx/>
              <a:latin typeface="Garamond" pitchFamily="18" charset="0"/>
              <a:ea typeface="+mn-ea"/>
              <a:cs typeface="+mn-cs"/>
            </a:endParaRPr>
          </a:p>
        </p:txBody>
      </p:sp>
      <p:sp>
        <p:nvSpPr>
          <p:cNvPr id="14" name="CasellaDiTesto 5"/>
          <p:cNvSpPr txBox="1">
            <a:spLocks noChangeArrowheads="1"/>
          </p:cNvSpPr>
          <p:nvPr/>
        </p:nvSpPr>
        <p:spPr bwMode="auto">
          <a:xfrm>
            <a:off x="431800" y="1244238"/>
            <a:ext cx="4800600" cy="1015663"/>
          </a:xfrm>
          <a:prstGeom prst="rect">
            <a:avLst/>
          </a:prstGeom>
          <a:noFill/>
          <a:ln w="9525">
            <a:noFill/>
            <a:miter lim="800000"/>
            <a:headEnd/>
            <a:tailEnd/>
          </a:ln>
        </p:spPr>
        <p:txBody>
          <a:bodyPr>
            <a:spAutoFit/>
          </a:bodyPr>
          <a:lstStyle/>
          <a:p>
            <a:pPr algn="just" fontAlgn="base">
              <a:spcBef>
                <a:spcPct val="0"/>
              </a:spcBef>
              <a:spcAft>
                <a:spcPct val="0"/>
              </a:spcAft>
            </a:pPr>
            <a:r>
              <a:rPr lang="en-GB" altLang="en-US" sz="2000" dirty="0" smtClean="0">
                <a:solidFill>
                  <a:srgbClr val="000000"/>
                </a:solidFill>
                <a:latin typeface="Garamond" pitchFamily="18" charset="0"/>
                <a:ea typeface="MS PGothic" pitchFamily="34" charset="-128"/>
                <a:cs typeface="Arial" pitchFamily="34" charset="0"/>
              </a:rPr>
              <a:t>Carbon tax directly targets the price of carbon (via tax) and the market determines the amount of CO</a:t>
            </a:r>
            <a:r>
              <a:rPr lang="en-GB" altLang="en-US" sz="2000" baseline="-25000" dirty="0" smtClean="0">
                <a:solidFill>
                  <a:srgbClr val="000000"/>
                </a:solidFill>
                <a:latin typeface="Garamond" pitchFamily="18" charset="0"/>
                <a:ea typeface="MS PGothic" pitchFamily="34" charset="-128"/>
                <a:cs typeface="Arial" pitchFamily="34" charset="0"/>
              </a:rPr>
              <a:t>2</a:t>
            </a:r>
            <a:r>
              <a:rPr lang="en-GB" altLang="en-US" sz="2000" dirty="0" smtClean="0">
                <a:solidFill>
                  <a:srgbClr val="000000"/>
                </a:solidFill>
                <a:latin typeface="Garamond" pitchFamily="18" charset="0"/>
                <a:ea typeface="MS PGothic" pitchFamily="34" charset="-128"/>
                <a:cs typeface="Arial" pitchFamily="34" charset="0"/>
              </a:rPr>
              <a:t>.</a:t>
            </a:r>
          </a:p>
        </p:txBody>
      </p:sp>
      <p:sp>
        <p:nvSpPr>
          <p:cNvPr id="15" name="CasellaDiTesto 8"/>
          <p:cNvSpPr txBox="1">
            <a:spLocks noChangeArrowheads="1"/>
          </p:cNvSpPr>
          <p:nvPr/>
        </p:nvSpPr>
        <p:spPr bwMode="auto">
          <a:xfrm>
            <a:off x="6769101" y="1244237"/>
            <a:ext cx="4798484" cy="1016000"/>
          </a:xfrm>
          <a:prstGeom prst="rect">
            <a:avLst/>
          </a:prstGeom>
          <a:noFill/>
          <a:ln w="9525">
            <a:noFill/>
            <a:miter lim="800000"/>
            <a:headEnd/>
            <a:tailEnd/>
          </a:ln>
        </p:spPr>
        <p:txBody>
          <a:bodyPr>
            <a:spAutoFit/>
          </a:bodyPr>
          <a:lstStyle/>
          <a:p>
            <a:pPr algn="just" fontAlgn="base">
              <a:spcBef>
                <a:spcPct val="0"/>
              </a:spcBef>
              <a:spcAft>
                <a:spcPct val="0"/>
              </a:spcAft>
            </a:pPr>
            <a:r>
              <a:rPr lang="en-US" altLang="en-US" sz="2000" smtClean="0">
                <a:solidFill>
                  <a:srgbClr val="000000"/>
                </a:solidFill>
                <a:latin typeface="Garamond" pitchFamily="18" charset="0"/>
                <a:ea typeface="MS PGothic" pitchFamily="34" charset="-128"/>
                <a:cs typeface="Arial" pitchFamily="34" charset="0"/>
              </a:rPr>
              <a:t>ETS directly targets the volume of </a:t>
            </a:r>
            <a:r>
              <a:rPr lang="it-IT" altLang="en-US" sz="2000" smtClean="0">
                <a:solidFill>
                  <a:srgbClr val="000000"/>
                </a:solidFill>
                <a:latin typeface="Garamond" pitchFamily="18" charset="0"/>
                <a:ea typeface="MS PGothic" pitchFamily="34" charset="-128"/>
                <a:cs typeface="Arial" pitchFamily="34" charset="0"/>
              </a:rPr>
              <a:t>CO</a:t>
            </a:r>
            <a:r>
              <a:rPr lang="it-IT" altLang="en-US" sz="2000" baseline="-25000" smtClean="0">
                <a:solidFill>
                  <a:srgbClr val="000000"/>
                </a:solidFill>
                <a:latin typeface="Garamond" pitchFamily="18" charset="0"/>
                <a:ea typeface="MS PGothic" pitchFamily="34" charset="-128"/>
                <a:cs typeface="Arial" pitchFamily="34" charset="0"/>
              </a:rPr>
              <a:t>2 </a:t>
            </a:r>
            <a:r>
              <a:rPr lang="it-IT" altLang="en-US" sz="2000" smtClean="0">
                <a:solidFill>
                  <a:srgbClr val="000000"/>
                </a:solidFill>
                <a:latin typeface="Garamond" pitchFamily="18" charset="0"/>
                <a:ea typeface="MS PGothic" pitchFamily="34" charset="-128"/>
                <a:cs typeface="Arial" pitchFamily="34" charset="0"/>
              </a:rPr>
              <a:t> emissions and the market determines the price.</a:t>
            </a:r>
            <a:endParaRPr lang="en-US" altLang="en-US" sz="2000" smtClean="0">
              <a:solidFill>
                <a:srgbClr val="000000"/>
              </a:solidFill>
              <a:latin typeface="Garamond" pitchFamily="18" charset="0"/>
              <a:ea typeface="MS PGothic" pitchFamily="34" charset="-128"/>
              <a:cs typeface="Arial" pitchFamily="34" charset="0"/>
            </a:endParaRPr>
          </a:p>
        </p:txBody>
      </p:sp>
      <p:sp>
        <p:nvSpPr>
          <p:cNvPr id="16" name="CasellaDiTesto 15"/>
          <p:cNvSpPr txBox="1"/>
          <p:nvPr/>
        </p:nvSpPr>
        <p:spPr>
          <a:xfrm>
            <a:off x="624418" y="2371091"/>
            <a:ext cx="10943167" cy="3785652"/>
          </a:xfrm>
          <a:prstGeom prst="rect">
            <a:avLst/>
          </a:prstGeom>
          <a:noFill/>
        </p:spPr>
        <p:txBody>
          <a:bodyPr>
            <a:spAutoFit/>
          </a:bodyPr>
          <a:lstStyle/>
          <a:p>
            <a:pPr algn="just" fontAlgn="base">
              <a:spcBef>
                <a:spcPct val="0"/>
              </a:spcBef>
              <a:spcAft>
                <a:spcPct val="0"/>
              </a:spcAft>
              <a:defRPr/>
            </a:pPr>
            <a:r>
              <a:rPr lang="en-GB" sz="2000" dirty="0">
                <a:solidFill>
                  <a:prstClr val="black"/>
                </a:solidFill>
                <a:latin typeface="Garamond" panose="02020404030301010803" pitchFamily="18" charset="0"/>
                <a:cs typeface="Arial" charset="0"/>
              </a:rPr>
              <a:t>Both place a </a:t>
            </a:r>
            <a:r>
              <a:rPr lang="en-GB" sz="2000" dirty="0" smtClean="0">
                <a:solidFill>
                  <a:prstClr val="black"/>
                </a:solidFill>
                <a:latin typeface="Garamond" panose="02020404030301010803" pitchFamily="18" charset="0"/>
                <a:cs typeface="Arial" charset="0"/>
              </a:rPr>
              <a:t>“price </a:t>
            </a:r>
            <a:r>
              <a:rPr lang="en-GB" sz="2000" dirty="0">
                <a:solidFill>
                  <a:prstClr val="black"/>
                </a:solidFill>
                <a:latin typeface="Garamond" panose="02020404030301010803" pitchFamily="18" charset="0"/>
                <a:cs typeface="Arial" charset="0"/>
              </a:rPr>
              <a:t>on </a:t>
            </a:r>
            <a:r>
              <a:rPr lang="en-GB" sz="2000" dirty="0" smtClean="0">
                <a:solidFill>
                  <a:prstClr val="black"/>
                </a:solidFill>
                <a:latin typeface="Garamond" panose="02020404030301010803" pitchFamily="18" charset="0"/>
                <a:cs typeface="Arial" charset="0"/>
              </a:rPr>
              <a:t>carbon”, </a:t>
            </a:r>
            <a:r>
              <a:rPr lang="en-GB" sz="2000" dirty="0">
                <a:solidFill>
                  <a:prstClr val="black"/>
                </a:solidFill>
                <a:latin typeface="Garamond" panose="02020404030301010803" pitchFamily="18" charset="0"/>
                <a:cs typeface="Arial" charset="0"/>
              </a:rPr>
              <a:t>in order to reduce greenhouse gas emissions, and raise considerable amounts of new revenue, whether by taxation or emission quota auctioning. </a:t>
            </a:r>
          </a:p>
          <a:p>
            <a:pPr algn="just" fontAlgn="base">
              <a:spcBef>
                <a:spcPct val="0"/>
              </a:spcBef>
              <a:spcAft>
                <a:spcPct val="0"/>
              </a:spcAft>
              <a:defRPr/>
            </a:pPr>
            <a:r>
              <a:rPr lang="en-GB" sz="2000" dirty="0">
                <a:solidFill>
                  <a:prstClr val="black"/>
                </a:solidFill>
                <a:latin typeface="Garamond" panose="02020404030301010803" pitchFamily="18" charset="0"/>
                <a:cs typeface="Arial" charset="0"/>
              </a:rPr>
              <a:t>New revenues that could be use to:</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reduce income taxation, in particular on jobs generated by green economy; </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promote innovation and diffusion of low-carbon technologies and products; </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financing sustainable patterns of production and consumption; </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financing subsidies for energy renewable sources; </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increase financing of energy efficiency measures; </a:t>
            </a:r>
          </a:p>
          <a:p>
            <a:pPr marL="342900" indent="-342900" algn="just" fontAlgn="base">
              <a:lnSpc>
                <a:spcPct val="150000"/>
              </a:lnSpc>
              <a:spcBef>
                <a:spcPct val="0"/>
              </a:spcBef>
              <a:spcAft>
                <a:spcPct val="0"/>
              </a:spcAft>
              <a:buFont typeface="Arial" panose="020B0604020202020204" pitchFamily="34" charset="0"/>
              <a:buChar char="•"/>
              <a:defRPr/>
            </a:pPr>
            <a:r>
              <a:rPr lang="en-GB" sz="2000" dirty="0">
                <a:solidFill>
                  <a:prstClr val="black"/>
                </a:solidFill>
                <a:latin typeface="Garamond" panose="02020404030301010803" pitchFamily="18" charset="0"/>
                <a:cs typeface="Arial" charset="0"/>
              </a:rPr>
              <a:t>reduce accumulated public debt.</a:t>
            </a:r>
          </a:p>
        </p:txBody>
      </p:sp>
    </p:spTree>
    <p:extLst>
      <p:ext uri="{BB962C8B-B14F-4D97-AF65-F5344CB8AC3E}">
        <p14:creationId xmlns="" xmlns:p14="http://schemas.microsoft.com/office/powerpoint/2010/main" val="2057625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sp>
        <p:nvSpPr>
          <p:cNvPr id="9" name="Rettangolo 4"/>
          <p:cNvSpPr>
            <a:spLocks noChangeArrowheads="1"/>
          </p:cNvSpPr>
          <p:nvPr/>
        </p:nvSpPr>
        <p:spPr bwMode="auto">
          <a:xfrm>
            <a:off x="5130098" y="134429"/>
            <a:ext cx="6609685" cy="1077218"/>
          </a:xfrm>
          <a:prstGeom prst="rect">
            <a:avLst/>
          </a:prstGeom>
          <a:noFill/>
          <a:ln w="9525">
            <a:noFill/>
            <a:miter lim="800000"/>
            <a:headEnd/>
            <a:tailEnd/>
          </a:ln>
        </p:spPr>
        <p:txBody>
          <a:bodyPr wrap="square">
            <a:spAutoFit/>
          </a:bodyPr>
          <a:lstStyle/>
          <a:p>
            <a:pPr fontAlgn="base">
              <a:spcBef>
                <a:spcPct val="0"/>
              </a:spcBef>
              <a:spcAft>
                <a:spcPct val="0"/>
              </a:spcAft>
            </a:pPr>
            <a:r>
              <a:rPr lang="en-US" altLang="en-US" sz="3200" b="1" dirty="0">
                <a:solidFill>
                  <a:srgbClr val="000000"/>
                </a:solidFill>
                <a:latin typeface="Garamond" pitchFamily="18" charset="0"/>
                <a:ea typeface="MS PGothic" pitchFamily="34" charset="-128"/>
                <a:cs typeface="Arial" pitchFamily="34" charset="0"/>
              </a:rPr>
              <a:t>Aligning the economy with climate</a:t>
            </a:r>
          </a:p>
          <a:p>
            <a:pPr fontAlgn="base">
              <a:spcBef>
                <a:spcPct val="0"/>
              </a:spcBef>
              <a:spcAft>
                <a:spcPct val="0"/>
              </a:spcAft>
            </a:pPr>
            <a:r>
              <a:rPr lang="en-US" altLang="en-US" sz="3200" b="1" dirty="0">
                <a:solidFill>
                  <a:srgbClr val="000000"/>
                </a:solidFill>
                <a:latin typeface="Garamond" pitchFamily="18" charset="0"/>
                <a:ea typeface="MS PGothic" pitchFamily="34" charset="-128"/>
                <a:cs typeface="Arial" pitchFamily="34" charset="0"/>
              </a:rPr>
              <a:t>ambitions</a:t>
            </a:r>
            <a:endParaRPr lang="en-US" altLang="it-IT" sz="3200" b="1" dirty="0" smtClean="0">
              <a:solidFill>
                <a:srgbClr val="000000"/>
              </a:solidFill>
              <a:latin typeface="Garamond" pitchFamily="18" charset="0"/>
              <a:ea typeface="MS PGothic" pitchFamily="34" charset="-128"/>
              <a:cs typeface="Arial" pitchFamily="34" charset="0"/>
            </a:endParaRPr>
          </a:p>
        </p:txBody>
      </p:sp>
      <p:sp>
        <p:nvSpPr>
          <p:cNvPr id="14" name="Rettangolo 13"/>
          <p:cNvSpPr/>
          <p:nvPr/>
        </p:nvSpPr>
        <p:spPr>
          <a:xfrm>
            <a:off x="202596" y="1277227"/>
            <a:ext cx="11513154" cy="4893647"/>
          </a:xfrm>
          <a:prstGeom prst="rect">
            <a:avLst/>
          </a:prstGeom>
        </p:spPr>
        <p:txBody>
          <a:bodyPr wrap="square">
            <a:spAutoFit/>
          </a:bodyPr>
          <a:lstStyle/>
          <a:p>
            <a:pPr marL="285750" indent="-285750">
              <a:buFont typeface="Arial" panose="020B0604020202020204" pitchFamily="34" charset="0"/>
              <a:buChar char="•"/>
            </a:pPr>
            <a:r>
              <a:rPr lang="en-GB" sz="2400" dirty="0" smtClean="0">
                <a:latin typeface="Garamond" panose="02020404030301010803" pitchFamily="18" charset="0"/>
              </a:rPr>
              <a:t>Carbon prices (fuel excise taxes, EU ETS, carbon tax) are consistent across sectors and fuels:</a:t>
            </a:r>
          </a:p>
          <a:p>
            <a:pPr marL="742950" lvl="1" indent="-285750">
              <a:buFont typeface="Wingdings" panose="05000000000000000000" pitchFamily="2" charset="2"/>
              <a:buChar char="ü"/>
            </a:pPr>
            <a:r>
              <a:rPr lang="en-GB" sz="2400" b="1" dirty="0" smtClean="0">
                <a:latin typeface="Garamond" panose="02020404030301010803" pitchFamily="18" charset="0"/>
              </a:rPr>
              <a:t>align economic incentives to climate targets</a:t>
            </a:r>
            <a:r>
              <a:rPr lang="en-GB" sz="2400" dirty="0" smtClean="0">
                <a:latin typeface="Garamond" panose="02020404030301010803" pitchFamily="18" charset="0"/>
              </a:rPr>
              <a:t>.</a:t>
            </a:r>
          </a:p>
          <a:p>
            <a:pPr lvl="1"/>
            <a:endParaRPr lang="en-GB" sz="2400" dirty="0" smtClean="0">
              <a:latin typeface="Garamond" panose="02020404030301010803" pitchFamily="18" charset="0"/>
            </a:endParaRPr>
          </a:p>
          <a:p>
            <a:pPr marL="285750" indent="-285750">
              <a:buFont typeface="Arial" panose="020B0604020202020204" pitchFamily="34" charset="0"/>
              <a:buChar char="•"/>
            </a:pPr>
            <a:r>
              <a:rPr lang="en-GB" sz="2400" dirty="0" smtClean="0">
                <a:latin typeface="Garamond" panose="02020404030301010803" pitchFamily="18" charset="0"/>
              </a:rPr>
              <a:t>Unconditional support to energy consumption risks delaying the transition:</a:t>
            </a:r>
          </a:p>
          <a:p>
            <a:pPr marL="742950" lvl="1" indent="-285750">
              <a:buFont typeface="Wingdings" panose="05000000000000000000" pitchFamily="2" charset="2"/>
              <a:buChar char="ü"/>
            </a:pPr>
            <a:r>
              <a:rPr lang="en-GB" sz="2400" b="1" dirty="0" smtClean="0">
                <a:latin typeface="Garamond" panose="02020404030301010803" pitchFamily="18" charset="0"/>
              </a:rPr>
              <a:t>protect vulnerable groups through targeted income support measures uncorrelated to energy consumption</a:t>
            </a:r>
            <a:r>
              <a:rPr lang="en-GB" sz="2400" dirty="0" smtClean="0">
                <a:latin typeface="Garamond" panose="02020404030301010803" pitchFamily="18" charset="0"/>
              </a:rPr>
              <a:t>;</a:t>
            </a:r>
          </a:p>
          <a:p>
            <a:pPr marL="742950" lvl="1" indent="-285750">
              <a:buFont typeface="Wingdings" panose="05000000000000000000" pitchFamily="2" charset="2"/>
              <a:buChar char="ü"/>
            </a:pPr>
            <a:r>
              <a:rPr lang="en-GB" sz="2400" b="1" dirty="0" smtClean="0">
                <a:latin typeface="Garamond" panose="02020404030301010803" pitchFamily="18" charset="0"/>
              </a:rPr>
              <a:t>set clear milestones to phase out fossil fuel subsidies by 2030</a:t>
            </a:r>
            <a:r>
              <a:rPr lang="en-GB" sz="2400" dirty="0" smtClean="0">
                <a:latin typeface="Garamond" panose="02020404030301010803" pitchFamily="18" charset="0"/>
              </a:rPr>
              <a:t>.</a:t>
            </a:r>
          </a:p>
          <a:p>
            <a:pPr lvl="1"/>
            <a:endParaRPr lang="en-GB" sz="2400" dirty="0" smtClean="0">
              <a:latin typeface="Garamond" panose="02020404030301010803" pitchFamily="18" charset="0"/>
            </a:endParaRPr>
          </a:p>
          <a:p>
            <a:pPr marL="285750" indent="-285750">
              <a:buFont typeface="Arial" panose="020B0604020202020204" pitchFamily="34" charset="0"/>
              <a:buChar char="•"/>
            </a:pPr>
            <a:r>
              <a:rPr lang="en-GB" sz="2400" dirty="0" smtClean="0">
                <a:latin typeface="Garamond" panose="02020404030301010803" pitchFamily="18" charset="0"/>
              </a:rPr>
              <a:t>Large investments are needed, including from the private sector:</a:t>
            </a:r>
          </a:p>
          <a:p>
            <a:pPr marL="742950" lvl="1" indent="-285750">
              <a:buFont typeface="Wingdings" panose="05000000000000000000" pitchFamily="2" charset="2"/>
              <a:buChar char="ü"/>
            </a:pPr>
            <a:r>
              <a:rPr lang="en-GB" sz="2400" b="1" dirty="0" smtClean="0">
                <a:latin typeface="Garamond" panose="02020404030301010803" pitchFamily="18" charset="0"/>
              </a:rPr>
              <a:t>develop third-party financing</a:t>
            </a:r>
            <a:r>
              <a:rPr lang="en-GB" sz="2400" dirty="0" smtClean="0">
                <a:latin typeface="Garamond" panose="02020404030301010803" pitchFamily="18" charset="0"/>
              </a:rPr>
              <a:t>.</a:t>
            </a:r>
          </a:p>
          <a:p>
            <a:pPr marL="742950" lvl="1" indent="-285750">
              <a:buFont typeface="Wingdings" panose="05000000000000000000" pitchFamily="2" charset="2"/>
              <a:buChar char="ü"/>
            </a:pPr>
            <a:endParaRPr lang="en-GB" sz="2400" dirty="0" smtClean="0">
              <a:latin typeface="Garamond" panose="02020404030301010803" pitchFamily="18" charset="0"/>
            </a:endParaRPr>
          </a:p>
          <a:p>
            <a:pPr marL="285750" indent="-285750">
              <a:buFont typeface="Arial" panose="020B0604020202020204" pitchFamily="34" charset="0"/>
              <a:buChar char="•"/>
            </a:pPr>
            <a:r>
              <a:rPr lang="en-GB" sz="2400" dirty="0" smtClean="0">
                <a:latin typeface="Garamond" panose="02020404030301010803" pitchFamily="18" charset="0"/>
              </a:rPr>
              <a:t>Anticipate the labour market needs, notably for energy renovation:</a:t>
            </a:r>
          </a:p>
          <a:p>
            <a:pPr marL="742950" lvl="1" indent="-285750">
              <a:buFont typeface="Wingdings" panose="05000000000000000000" pitchFamily="2" charset="2"/>
              <a:buChar char="ü"/>
            </a:pPr>
            <a:r>
              <a:rPr lang="en-GB" sz="2400" b="1" dirty="0" smtClean="0">
                <a:latin typeface="Garamond" panose="02020404030301010803" pitchFamily="18" charset="0"/>
              </a:rPr>
              <a:t>promote initial and professional training</a:t>
            </a:r>
            <a:r>
              <a:rPr lang="en-GB" sz="2400" dirty="0" smtClean="0">
                <a:latin typeface="Garamond" panose="02020404030301010803" pitchFamily="18" charset="0"/>
              </a:rPr>
              <a:t>.</a:t>
            </a:r>
            <a:endParaRPr lang="en-GB" sz="24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4"/>
          <p:cNvSpPr>
            <a:spLocks noChangeArrowheads="1"/>
          </p:cNvSpPr>
          <p:nvPr/>
        </p:nvSpPr>
        <p:spPr bwMode="auto">
          <a:xfrm>
            <a:off x="5062366" y="134429"/>
            <a:ext cx="6609685" cy="584775"/>
          </a:xfrm>
          <a:prstGeom prst="rect">
            <a:avLst/>
          </a:prstGeom>
          <a:noFill/>
          <a:ln w="9525">
            <a:noFill/>
            <a:miter lim="800000"/>
            <a:headEnd/>
            <a:tailEnd/>
          </a:ln>
        </p:spPr>
        <p:txBody>
          <a:bodyPr wrap="square">
            <a:spAutoFit/>
          </a:bodyPr>
          <a:lstStyle/>
          <a:p>
            <a:pPr algn="r" fontAlgn="base">
              <a:spcBef>
                <a:spcPct val="0"/>
              </a:spcBef>
              <a:spcAft>
                <a:spcPct val="0"/>
              </a:spcAft>
            </a:pPr>
            <a:r>
              <a:rPr lang="en-US" altLang="en-US" sz="3200" b="1" dirty="0" smtClean="0">
                <a:solidFill>
                  <a:srgbClr val="000000"/>
                </a:solidFill>
                <a:latin typeface="Garamond" pitchFamily="18" charset="0"/>
                <a:ea typeface="MS PGothic" pitchFamily="34" charset="-128"/>
                <a:cs typeface="Arial" pitchFamily="34" charset="0"/>
              </a:rPr>
              <a:t>Decoupling GDP vs GHGs</a:t>
            </a:r>
            <a:endParaRPr lang="en-US" altLang="it-IT" sz="3200" b="1" dirty="0" smtClean="0">
              <a:solidFill>
                <a:srgbClr val="000000"/>
              </a:solidFill>
              <a:latin typeface="Garamond" pitchFamily="18" charset="0"/>
              <a:ea typeface="MS PGothic" pitchFamily="34" charset="-128"/>
              <a:cs typeface="Arial" pitchFamily="34" charset="0"/>
            </a:endParaRPr>
          </a:p>
        </p:txBody>
      </p:sp>
      <p:pic>
        <p:nvPicPr>
          <p:cNvPr id="14" name="Picture 2" descr="https://www.resourcepanel.org/sites/default/files/images/reports/resources-infographics/Decoupling-section2.JPG"/>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33597" y="1042940"/>
            <a:ext cx="11324807" cy="4699922"/>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Rettangolo 14"/>
          <p:cNvSpPr/>
          <p:nvPr/>
        </p:nvSpPr>
        <p:spPr>
          <a:xfrm>
            <a:off x="327827" y="5791173"/>
            <a:ext cx="9608143" cy="369332"/>
          </a:xfrm>
          <a:prstGeom prst="rect">
            <a:avLst/>
          </a:prstGeom>
        </p:spPr>
        <p:txBody>
          <a:bodyPr wrap="none">
            <a:spAutoFit/>
          </a:bodyPr>
          <a:lstStyle/>
          <a:p>
            <a:pPr fontAlgn="base">
              <a:spcBef>
                <a:spcPct val="0"/>
              </a:spcBef>
              <a:spcAft>
                <a:spcPct val="0"/>
              </a:spcAft>
            </a:pPr>
            <a:r>
              <a:rPr lang="it-IT" altLang="en-US" dirty="0" smtClean="0">
                <a:solidFill>
                  <a:srgbClr val="000000"/>
                </a:solidFill>
                <a:latin typeface="Garamond" pitchFamily="18" charset="0"/>
                <a:ea typeface="MS PGothic" pitchFamily="34" charset="-128"/>
                <a:cs typeface="Arial" pitchFamily="34" charset="0"/>
              </a:rPr>
              <a:t>Source: </a:t>
            </a:r>
            <a:r>
              <a:rPr lang="en-US" altLang="en-US" dirty="0">
                <a:solidFill>
                  <a:srgbClr val="000000"/>
                </a:solidFill>
                <a:latin typeface="Garamond" pitchFamily="18" charset="0"/>
                <a:ea typeface="MS PGothic" pitchFamily="34" charset="-128"/>
                <a:cs typeface="Arial" pitchFamily="34" charset="0"/>
                <a:hlinkClick r:id="rId9"/>
              </a:rPr>
              <a:t>Decoupling Natural Resource Use and Environmental Impacts from Economic </a:t>
            </a:r>
            <a:r>
              <a:rPr lang="en-US" altLang="en-US" dirty="0" smtClean="0">
                <a:solidFill>
                  <a:srgbClr val="000000"/>
                </a:solidFill>
                <a:latin typeface="Garamond" pitchFamily="18" charset="0"/>
                <a:ea typeface="MS PGothic" pitchFamily="34" charset="-128"/>
                <a:cs typeface="Arial" pitchFamily="34" charset="0"/>
                <a:hlinkClick r:id="rId9"/>
              </a:rPr>
              <a:t>Growth</a:t>
            </a:r>
            <a:r>
              <a:rPr lang="en-US" altLang="en-US" dirty="0" smtClean="0">
                <a:solidFill>
                  <a:srgbClr val="000000"/>
                </a:solidFill>
                <a:latin typeface="Garamond" pitchFamily="18" charset="0"/>
                <a:ea typeface="MS PGothic" pitchFamily="34" charset="-128"/>
                <a:cs typeface="Arial" pitchFamily="34" charset="0"/>
              </a:rPr>
              <a:t>, </a:t>
            </a:r>
            <a:r>
              <a:rPr lang="en-US" altLang="en-US" dirty="0" smtClean="0">
                <a:solidFill>
                  <a:srgbClr val="000000"/>
                </a:solidFill>
                <a:latin typeface="Garamond" pitchFamily="18" charset="0"/>
                <a:ea typeface="MS PGothic" pitchFamily="34" charset="-128"/>
                <a:cs typeface="Arial" pitchFamily="34" charset="0"/>
                <a:hlinkClick r:id="rId10"/>
              </a:rPr>
              <a:t>UN-IRP</a:t>
            </a:r>
            <a:r>
              <a:rPr lang="en-US" altLang="en-US" dirty="0" smtClean="0">
                <a:solidFill>
                  <a:srgbClr val="000000"/>
                </a:solidFill>
                <a:latin typeface="Garamond" pitchFamily="18" charset="0"/>
                <a:ea typeface="MS PGothic" pitchFamily="34" charset="-128"/>
                <a:cs typeface="Arial" pitchFamily="34" charset="0"/>
              </a:rPr>
              <a:t>.</a:t>
            </a:r>
            <a:endParaRPr lang="it-IT" altLang="en-US" dirty="0">
              <a:solidFill>
                <a:srgbClr val="000000"/>
              </a:solidFill>
              <a:latin typeface="Garamond" pitchFamily="18" charset="0"/>
              <a:ea typeface="MS PGothic" pitchFamily="34" charset="-128"/>
              <a:cs typeface="Arial" pitchFamily="34" charset="0"/>
            </a:endParaRPr>
          </a:p>
        </p:txBody>
      </p:sp>
    </p:spTree>
    <p:extLst>
      <p:ext uri="{BB962C8B-B14F-4D97-AF65-F5344CB8AC3E}">
        <p14:creationId xmlns="" xmlns:p14="http://schemas.microsoft.com/office/powerpoint/2010/main" val="2057625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Rettangolo 4"/>
          <p:cNvSpPr>
            <a:spLocks noChangeArrowheads="1"/>
          </p:cNvSpPr>
          <p:nvPr/>
        </p:nvSpPr>
        <p:spPr bwMode="auto">
          <a:xfrm>
            <a:off x="5062366" y="134429"/>
            <a:ext cx="6609685" cy="584775"/>
          </a:xfrm>
          <a:prstGeom prst="rect">
            <a:avLst/>
          </a:prstGeom>
          <a:noFill/>
          <a:ln w="9525">
            <a:noFill/>
            <a:miter lim="800000"/>
            <a:headEnd/>
            <a:tailEnd/>
          </a:ln>
        </p:spPr>
        <p:txBody>
          <a:bodyPr wrap="square">
            <a:spAutoFit/>
          </a:bodyPr>
          <a:lstStyle/>
          <a:p>
            <a:pPr algn="r" fontAlgn="base">
              <a:spcBef>
                <a:spcPct val="0"/>
              </a:spcBef>
              <a:spcAft>
                <a:spcPct val="0"/>
              </a:spcAft>
            </a:pPr>
            <a:r>
              <a:rPr lang="en-US" altLang="it-IT" sz="3200" b="1" dirty="0" smtClean="0">
                <a:solidFill>
                  <a:srgbClr val="000000"/>
                </a:solidFill>
                <a:latin typeface="Garamond" pitchFamily="18" charset="0"/>
                <a:ea typeface="MS PGothic" pitchFamily="34" charset="-128"/>
                <a:cs typeface="Arial" pitchFamily="34" charset="0"/>
              </a:rPr>
              <a:t>Open Session!</a:t>
            </a:r>
          </a:p>
        </p:txBody>
      </p:sp>
      <p:sp>
        <p:nvSpPr>
          <p:cNvPr id="16" name="Rettangolo 15"/>
          <p:cNvSpPr/>
          <p:nvPr/>
        </p:nvSpPr>
        <p:spPr>
          <a:xfrm>
            <a:off x="355600" y="931335"/>
            <a:ext cx="11294533" cy="4832092"/>
          </a:xfrm>
          <a:prstGeom prst="rect">
            <a:avLst/>
          </a:prstGeom>
        </p:spPr>
        <p:txBody>
          <a:bodyPr wrap="square">
            <a:spAutoFit/>
          </a:bodyPr>
          <a:lstStyle/>
          <a:p>
            <a:r>
              <a:rPr lang="en-US" sz="2800" b="1" dirty="0" smtClean="0">
                <a:latin typeface="Garamond" pitchFamily="18" charset="0"/>
              </a:rPr>
              <a:t>The economic effects of carbon pricing:</a:t>
            </a:r>
          </a:p>
          <a:p>
            <a:pPr>
              <a:buFont typeface="Arial" pitchFamily="34" charset="0"/>
              <a:buChar char="•"/>
            </a:pPr>
            <a:r>
              <a:rPr lang="en-US" sz="2800" dirty="0" smtClean="0">
                <a:latin typeface="Garamond" pitchFamily="18" charset="0"/>
              </a:rPr>
              <a:t> What is the role of the carbon pricing?</a:t>
            </a:r>
          </a:p>
          <a:p>
            <a:pPr>
              <a:buFont typeface="Arial" pitchFamily="34" charset="0"/>
              <a:buChar char="•"/>
            </a:pPr>
            <a:r>
              <a:rPr lang="en-US" sz="2800" dirty="0" smtClean="0">
                <a:latin typeface="Garamond" pitchFamily="18" charset="0"/>
              </a:rPr>
              <a:t> What are the used price-based and non-price based emissions reduction policies?</a:t>
            </a:r>
          </a:p>
          <a:p>
            <a:endParaRPr lang="en-US" sz="2800" dirty="0" smtClean="0">
              <a:latin typeface="Garamond" pitchFamily="18" charset="0"/>
            </a:endParaRPr>
          </a:p>
          <a:p>
            <a:r>
              <a:rPr lang="en-US" sz="2800" b="1" dirty="0" smtClean="0">
                <a:latin typeface="Garamond" pitchFamily="18" charset="0"/>
              </a:rPr>
              <a:t>Opportunities and challenges of ETS in Türkiye.</a:t>
            </a:r>
          </a:p>
          <a:p>
            <a:r>
              <a:rPr lang="en-US" sz="2800" dirty="0" smtClean="0">
                <a:latin typeface="Garamond" pitchFamily="18" charset="0"/>
              </a:rPr>
              <a:t>Pricing greenhouse gas emissions:</a:t>
            </a:r>
          </a:p>
          <a:p>
            <a:pPr>
              <a:buFont typeface="Arial" pitchFamily="34" charset="0"/>
              <a:buChar char="•"/>
            </a:pPr>
            <a:r>
              <a:rPr lang="en-US" sz="2800" dirty="0" smtClean="0">
                <a:latin typeface="Garamond" pitchFamily="18" charset="0"/>
              </a:rPr>
              <a:t> What has changed?</a:t>
            </a:r>
          </a:p>
          <a:p>
            <a:pPr>
              <a:buFont typeface="Arial" pitchFamily="34" charset="0"/>
              <a:buChar char="•"/>
            </a:pPr>
            <a:r>
              <a:rPr lang="en-US" sz="2800" dirty="0" smtClean="0">
                <a:latin typeface="Garamond" pitchFamily="18" charset="0"/>
              </a:rPr>
              <a:t> What needs to change?</a:t>
            </a:r>
          </a:p>
          <a:p>
            <a:pPr>
              <a:buFont typeface="Arial" pitchFamily="34" charset="0"/>
              <a:buChar char="•"/>
            </a:pPr>
            <a:r>
              <a:rPr lang="en-US" sz="2800" dirty="0" smtClean="0">
                <a:latin typeface="Garamond" pitchFamily="18" charset="0"/>
              </a:rPr>
              <a:t> What is the net effect of energy taxes and subsidies on public finances?</a:t>
            </a:r>
          </a:p>
          <a:p>
            <a:pPr>
              <a:buFont typeface="Arial" pitchFamily="34" charset="0"/>
              <a:buChar char="•"/>
            </a:pPr>
            <a:r>
              <a:rPr lang="en-US" sz="2800" dirty="0" smtClean="0">
                <a:latin typeface="Garamond" pitchFamily="18" charset="0"/>
              </a:rPr>
              <a:t> The role of Climate Change Education for Mitigation and Adaptation policies.</a:t>
            </a:r>
            <a:endParaRPr lang="it-IT" sz="2800"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4075" y="997513"/>
            <a:ext cx="10515600" cy="1325563"/>
          </a:xfrm>
        </p:spPr>
        <p:txBody>
          <a:bodyPr/>
          <a:lstStyle/>
          <a:p>
            <a:pPr algn="ctr"/>
            <a:r>
              <a:rPr lang="en-GB" sz="3600" b="1" dirty="0" smtClean="0"/>
              <a:t>Thanks for your attention!</a:t>
            </a:r>
          </a:p>
        </p:txBody>
      </p:sp>
      <p:pic>
        <p:nvPicPr>
          <p:cNvPr id="4" name="Immagine 3" descr="omino al traguardo.jp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632274" y="2824445"/>
            <a:ext cx="2595843" cy="2075493"/>
          </a:xfrm>
          <a:prstGeom prst="rect">
            <a:avLst/>
          </a:prstGeom>
        </p:spPr>
      </p:pic>
      <p:graphicFrame>
        <p:nvGraphicFramePr>
          <p:cNvPr id="12" name="Tabella 11"/>
          <p:cNvGraphicFramePr>
            <a:graphicFrameLocks noGrp="1"/>
          </p:cNvGraphicFramePr>
          <p:nvPr>
            <p:extLst>
              <p:ext uri="{D42A27DB-BD31-4B8C-83A1-F6EECF244321}">
                <p14:modId xmlns="" xmlns:p14="http://schemas.microsoft.com/office/powerpoint/2010/main" val="2585151784"/>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rPr>
                        <a:t>Türkiye</a:t>
                      </a:r>
                      <a:r>
                        <a:rPr lang="en-GB" sz="1400" dirty="0">
                          <a:effectLst/>
                        </a:rPr>
                        <a:t>: Advancing EU-</a:t>
                      </a:r>
                      <a:r>
                        <a:rPr lang="en-GB" sz="1400" dirty="0" err="1">
                          <a:effectLst/>
                        </a:rPr>
                        <a:t>Türkiye</a:t>
                      </a:r>
                      <a:r>
                        <a:rPr lang="en-GB" sz="1400" dirty="0">
                          <a:effectLst/>
                        </a:rPr>
                        <a:t> high-level dialogue on climate action including technical exchanges and trainings on EU ETS  - </a:t>
                      </a:r>
                      <a:r>
                        <a:rPr lang="en-GB" sz="1400" i="1" dirty="0">
                          <a:effectLst/>
                        </a:rPr>
                        <a:t>An “</a:t>
                      </a:r>
                      <a:r>
                        <a:rPr lang="en-GB" sz="1400" i="1" baseline="0" dirty="0">
                          <a:effectLst/>
                        </a:rPr>
                        <a:t>EU Climate Dialogues (EUCD)” Project8</a:t>
                      </a:r>
                      <a:endParaRPr lang="it-IT" sz="1400" b="1" i="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rgbClr val="4472C4"/>
                    </a:solidFill>
                  </a:tcP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13" name="Immagine 16" descr="ISPRA - Istituto Superiore per la Protezione e la Ricerca Ambientale"/>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Immagine 14" descr="GHGMI_logo_color_800x15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Immagine 39" descr="ekodenge18-logo-01"/>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Immagine 8">
            <a:extLst>
              <a:ext uri="{FF2B5EF4-FFF2-40B4-BE49-F238E27FC236}">
                <a16:creationId xmlns="" xmlns:a16="http://schemas.microsoft.com/office/drawing/2014/main" id="{341DD170-3625-4376-839E-699C78A5D9AC}"/>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pic>
        <p:nvPicPr>
          <p:cNvPr id="18"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Tree>
    <p:extLst>
      <p:ext uri="{BB962C8B-B14F-4D97-AF65-F5344CB8AC3E}">
        <p14:creationId xmlns="" xmlns:p14="http://schemas.microsoft.com/office/powerpoint/2010/main" val="29311596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 xmlns:a16="http://schemas.microsoft.com/office/drawing/2014/main" id="{5486355F-3005-4F04-805F-557D6A1547EE}"/>
              </a:ext>
            </a:extLst>
          </p:cNvPr>
          <p:cNvSpPr txBox="1">
            <a:spLocks/>
          </p:cNvSpPr>
          <p:nvPr/>
        </p:nvSpPr>
        <p:spPr>
          <a:xfrm>
            <a:off x="765544" y="3444483"/>
            <a:ext cx="10668236" cy="88242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t>The economic effects of environmental and </a:t>
            </a:r>
            <a:r>
              <a:rPr lang="en-US" sz="2400" b="1" smtClean="0"/>
              <a:t>climate policies</a:t>
            </a:r>
          </a:p>
          <a:p>
            <a:pPr algn="ctr"/>
            <a:r>
              <a:rPr lang="en-US" sz="2400" i="1" smtClean="0"/>
              <a:t>III </a:t>
            </a:r>
            <a:r>
              <a:rPr lang="en-US" sz="2400" i="1" dirty="0" smtClean="0"/>
              <a:t>Part</a:t>
            </a:r>
            <a:endParaRPr lang="it-IT" sz="2400" i="1" dirty="0"/>
          </a:p>
        </p:txBody>
      </p:sp>
      <p:sp>
        <p:nvSpPr>
          <p:cNvPr id="5" name="Sottotitolo 2">
            <a:extLst>
              <a:ext uri="{FF2B5EF4-FFF2-40B4-BE49-F238E27FC236}">
                <a16:creationId xmlns="" xmlns:a16="http://schemas.microsoft.com/office/drawing/2014/main" id="{4734F9A8-1B6E-44C0-8490-B906F2127A77}"/>
              </a:ext>
            </a:extLst>
          </p:cNvPr>
          <p:cNvSpPr txBox="1">
            <a:spLocks/>
          </p:cNvSpPr>
          <p:nvPr/>
        </p:nvSpPr>
        <p:spPr>
          <a:xfrm>
            <a:off x="1613330" y="4586751"/>
            <a:ext cx="9144000" cy="717872"/>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smtClean="0"/>
              <a:t>Mario IANNOTTI</a:t>
            </a:r>
            <a:br>
              <a:rPr lang="en-US" dirty="0" smtClean="0"/>
            </a:br>
            <a:r>
              <a:rPr lang="en-US" dirty="0" smtClean="0"/>
              <a:t>Energy Environmental Advisor</a:t>
            </a:r>
            <a:br>
              <a:rPr lang="en-US" dirty="0" smtClean="0"/>
            </a:br>
            <a:r>
              <a:rPr lang="en-US" dirty="0" smtClean="0"/>
              <a:t>March 1</a:t>
            </a:r>
            <a:r>
              <a:rPr lang="en-US" baseline="30000" dirty="0" smtClean="0"/>
              <a:t>st</a:t>
            </a:r>
            <a:r>
              <a:rPr lang="en-US" dirty="0" smtClean="0"/>
              <a:t>, 2024</a:t>
            </a:r>
            <a:endParaRPr lang="it-IT" dirty="0"/>
          </a:p>
          <a:p>
            <a:endParaRPr lang="it-IT" dirty="0"/>
          </a:p>
        </p:txBody>
      </p:sp>
      <p:pic>
        <p:nvPicPr>
          <p:cNvPr id="6" name="Immagine 16" descr="ISPRA - Istituto Superiore per la Protezione e la Ricerca Ambientale">
            <a:extLst>
              <a:ext uri="{FF2B5EF4-FFF2-40B4-BE49-F238E27FC236}">
                <a16:creationId xmlns="" xmlns:a16="http://schemas.microsoft.com/office/drawing/2014/main" id="{290D8130-2141-4CBB-B01B-4E8C48F4B27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14024" y="5991626"/>
            <a:ext cx="1331246" cy="606783"/>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Immagine 14" descr="GHGMI_logo_color_800x157">
            <a:extLst>
              <a:ext uri="{FF2B5EF4-FFF2-40B4-BE49-F238E27FC236}">
                <a16:creationId xmlns="" xmlns:a16="http://schemas.microsoft.com/office/drawing/2014/main" id="{04811766-8AFA-445A-87CC-637B9F3E404D}"/>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39953" y="6110420"/>
            <a:ext cx="2661960" cy="51856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Immagine 39" descr="ekodenge18-logo-01">
            <a:extLst>
              <a:ext uri="{FF2B5EF4-FFF2-40B4-BE49-F238E27FC236}">
                <a16:creationId xmlns="" xmlns:a16="http://schemas.microsoft.com/office/drawing/2014/main" id="{53A19AF1-D323-4533-9FBC-9F1449958B0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155894" y="6110420"/>
            <a:ext cx="1685307" cy="479441"/>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itolo 1">
            <a:extLst>
              <a:ext uri="{FF2B5EF4-FFF2-40B4-BE49-F238E27FC236}">
                <a16:creationId xmlns="" xmlns:a16="http://schemas.microsoft.com/office/drawing/2014/main" id="{AAAA6272-A321-4098-88E2-A6631CCBDE4A}"/>
              </a:ext>
            </a:extLst>
          </p:cNvPr>
          <p:cNvSpPr txBox="1">
            <a:spLocks/>
          </p:cNvSpPr>
          <p:nvPr/>
        </p:nvSpPr>
        <p:spPr>
          <a:xfrm>
            <a:off x="1487639" y="1251303"/>
            <a:ext cx="9144000" cy="19333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71755">
              <a:spcAft>
                <a:spcPts val="0"/>
              </a:spcAft>
            </a:pPr>
            <a:r>
              <a:rPr lang="en-GB" sz="3200" b="1" dirty="0" err="1"/>
              <a:t>Türkiye</a:t>
            </a:r>
            <a:r>
              <a:rPr lang="en-GB" sz="3200" b="1" dirty="0"/>
              <a:t>: Advancing EU-</a:t>
            </a:r>
            <a:r>
              <a:rPr lang="en-GB" sz="3200" b="1" dirty="0" err="1"/>
              <a:t>Türkiye</a:t>
            </a:r>
            <a:r>
              <a:rPr lang="en-GB" sz="3200" b="1" dirty="0"/>
              <a:t> high-level dialogue </a:t>
            </a:r>
          </a:p>
          <a:p>
            <a:pPr marR="71755">
              <a:spcAft>
                <a:spcPts val="0"/>
              </a:spcAft>
            </a:pPr>
            <a:r>
              <a:rPr lang="en-GB" sz="3200" b="1" dirty="0"/>
              <a:t>on climate action including technical exchanges and trainings on EU ETS</a:t>
            </a:r>
          </a:p>
          <a:p>
            <a:pPr marR="71755">
              <a:spcAft>
                <a:spcPts val="0"/>
              </a:spcAft>
            </a:pPr>
            <a:r>
              <a:rPr lang="en-US" sz="1800" i="1" dirty="0"/>
              <a:t>This activity is part of the European Union Climate Dialogues Project (EUCDs)</a:t>
            </a:r>
            <a:endParaRPr lang="fr-FR" sz="1800" i="1" dirty="0"/>
          </a:p>
        </p:txBody>
      </p:sp>
      <p:pic>
        <p:nvPicPr>
          <p:cNvPr id="11" name="Immagine 7">
            <a:extLst>
              <a:ext uri="{FF2B5EF4-FFF2-40B4-BE49-F238E27FC236}">
                <a16:creationId xmlns="" xmlns:a16="http://schemas.microsoft.com/office/drawing/2014/main" id="{6E82DA52-E5F4-4AF4-B68D-C51A2402B5BC}"/>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193738" y="206977"/>
            <a:ext cx="2907798" cy="914402"/>
          </a:xfrm>
          <a:prstGeom prst="rect">
            <a:avLst/>
          </a:prstGeom>
        </p:spPr>
      </p:pic>
      <p:pic>
        <p:nvPicPr>
          <p:cNvPr id="12" name="Immagine 3">
            <a:extLst>
              <a:ext uri="{FF2B5EF4-FFF2-40B4-BE49-F238E27FC236}">
                <a16:creationId xmlns="" xmlns:a16="http://schemas.microsoft.com/office/drawing/2014/main" id="{EF794C6E-E38B-49A4-8D50-5A39AE633022}"/>
              </a:ext>
            </a:extLst>
          </p:cNvPr>
          <p:cNvPicPr>
            <a:picLocks noChangeAspect="1"/>
          </p:cNvPicPr>
          <p:nvPr/>
        </p:nvPicPr>
        <p:blipFill>
          <a:blip r:embed="rId6" cstate="print"/>
          <a:stretch>
            <a:fillRect/>
          </a:stretch>
        </p:blipFill>
        <p:spPr>
          <a:xfrm>
            <a:off x="0" y="151001"/>
            <a:ext cx="4100788" cy="854200"/>
          </a:xfrm>
          <a:prstGeom prst="rect">
            <a:avLst/>
          </a:prstGeom>
        </p:spPr>
      </p:pic>
      <p:sp>
        <p:nvSpPr>
          <p:cNvPr id="13" name="Sottotitolo 2">
            <a:extLst>
              <a:ext uri="{FF2B5EF4-FFF2-40B4-BE49-F238E27FC236}">
                <a16:creationId xmlns="" xmlns:a16="http://schemas.microsoft.com/office/drawing/2014/main" id="{4734F9A8-1B6E-44C0-8490-B906F2127A77}"/>
              </a:ext>
            </a:extLst>
          </p:cNvPr>
          <p:cNvSpPr txBox="1">
            <a:spLocks/>
          </p:cNvSpPr>
          <p:nvPr/>
        </p:nvSpPr>
        <p:spPr>
          <a:xfrm>
            <a:off x="50051" y="5562244"/>
            <a:ext cx="12019176" cy="29055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i="1" dirty="0"/>
              <a:t>This publication was funded by the European Union. Its contents are the sole responsibility of the author and do not necessarily reflect the views of the European Union</a:t>
            </a:r>
            <a:endParaRPr lang="it-IT" sz="1400" i="1" dirty="0"/>
          </a:p>
          <a:p>
            <a:pPr marL="0" indent="0" algn="ctr">
              <a:buNone/>
            </a:pPr>
            <a:endParaRPr lang="it-IT" sz="1400" i="1" dirty="0"/>
          </a:p>
          <a:p>
            <a:endParaRPr lang="it-IT" dirty="0"/>
          </a:p>
        </p:txBody>
      </p:sp>
    </p:spTree>
    <p:extLst>
      <p:ext uri="{BB962C8B-B14F-4D97-AF65-F5344CB8AC3E}">
        <p14:creationId xmlns="" xmlns:p14="http://schemas.microsoft.com/office/powerpoint/2010/main" val="12404313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Sottotitolo 2"/>
          <p:cNvSpPr txBox="1">
            <a:spLocks/>
          </p:cNvSpPr>
          <p:nvPr/>
        </p:nvSpPr>
        <p:spPr>
          <a:xfrm>
            <a:off x="623392" y="2348880"/>
            <a:ext cx="10945216" cy="3528392"/>
          </a:xfrm>
          <a:prstGeom prst="rect">
            <a:avLst/>
          </a:prstGeom>
        </p:spPr>
        <p:txBody>
          <a:bodyPr vert="horz" lIns="91440" tIns="45720" rIns="91440" bIns="45720" rtlCol="0">
            <a:normAutofit/>
          </a:bodyPr>
          <a:lstStyle/>
          <a:p>
            <a:pPr marL="514350" lvl="0" indent="-514350" defTabSz="914400">
              <a:lnSpc>
                <a:spcPct val="90000"/>
              </a:lnSpc>
              <a:spcBef>
                <a:spcPts val="1000"/>
              </a:spcBef>
              <a:buFont typeface="+mj-lt"/>
              <a:buAutoNum type="arabicPeriod"/>
              <a:defRPr/>
            </a:pPr>
            <a:endParaRPr lang="en-US" sz="2800" dirty="0" smtClean="0">
              <a:latin typeface="Garamond" pitchFamily="18" charset="0"/>
            </a:endParaRPr>
          </a:p>
          <a:p>
            <a:pPr marL="514350" lvl="0" indent="-514350" defTabSz="914400">
              <a:lnSpc>
                <a:spcPct val="90000"/>
              </a:lnSpc>
              <a:spcBef>
                <a:spcPts val="1000"/>
              </a:spcBef>
              <a:buFont typeface="+mj-lt"/>
              <a:buAutoNum type="arabicPeriod"/>
              <a:defRPr/>
            </a:pPr>
            <a:r>
              <a:rPr lang="en-US" sz="2800" dirty="0" smtClean="0">
                <a:latin typeface="Garamond" pitchFamily="18" charset="0"/>
              </a:rPr>
              <a:t>British Columbia – classic carbon tax with revenue recycling to lower personal and corporate taxes.</a:t>
            </a:r>
          </a:p>
          <a:p>
            <a:pPr marL="514350" lvl="0" indent="-514350" defTabSz="914400">
              <a:lnSpc>
                <a:spcPct val="90000"/>
              </a:lnSpc>
              <a:spcBef>
                <a:spcPts val="1000"/>
              </a:spcBef>
              <a:buFont typeface="+mj-lt"/>
              <a:buAutoNum type="arabicPeriod"/>
              <a:defRPr/>
            </a:pPr>
            <a:endParaRPr lang="en-GB" sz="2800" dirty="0" smtClean="0">
              <a:latin typeface="Garamond" pitchFamily="18" charset="0"/>
            </a:endParaRPr>
          </a:p>
          <a:p>
            <a:pPr marL="514350" lvl="0" indent="-514350" defTabSz="914400">
              <a:lnSpc>
                <a:spcPct val="90000"/>
              </a:lnSpc>
              <a:spcBef>
                <a:spcPts val="1000"/>
              </a:spcBef>
              <a:buFont typeface="+mj-lt"/>
              <a:buAutoNum type="arabicPeriod"/>
              <a:defRPr/>
            </a:pPr>
            <a:r>
              <a:rPr lang="en-US" sz="2800" dirty="0" smtClean="0">
                <a:latin typeface="Garamond" pitchFamily="18" charset="0"/>
              </a:rPr>
              <a:t>The political economy of carbon pricing in Denmark.</a:t>
            </a:r>
          </a:p>
        </p:txBody>
      </p:sp>
      <p:sp>
        <p:nvSpPr>
          <p:cNvPr id="14" name="Titolo 8"/>
          <p:cNvSpPr txBox="1">
            <a:spLocks/>
          </p:cNvSpPr>
          <p:nvPr/>
        </p:nvSpPr>
        <p:spPr>
          <a:xfrm>
            <a:off x="466530" y="692696"/>
            <a:ext cx="6839339" cy="14700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schemeClr val="tx1"/>
                </a:solidFill>
                <a:effectLst/>
                <a:uLnTx/>
                <a:uFillTx/>
                <a:latin typeface="Garamond" pitchFamily="18" charset="0"/>
                <a:ea typeface="+mj-ea"/>
                <a:cs typeface="+mj-cs"/>
              </a:rPr>
              <a:t>Outline of the presentation</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 xmlns:p14="http://schemas.microsoft.com/office/powerpoint/2010/main" val="2057625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7" name="Rettangolo 16"/>
          <p:cNvSpPr/>
          <p:nvPr/>
        </p:nvSpPr>
        <p:spPr>
          <a:xfrm>
            <a:off x="355600" y="186286"/>
            <a:ext cx="11582399" cy="5816977"/>
          </a:xfrm>
          <a:prstGeom prst="rect">
            <a:avLst/>
          </a:prstGeom>
        </p:spPr>
        <p:txBody>
          <a:bodyPr wrap="square">
            <a:spAutoFit/>
          </a:bodyPr>
          <a:lstStyle/>
          <a:p>
            <a:pPr algn="r"/>
            <a:r>
              <a:rPr lang="en-US" sz="3600" b="1" dirty="0" smtClean="0">
                <a:latin typeface="Garamond" pitchFamily="18" charset="0"/>
              </a:rPr>
              <a:t>BC’s Carbon Tax</a:t>
            </a:r>
          </a:p>
          <a:p>
            <a:pPr algn="just"/>
            <a:endParaRPr lang="en-US" sz="2000" b="1" dirty="0" smtClean="0">
              <a:latin typeface="Garamond" pitchFamily="18" charset="0"/>
            </a:endParaRPr>
          </a:p>
          <a:p>
            <a:pPr algn="just">
              <a:buFont typeface="Arial" pitchFamily="34" charset="0"/>
              <a:buChar char="•"/>
            </a:pPr>
            <a:r>
              <a:rPr lang="en-US" sz="2800" dirty="0" smtClean="0">
                <a:latin typeface="Garamond" pitchFamily="18" charset="0"/>
              </a:rPr>
              <a:t> Launched at $10/tonne CO2 in 2008.</a:t>
            </a:r>
          </a:p>
          <a:p>
            <a:pPr algn="just">
              <a:buFont typeface="Arial" pitchFamily="34" charset="0"/>
              <a:buChar char="•"/>
            </a:pPr>
            <a:r>
              <a:rPr lang="en-US" sz="2800" dirty="0" smtClean="0">
                <a:latin typeface="Garamond" pitchFamily="18" charset="0"/>
              </a:rPr>
              <a:t> Increased by $5/year to $30/tonne CO2 in 2012.</a:t>
            </a:r>
          </a:p>
          <a:p>
            <a:pPr algn="just">
              <a:buFont typeface="Arial" pitchFamily="34" charset="0"/>
              <a:buChar char="•"/>
            </a:pPr>
            <a:r>
              <a:rPr lang="en-US" sz="2800" dirty="0" smtClean="0">
                <a:latin typeface="Garamond" pitchFamily="18" charset="0"/>
              </a:rPr>
              <a:t> Raised at $40/tonne CO2 in April 1, 2019. </a:t>
            </a:r>
          </a:p>
          <a:p>
            <a:pPr algn="just">
              <a:buFont typeface="Arial" pitchFamily="34" charset="0"/>
              <a:buChar char="•"/>
            </a:pPr>
            <a:r>
              <a:rPr lang="en-US" sz="2800" dirty="0" smtClean="0">
                <a:latin typeface="Garamond" pitchFamily="18" charset="0"/>
              </a:rPr>
              <a:t> Revenue neutral via corporate and individual income tax cuts.</a:t>
            </a:r>
          </a:p>
          <a:p>
            <a:pPr algn="just">
              <a:buFont typeface="Arial" pitchFamily="34" charset="0"/>
              <a:buChar char="•"/>
            </a:pPr>
            <a:r>
              <a:rPr lang="en-US" sz="2800" dirty="0" smtClean="0">
                <a:latin typeface="Garamond" pitchFamily="18" charset="0"/>
              </a:rPr>
              <a:t> Applies equally to all combustion sources of all fossil fuels.</a:t>
            </a:r>
          </a:p>
          <a:p>
            <a:pPr algn="just">
              <a:buFont typeface="Arial" pitchFamily="34" charset="0"/>
              <a:buChar char="•"/>
            </a:pPr>
            <a:r>
              <a:rPr lang="en-US" sz="2800" dirty="0" smtClean="0">
                <a:latin typeface="Garamond" pitchFamily="18" charset="0"/>
              </a:rPr>
              <a:t> Evidence of effectiveness:</a:t>
            </a:r>
          </a:p>
          <a:p>
            <a:pPr algn="just">
              <a:buFont typeface="Courier New" pitchFamily="49" charset="0"/>
              <a:buChar char="o"/>
            </a:pPr>
            <a:r>
              <a:rPr lang="en-US" sz="2800" dirty="0" smtClean="0">
                <a:latin typeface="Garamond" pitchFamily="18" charset="0"/>
              </a:rPr>
              <a:t> </a:t>
            </a:r>
            <a:r>
              <a:rPr lang="en-US" sz="2400" dirty="0" smtClean="0">
                <a:latin typeface="Garamond" pitchFamily="18" charset="0"/>
              </a:rPr>
              <a:t>BC’s GDP growth better than national average.</a:t>
            </a:r>
          </a:p>
          <a:p>
            <a:pPr algn="just">
              <a:buFont typeface="Courier New" pitchFamily="49" charset="0"/>
              <a:buChar char="o"/>
            </a:pPr>
            <a:r>
              <a:rPr lang="en-US" sz="2400" dirty="0" smtClean="0">
                <a:latin typeface="Garamond" pitchFamily="18" charset="0"/>
              </a:rPr>
              <a:t> Pricing BC’s GHG emissions created incentives for the innovation and the development of low-carbon technology.</a:t>
            </a:r>
          </a:p>
          <a:p>
            <a:pPr algn="just">
              <a:buFont typeface="Courier New" pitchFamily="49" charset="0"/>
              <a:buChar char="o"/>
            </a:pPr>
            <a:r>
              <a:rPr lang="en-US" sz="2400" dirty="0" smtClean="0">
                <a:latin typeface="Garamond" pitchFamily="18" charset="0"/>
              </a:rPr>
              <a:t> BC’s consumption of all fossil fuels (except aviation fuel) has declined by more than national average.</a:t>
            </a:r>
          </a:p>
          <a:p>
            <a:pPr algn="just">
              <a:buFont typeface="Courier New" pitchFamily="49" charset="0"/>
              <a:buChar char="o"/>
            </a:pPr>
            <a:r>
              <a:rPr lang="en-US" sz="2400" dirty="0" smtClean="0">
                <a:latin typeface="Garamond" pitchFamily="18" charset="0"/>
              </a:rPr>
              <a:t> Econometric analysis found 10% reduction in gasoline consumption due to Carbon tax.</a:t>
            </a:r>
            <a:endParaRPr lang="en-US" sz="2400"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Titolo 8"/>
          <p:cNvSpPr txBox="1">
            <a:spLocks/>
          </p:cNvSpPr>
          <p:nvPr/>
        </p:nvSpPr>
        <p:spPr>
          <a:xfrm>
            <a:off x="0" y="562062"/>
            <a:ext cx="121920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schemeClr val="tx1"/>
                </a:solidFill>
                <a:effectLst/>
                <a:uLnTx/>
                <a:uFillTx/>
                <a:latin typeface="Garamond" pitchFamily="18" charset="0"/>
                <a:ea typeface="+mj-ea"/>
                <a:cs typeface="+mj-cs"/>
              </a:rPr>
              <a:t>A transformative</a:t>
            </a:r>
            <a:r>
              <a:rPr kumimoji="0" lang="en-GB" sz="4400" b="1" i="0" u="none" strike="noStrike" kern="1200" cap="none" spc="0" normalizeH="0" noProof="0" dirty="0" smtClean="0">
                <a:ln>
                  <a:noFill/>
                </a:ln>
                <a:solidFill>
                  <a:schemeClr val="tx1"/>
                </a:solidFill>
                <a:effectLst/>
                <a:uLnTx/>
                <a:uFillTx/>
                <a:latin typeface="Garamond" pitchFamily="18" charset="0"/>
                <a:ea typeface="+mj-ea"/>
                <a:cs typeface="+mj-cs"/>
              </a:rPr>
              <a:t> change in GHG </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Rettangolo 13"/>
          <p:cNvSpPr/>
          <p:nvPr/>
        </p:nvSpPr>
        <p:spPr>
          <a:xfrm>
            <a:off x="464976" y="1772810"/>
            <a:ext cx="11262049" cy="4401205"/>
          </a:xfrm>
          <a:prstGeom prst="rect">
            <a:avLst/>
          </a:prstGeom>
        </p:spPr>
        <p:txBody>
          <a:bodyPr wrap="square">
            <a:spAutoFit/>
          </a:bodyPr>
          <a:lstStyle/>
          <a:p>
            <a:pPr marL="342900" indent="-342900" algn="just">
              <a:buFont typeface="Arial" panose="020B0604020202020204" pitchFamily="34" charset="0"/>
              <a:buChar char="•"/>
            </a:pPr>
            <a:r>
              <a:rPr lang="en-GB" sz="2800" dirty="0">
                <a:solidFill>
                  <a:srgbClr val="000000"/>
                </a:solidFill>
                <a:latin typeface="Garamond" panose="02020404030301010803" pitchFamily="18" charset="0"/>
                <a:ea typeface="Arial" panose="020B0604020202020204" pitchFamily="34" charset="0"/>
              </a:rPr>
              <a:t>A transformative change in greenhouse gas (GHG) emission pathways is needed to reach net zero by 2050 and meet the temperature goals of the Paris Agreement. </a:t>
            </a:r>
            <a:endParaRPr lang="en-GB" sz="2800" dirty="0" smtClean="0">
              <a:solidFill>
                <a:srgbClr val="000000"/>
              </a:solidFill>
              <a:latin typeface="Garamond" panose="02020404030301010803" pitchFamily="18" charset="0"/>
              <a:ea typeface="Arial" panose="020B0604020202020204" pitchFamily="34" charset="0"/>
            </a:endParaRPr>
          </a:p>
          <a:p>
            <a:pPr marL="342900" indent="-342900" algn="just">
              <a:buFont typeface="Arial" panose="020B0604020202020204" pitchFamily="34" charset="0"/>
              <a:buChar char="•"/>
            </a:pPr>
            <a:endParaRPr lang="en-GB" sz="2800" dirty="0" smtClean="0">
              <a:solidFill>
                <a:srgbClr val="000000"/>
              </a:solidFill>
              <a:latin typeface="Garamond" panose="02020404030301010803" pitchFamily="18" charset="0"/>
              <a:ea typeface="Arial" panose="020B0604020202020204" pitchFamily="34" charset="0"/>
            </a:endParaRPr>
          </a:p>
          <a:p>
            <a:pPr marL="342900" indent="-342900" algn="just">
              <a:buFont typeface="Arial" panose="020B0604020202020204" pitchFamily="34" charset="0"/>
              <a:buChar char="•"/>
            </a:pPr>
            <a:r>
              <a:rPr lang="en-GB" sz="2800" dirty="0" smtClean="0">
                <a:solidFill>
                  <a:srgbClr val="000000"/>
                </a:solidFill>
                <a:latin typeface="Garamond" panose="02020404030301010803" pitchFamily="18" charset="0"/>
              </a:rPr>
              <a:t>Global GHG emissions are currently projected to lead to an average </a:t>
            </a:r>
            <a:r>
              <a:rPr lang="en-US" sz="2800" dirty="0">
                <a:solidFill>
                  <a:srgbClr val="000000"/>
                </a:solidFill>
                <a:latin typeface="Garamond" panose="02020404030301010803" pitchFamily="18" charset="0"/>
              </a:rPr>
              <a:t>global temperature rise above </a:t>
            </a:r>
            <a:r>
              <a:rPr lang="en-US" sz="2800" dirty="0" smtClean="0">
                <a:solidFill>
                  <a:srgbClr val="000000"/>
                </a:solidFill>
                <a:latin typeface="Garamond" panose="02020404030301010803" pitchFamily="18" charset="0"/>
              </a:rPr>
              <a:t>1.5°C.</a:t>
            </a:r>
          </a:p>
          <a:p>
            <a:pPr marL="342900" indent="-342900" algn="just">
              <a:buFont typeface="Arial" panose="020B0604020202020204" pitchFamily="34" charset="0"/>
              <a:buChar char="•"/>
            </a:pPr>
            <a:endParaRPr lang="en-US" sz="2800" dirty="0" smtClean="0">
              <a:solidFill>
                <a:srgbClr val="000000"/>
              </a:solidFill>
              <a:latin typeface="Garamond" panose="02020404030301010803" pitchFamily="18" charset="0"/>
            </a:endParaRPr>
          </a:p>
          <a:p>
            <a:pPr marL="342900" indent="-342900" algn="just">
              <a:buFont typeface="Arial" panose="020B0604020202020204" pitchFamily="34" charset="0"/>
              <a:buChar char="•"/>
            </a:pPr>
            <a:r>
              <a:rPr lang="en-US" sz="2800" dirty="0">
                <a:solidFill>
                  <a:srgbClr val="000000"/>
                </a:solidFill>
                <a:latin typeface="Garamond" panose="02020404030301010803" pitchFamily="18" charset="0"/>
              </a:rPr>
              <a:t>A transformative change, encompassing both demand- and supply-side shifts, will be needed to deliver the pace and scale of emission reductions required to limit global warming to 1.5°C.  </a:t>
            </a:r>
            <a:endParaRPr lang="it-IT" sz="28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7" name="Rettangolo 16"/>
          <p:cNvSpPr/>
          <p:nvPr/>
        </p:nvSpPr>
        <p:spPr>
          <a:xfrm>
            <a:off x="355600" y="186286"/>
            <a:ext cx="11582399" cy="8340745"/>
          </a:xfrm>
          <a:prstGeom prst="rect">
            <a:avLst/>
          </a:prstGeom>
        </p:spPr>
        <p:txBody>
          <a:bodyPr wrap="square">
            <a:spAutoFit/>
          </a:bodyPr>
          <a:lstStyle/>
          <a:p>
            <a:pPr algn="r"/>
            <a:endParaRPr lang="en-US" sz="3600" dirty="0" smtClean="0">
              <a:latin typeface="Garamond" pitchFamily="18" charset="0"/>
            </a:endParaRPr>
          </a:p>
          <a:p>
            <a:pPr algn="r"/>
            <a:r>
              <a:rPr lang="en-US" sz="3600" dirty="0" smtClean="0">
                <a:latin typeface="Garamond" pitchFamily="18" charset="0"/>
              </a:rPr>
              <a:t>Advantages of the existing policy framework in </a:t>
            </a:r>
            <a:r>
              <a:rPr lang="en-US" sz="3600" b="1" dirty="0" smtClean="0">
                <a:latin typeface="Garamond" pitchFamily="18" charset="0"/>
              </a:rPr>
              <a:t>Denmark</a:t>
            </a:r>
            <a:r>
              <a:rPr lang="en-US" sz="3600" dirty="0" smtClean="0">
                <a:latin typeface="Garamond" pitchFamily="18" charset="0"/>
              </a:rPr>
              <a:t>:</a:t>
            </a:r>
          </a:p>
          <a:p>
            <a:r>
              <a:rPr lang="en-US" sz="2800" dirty="0" smtClean="0">
                <a:latin typeface="Garamond" pitchFamily="18" charset="0"/>
              </a:rPr>
              <a:t>Pricing: </a:t>
            </a:r>
          </a:p>
          <a:p>
            <a:pPr>
              <a:buFont typeface="Arial" pitchFamily="34" charset="0"/>
              <a:buChar char="•"/>
            </a:pPr>
            <a:r>
              <a:rPr lang="en-US" sz="2800" dirty="0" smtClean="0">
                <a:latin typeface="Garamond" pitchFamily="18" charset="0"/>
              </a:rPr>
              <a:t> Provides across-the-board incentives to reduce energy and shift to cleaner fuels (by reflecting the cost of carbon emissions in the prices of fuels, electricity, and goods); </a:t>
            </a:r>
          </a:p>
          <a:p>
            <a:pPr>
              <a:buFont typeface="Arial" pitchFamily="34" charset="0"/>
              <a:buChar char="•"/>
            </a:pPr>
            <a:r>
              <a:rPr lang="en-US" sz="2800" dirty="0" smtClean="0">
                <a:latin typeface="Garamond" pitchFamily="18" charset="0"/>
              </a:rPr>
              <a:t> Automatically minimizes mitigation costs (by equalizing the cost of the last ton reduced across fuels and sectors); </a:t>
            </a:r>
          </a:p>
          <a:p>
            <a:pPr>
              <a:buFont typeface="Arial" pitchFamily="34" charset="0"/>
              <a:buChar char="•"/>
            </a:pPr>
            <a:r>
              <a:rPr lang="en-US" sz="2800" dirty="0" smtClean="0">
                <a:latin typeface="Garamond" pitchFamily="18" charset="0"/>
              </a:rPr>
              <a:t> Redirects new investment to clean technologies (by establishing a robust price signal); </a:t>
            </a:r>
          </a:p>
          <a:p>
            <a:pPr>
              <a:buFont typeface="Arial" pitchFamily="34" charset="0"/>
              <a:buChar char="•"/>
            </a:pPr>
            <a:r>
              <a:rPr lang="en-US" sz="2800" dirty="0" smtClean="0">
                <a:latin typeface="Garamond" pitchFamily="18" charset="0"/>
              </a:rPr>
              <a:t> Mobilizes government revenue; </a:t>
            </a:r>
          </a:p>
          <a:p>
            <a:pPr>
              <a:buFont typeface="Arial" pitchFamily="34" charset="0"/>
              <a:buChar char="•"/>
            </a:pPr>
            <a:r>
              <a:rPr lang="en-US" sz="2800" dirty="0" smtClean="0">
                <a:latin typeface="Garamond" pitchFamily="18" charset="0"/>
              </a:rPr>
              <a:t> Generates domestic environmental benefits (e.g., reductions in local air pollution mortality, traffic congestion).</a:t>
            </a:r>
          </a:p>
          <a:p>
            <a:endParaRPr lang="en-US" sz="2800" dirty="0" smtClean="0">
              <a:latin typeface="Garamond" pitchFamily="18" charset="0"/>
            </a:endParaRPr>
          </a:p>
          <a:p>
            <a:endParaRPr lang="en-US" sz="3600" b="1" dirty="0" smtClean="0">
              <a:latin typeface="Garamond" pitchFamily="18" charset="0"/>
            </a:endParaRPr>
          </a:p>
          <a:p>
            <a:endParaRPr lang="en-US" sz="3600" b="1" dirty="0" smtClean="0">
              <a:latin typeface="Garamond" pitchFamily="18" charset="0"/>
            </a:endParaRPr>
          </a:p>
          <a:p>
            <a:endParaRPr lang="en-US" sz="3600" b="1" dirty="0" smtClean="0">
              <a:latin typeface="Garamond" pitchFamily="18" charset="0"/>
            </a:endParaRPr>
          </a:p>
          <a:p>
            <a:pPr algn="just"/>
            <a:endParaRPr lang="en-US" sz="2000" b="1" dirty="0" smtClean="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7" name="Rettangolo 16"/>
          <p:cNvSpPr/>
          <p:nvPr/>
        </p:nvSpPr>
        <p:spPr>
          <a:xfrm>
            <a:off x="355600" y="186286"/>
            <a:ext cx="11582399" cy="2739211"/>
          </a:xfrm>
          <a:prstGeom prst="rect">
            <a:avLst/>
          </a:prstGeom>
        </p:spPr>
        <p:txBody>
          <a:bodyPr wrap="square">
            <a:spAutoFit/>
          </a:bodyPr>
          <a:lstStyle/>
          <a:p>
            <a:pPr algn="r"/>
            <a:r>
              <a:rPr lang="en-US" sz="2000" b="1" dirty="0" smtClean="0">
                <a:latin typeface="Garamond" pitchFamily="18" charset="0"/>
              </a:rPr>
              <a:t>Denmark: </a:t>
            </a:r>
          </a:p>
          <a:p>
            <a:pPr algn="r"/>
            <a:r>
              <a:rPr lang="en-US" sz="2000" b="1" dirty="0" smtClean="0">
                <a:latin typeface="Garamond" pitchFamily="18" charset="0"/>
              </a:rPr>
              <a:t>decoupling of greenhouse gas emission from economic growth</a:t>
            </a:r>
          </a:p>
          <a:p>
            <a:endParaRPr lang="en-US" sz="3600" b="1" dirty="0" smtClean="0">
              <a:latin typeface="Garamond" pitchFamily="18" charset="0"/>
            </a:endParaRPr>
          </a:p>
          <a:p>
            <a:endParaRPr lang="en-US" sz="3600" b="1" dirty="0" smtClean="0">
              <a:latin typeface="Garamond" pitchFamily="18" charset="0"/>
            </a:endParaRPr>
          </a:p>
          <a:p>
            <a:endParaRPr lang="en-US" sz="3600" b="1" dirty="0" smtClean="0">
              <a:latin typeface="Garamond" pitchFamily="18" charset="0"/>
            </a:endParaRPr>
          </a:p>
          <a:p>
            <a:pPr algn="just"/>
            <a:endParaRPr lang="en-US" sz="2000" b="1" dirty="0" smtClean="0">
              <a:latin typeface="Garamond" pitchFamily="18" charset="0"/>
            </a:endParaRPr>
          </a:p>
        </p:txBody>
      </p:sp>
      <p:pic>
        <p:nvPicPr>
          <p:cNvPr id="2050" name="Picture 2"/>
          <p:cNvPicPr>
            <a:picLocks noChangeAspect="1" noChangeArrowheads="1"/>
          </p:cNvPicPr>
          <p:nvPr/>
        </p:nvPicPr>
        <p:blipFill>
          <a:blip r:embed="rId8" cstate="print"/>
          <a:srcRect/>
          <a:stretch>
            <a:fillRect/>
          </a:stretch>
        </p:blipFill>
        <p:spPr bwMode="auto">
          <a:xfrm>
            <a:off x="1803401" y="1156752"/>
            <a:ext cx="8585199" cy="4908177"/>
          </a:xfrm>
          <a:prstGeom prst="rect">
            <a:avLst/>
          </a:prstGeom>
          <a:noFill/>
          <a:ln w="9525">
            <a:noFill/>
            <a:miter lim="800000"/>
            <a:headEnd/>
            <a:tailEnd/>
          </a:ln>
          <a:effectLst/>
        </p:spPr>
      </p:pic>
    </p:spTree>
    <p:extLst>
      <p:ext uri="{BB962C8B-B14F-4D97-AF65-F5344CB8AC3E}">
        <p14:creationId xmlns="" xmlns:p14="http://schemas.microsoft.com/office/powerpoint/2010/main" val="2057625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7" name="Rettangolo 16"/>
          <p:cNvSpPr/>
          <p:nvPr/>
        </p:nvSpPr>
        <p:spPr>
          <a:xfrm>
            <a:off x="237067" y="846667"/>
            <a:ext cx="11717866" cy="5262979"/>
          </a:xfrm>
          <a:prstGeom prst="rect">
            <a:avLst/>
          </a:prstGeom>
        </p:spPr>
        <p:txBody>
          <a:bodyPr wrap="square">
            <a:spAutoFit/>
          </a:bodyPr>
          <a:lstStyle/>
          <a:p>
            <a:r>
              <a:rPr lang="en-US" sz="3600" b="1" dirty="0" smtClean="0">
                <a:latin typeface="Garamond" pitchFamily="18" charset="0"/>
              </a:rPr>
              <a:t>Why price carbon?</a:t>
            </a:r>
          </a:p>
          <a:p>
            <a:r>
              <a:rPr lang="en-US" sz="3600" b="1" dirty="0" smtClean="0">
                <a:latin typeface="Garamond" pitchFamily="18" charset="0"/>
              </a:rPr>
              <a:t>Carbon pricing is an effective climate change mitigation policy and contributes to efficiency:</a:t>
            </a:r>
          </a:p>
          <a:p>
            <a:pPr>
              <a:buFont typeface="Arial" pitchFamily="34" charset="0"/>
              <a:buChar char="•"/>
            </a:pPr>
            <a:endParaRPr lang="en-US" sz="3600" b="1" dirty="0" smtClean="0">
              <a:latin typeface="Garamond" pitchFamily="18" charset="0"/>
            </a:endParaRPr>
          </a:p>
          <a:p>
            <a:pPr>
              <a:buFont typeface="Arial" pitchFamily="34" charset="0"/>
              <a:buChar char="•"/>
            </a:pPr>
            <a:r>
              <a:rPr lang="en-US" sz="3200" dirty="0" smtClean="0">
                <a:latin typeface="Garamond" pitchFamily="18" charset="0"/>
              </a:rPr>
              <a:t> effectively reduces emissions;</a:t>
            </a:r>
          </a:p>
          <a:p>
            <a:pPr>
              <a:buFont typeface="Arial" pitchFamily="34" charset="0"/>
              <a:buChar char="•"/>
            </a:pPr>
            <a:r>
              <a:rPr lang="en-US" sz="3200" dirty="0" smtClean="0">
                <a:latin typeface="Garamond" pitchFamily="18" charset="0"/>
              </a:rPr>
              <a:t> economically reduces emissions;</a:t>
            </a:r>
          </a:p>
          <a:p>
            <a:pPr>
              <a:buFont typeface="Arial" pitchFamily="34" charset="0"/>
              <a:buChar char="•"/>
            </a:pPr>
            <a:r>
              <a:rPr lang="en-US" sz="3200" dirty="0" smtClean="0">
                <a:latin typeface="Garamond" pitchFamily="18" charset="0"/>
              </a:rPr>
              <a:t> steers investment and innovation towards clean technology;</a:t>
            </a:r>
          </a:p>
          <a:p>
            <a:pPr>
              <a:buFont typeface="Arial" pitchFamily="34" charset="0"/>
              <a:buChar char="•"/>
            </a:pPr>
            <a:r>
              <a:rPr lang="en-US" sz="3200" dirty="0" smtClean="0">
                <a:latin typeface="Garamond" pitchFamily="18" charset="0"/>
              </a:rPr>
              <a:t> relaxes fiscal policy constraints (raises revenue);</a:t>
            </a:r>
          </a:p>
          <a:p>
            <a:pPr>
              <a:buFont typeface="Arial" pitchFamily="34" charset="0"/>
              <a:buChar char="•"/>
            </a:pPr>
            <a:r>
              <a:rPr lang="en-US" sz="3200" dirty="0" smtClean="0">
                <a:latin typeface="Garamond" pitchFamily="18" charset="0"/>
              </a:rPr>
              <a:t> can provide co-benefits (reduce local air pollution, long-term competitiveness).</a:t>
            </a:r>
            <a:endParaRPr lang="en-US" sz="3200"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pic>
        <p:nvPicPr>
          <p:cNvPr id="1026" name="Picture 2"/>
          <p:cNvPicPr>
            <a:picLocks noChangeAspect="1" noChangeArrowheads="1"/>
          </p:cNvPicPr>
          <p:nvPr/>
        </p:nvPicPr>
        <p:blipFill>
          <a:blip r:embed="rId8" cstate="print"/>
          <a:srcRect/>
          <a:stretch>
            <a:fillRect/>
          </a:stretch>
        </p:blipFill>
        <p:spPr bwMode="auto">
          <a:xfrm>
            <a:off x="725523" y="1529821"/>
            <a:ext cx="10584357" cy="4396845"/>
          </a:xfrm>
          <a:prstGeom prst="rect">
            <a:avLst/>
          </a:prstGeom>
          <a:noFill/>
          <a:ln w="9525">
            <a:noFill/>
            <a:miter lim="800000"/>
            <a:headEnd/>
            <a:tailEnd/>
          </a:ln>
          <a:effectLst/>
        </p:spPr>
      </p:pic>
      <p:sp>
        <p:nvSpPr>
          <p:cNvPr id="16" name="CasellaDiTesto 15"/>
          <p:cNvSpPr txBox="1"/>
          <p:nvPr/>
        </p:nvSpPr>
        <p:spPr>
          <a:xfrm>
            <a:off x="3302607" y="880534"/>
            <a:ext cx="5586786" cy="584775"/>
          </a:xfrm>
          <a:prstGeom prst="rect">
            <a:avLst/>
          </a:prstGeom>
          <a:noFill/>
        </p:spPr>
        <p:txBody>
          <a:bodyPr wrap="none" rtlCol="0">
            <a:spAutoFit/>
          </a:bodyPr>
          <a:lstStyle/>
          <a:p>
            <a:r>
              <a:rPr lang="it-IT" sz="3200" b="1" dirty="0" smtClean="0">
                <a:latin typeface="Garamond" pitchFamily="18" charset="0"/>
              </a:rPr>
              <a:t>CARBON PRICING DESIGN</a:t>
            </a:r>
            <a:endParaRPr lang="it-IT" sz="3200" b="1" dirty="0">
              <a:latin typeface="Garamond"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9" name="Titolo 8"/>
          <p:cNvSpPr txBox="1">
            <a:spLocks/>
          </p:cNvSpPr>
          <p:nvPr/>
        </p:nvSpPr>
        <p:spPr>
          <a:xfrm>
            <a:off x="0" y="562062"/>
            <a:ext cx="121920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400" b="1" i="0" u="none" strike="noStrike" kern="1200" cap="none" spc="0" normalizeH="0" baseline="0" noProof="0" dirty="0" smtClean="0">
                <a:ln>
                  <a:noFill/>
                </a:ln>
                <a:solidFill>
                  <a:schemeClr val="tx1"/>
                </a:solidFill>
                <a:effectLst/>
                <a:uLnTx/>
                <a:uFillTx/>
                <a:latin typeface="Garamond" pitchFamily="18" charset="0"/>
                <a:ea typeface="+mj-ea"/>
                <a:cs typeface="+mj-cs"/>
              </a:rPr>
              <a:t>A transformative</a:t>
            </a:r>
            <a:r>
              <a:rPr kumimoji="0" lang="en-GB" sz="4400" b="1" i="0" u="none" strike="noStrike" kern="1200" cap="none" spc="0" normalizeH="0" noProof="0" dirty="0" smtClean="0">
                <a:ln>
                  <a:noFill/>
                </a:ln>
                <a:solidFill>
                  <a:schemeClr val="tx1"/>
                </a:solidFill>
                <a:effectLst/>
                <a:uLnTx/>
                <a:uFillTx/>
                <a:latin typeface="Garamond" pitchFamily="18" charset="0"/>
                <a:ea typeface="+mj-ea"/>
                <a:cs typeface="+mj-cs"/>
              </a:rPr>
              <a:t> change in GHG (2) </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14" name="Rettangolo 13"/>
          <p:cNvSpPr/>
          <p:nvPr/>
        </p:nvSpPr>
        <p:spPr>
          <a:xfrm>
            <a:off x="464976" y="1772810"/>
            <a:ext cx="11262049" cy="4401205"/>
          </a:xfrm>
          <a:prstGeom prst="rect">
            <a:avLst/>
          </a:prstGeom>
        </p:spPr>
        <p:txBody>
          <a:bodyPr wrap="square">
            <a:spAutoFit/>
          </a:bodyPr>
          <a:lstStyle/>
          <a:p>
            <a:pPr marL="342900" indent="-342900" algn="just">
              <a:buFont typeface="Arial" panose="020B0604020202020204" pitchFamily="34" charset="0"/>
              <a:buChar char="•"/>
            </a:pPr>
            <a:r>
              <a:rPr lang="en-US" sz="2800" dirty="0">
                <a:solidFill>
                  <a:srgbClr val="000000"/>
                </a:solidFill>
                <a:latin typeface="Garamond" panose="02020404030301010803" pitchFamily="18" charset="0"/>
                <a:ea typeface="Arial" panose="020B0604020202020204" pitchFamily="34" charset="0"/>
              </a:rPr>
              <a:t>Carbon pricing could potentially play an important role in pathways to net zero GHG emissions, but carbon price levels and coverage have been too low to date to reduce emissions in line with the goals of the Paris Agreement</a:t>
            </a:r>
            <a:r>
              <a:rPr lang="en-US" sz="2800" dirty="0" smtClean="0">
                <a:solidFill>
                  <a:srgbClr val="000000"/>
                </a:solidFill>
                <a:latin typeface="Garamond" panose="02020404030301010803" pitchFamily="18" charset="0"/>
                <a:ea typeface="Arial" panose="020B0604020202020204" pitchFamily="34" charset="0"/>
              </a:rPr>
              <a:t>.</a:t>
            </a:r>
          </a:p>
          <a:p>
            <a:pPr marL="342900" indent="-342900" algn="just">
              <a:buFont typeface="Arial" panose="020B0604020202020204" pitchFamily="34" charset="0"/>
              <a:buChar char="•"/>
            </a:pPr>
            <a:endParaRPr lang="en-GB" sz="2800" dirty="0" smtClean="0">
              <a:solidFill>
                <a:srgbClr val="000000"/>
              </a:solidFill>
              <a:latin typeface="Garamond" panose="02020404030301010803" pitchFamily="18" charset="0"/>
              <a:ea typeface="Arial" panose="020B0604020202020204" pitchFamily="34" charset="0"/>
            </a:endParaRPr>
          </a:p>
          <a:p>
            <a:pPr marL="342900" indent="-342900" algn="just">
              <a:buFont typeface="Arial" panose="020B0604020202020204" pitchFamily="34" charset="0"/>
              <a:buChar char="•"/>
            </a:pPr>
            <a:r>
              <a:rPr lang="en-US" sz="2800" dirty="0">
                <a:solidFill>
                  <a:srgbClr val="000000"/>
                </a:solidFill>
                <a:latin typeface="Garamond" panose="02020404030301010803" pitchFamily="18" charset="0"/>
              </a:rPr>
              <a:t>In 2022, 68 carbon pricing schemes  were in place around the world, covering around 23% of global GHG emissions, with most prices below EUR 50/tCO</a:t>
            </a:r>
            <a:r>
              <a:rPr lang="en-US" sz="2800" baseline="-25000" dirty="0">
                <a:solidFill>
                  <a:srgbClr val="000000"/>
                </a:solidFill>
                <a:latin typeface="Garamond" panose="02020404030301010803" pitchFamily="18" charset="0"/>
              </a:rPr>
              <a:t>2</a:t>
            </a:r>
            <a:r>
              <a:rPr lang="en-US" sz="2800" dirty="0">
                <a:solidFill>
                  <a:srgbClr val="000000"/>
                </a:solidFill>
                <a:latin typeface="Garamond" panose="02020404030301010803" pitchFamily="18" charset="0"/>
              </a:rPr>
              <a:t>. </a:t>
            </a:r>
            <a:endParaRPr lang="en-US" sz="2800" dirty="0" smtClean="0">
              <a:solidFill>
                <a:srgbClr val="000000"/>
              </a:solidFill>
              <a:latin typeface="Garamond" panose="02020404030301010803" pitchFamily="18" charset="0"/>
            </a:endParaRPr>
          </a:p>
          <a:p>
            <a:pPr marL="342900" indent="-342900" algn="just">
              <a:buFont typeface="Arial" panose="020B0604020202020204" pitchFamily="34" charset="0"/>
              <a:buChar char="•"/>
            </a:pPr>
            <a:endParaRPr lang="en-US" sz="2800" dirty="0" smtClean="0">
              <a:solidFill>
                <a:srgbClr val="000000"/>
              </a:solidFill>
              <a:latin typeface="Garamond" panose="02020404030301010803" pitchFamily="18" charset="0"/>
            </a:endParaRPr>
          </a:p>
          <a:p>
            <a:pPr marL="342900" indent="-342900" algn="just">
              <a:buFont typeface="Arial" panose="020B0604020202020204" pitchFamily="34" charset="0"/>
              <a:buChar char="•"/>
            </a:pPr>
            <a:r>
              <a:rPr lang="en-US" sz="2800" dirty="0">
                <a:solidFill>
                  <a:srgbClr val="000000"/>
                </a:solidFill>
                <a:latin typeface="Garamond" panose="02020404030301010803" pitchFamily="18" charset="0"/>
              </a:rPr>
              <a:t>In 2021-2022, ETS and carbon tax price levels hit record highs in many jurisdictions</a:t>
            </a:r>
            <a:r>
              <a:rPr lang="en-US" sz="2800" dirty="0" smtClean="0">
                <a:solidFill>
                  <a:srgbClr val="000000"/>
                </a:solidFill>
                <a:latin typeface="Garamond" panose="02020404030301010803" pitchFamily="18" charset="0"/>
              </a:rPr>
              <a:t>. (</a:t>
            </a:r>
            <a:r>
              <a:rPr lang="en-US" sz="2800" dirty="0" smtClean="0">
                <a:solidFill>
                  <a:srgbClr val="000000"/>
                </a:solidFill>
                <a:latin typeface="Garamond" panose="02020404030301010803" pitchFamily="18" charset="0"/>
                <a:hlinkClick r:id="rId8"/>
              </a:rPr>
              <a:t>WB, 2022</a:t>
            </a:r>
            <a:r>
              <a:rPr lang="en-US" sz="2800" dirty="0" smtClean="0">
                <a:solidFill>
                  <a:srgbClr val="000000"/>
                </a:solidFill>
                <a:latin typeface="Garamond" panose="02020404030301010803" pitchFamily="18" charset="0"/>
              </a:rPr>
              <a:t>)</a:t>
            </a:r>
            <a:endParaRPr lang="it-IT" sz="2800" dirty="0">
              <a:latin typeface="Garamond" panose="02020404030301010803" pitchFamily="18" charset="0"/>
            </a:endParaRPr>
          </a:p>
        </p:txBody>
      </p:sp>
    </p:spTree>
    <p:extLst>
      <p:ext uri="{BB962C8B-B14F-4D97-AF65-F5344CB8AC3E}">
        <p14:creationId xmlns="" xmlns:p14="http://schemas.microsoft.com/office/powerpoint/2010/main" val="20576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7" cstate="print"/>
          <a:stretch>
            <a:fillRect/>
          </a:stretch>
        </p:blipFill>
        <p:spPr>
          <a:xfrm>
            <a:off x="205100" y="119899"/>
            <a:ext cx="2560320" cy="688975"/>
          </a:xfrm>
          <a:prstGeom prst="rect">
            <a:avLst/>
          </a:prstGeom>
        </p:spPr>
      </p:pic>
      <p:sp>
        <p:nvSpPr>
          <p:cNvPr id="14" name="Rettangolo 13"/>
          <p:cNvSpPr/>
          <p:nvPr/>
        </p:nvSpPr>
        <p:spPr>
          <a:xfrm>
            <a:off x="8991596" y="462832"/>
            <a:ext cx="2953750" cy="1815882"/>
          </a:xfrm>
          <a:prstGeom prst="rect">
            <a:avLst/>
          </a:prstGeom>
        </p:spPr>
        <p:txBody>
          <a:bodyPr wrap="square">
            <a:spAutoFit/>
          </a:bodyPr>
          <a:lstStyle/>
          <a:p>
            <a:r>
              <a:rPr lang="en-US" sz="2800" b="1" dirty="0">
                <a:latin typeface="Garamond" panose="02020404030301010803" pitchFamily="18" charset="0"/>
              </a:rPr>
              <a:t>ETS price developments in selected schemes from </a:t>
            </a:r>
            <a:r>
              <a:rPr lang="en-US" sz="2800" b="1" dirty="0" smtClean="0">
                <a:latin typeface="Garamond" panose="02020404030301010803" pitchFamily="18" charset="0"/>
              </a:rPr>
              <a:t>2019-23</a:t>
            </a:r>
            <a:endParaRPr lang="it-IT" sz="2800" b="1" dirty="0">
              <a:latin typeface="Garamond" panose="02020404030301010803" pitchFamily="18" charset="0"/>
            </a:endParaRPr>
          </a:p>
        </p:txBody>
      </p:sp>
      <p:sp>
        <p:nvSpPr>
          <p:cNvPr id="15" name="Rettangolo 14"/>
          <p:cNvSpPr/>
          <p:nvPr/>
        </p:nvSpPr>
        <p:spPr>
          <a:xfrm>
            <a:off x="8912675" y="5773384"/>
            <a:ext cx="2195207" cy="369332"/>
          </a:xfrm>
          <a:prstGeom prst="rect">
            <a:avLst/>
          </a:prstGeom>
        </p:spPr>
        <p:txBody>
          <a:bodyPr wrap="square">
            <a:spAutoFit/>
          </a:bodyPr>
          <a:lstStyle/>
          <a:p>
            <a:r>
              <a:rPr lang="en-US" dirty="0" smtClean="0">
                <a:latin typeface="Garamond" panose="02020404030301010803" pitchFamily="18" charset="0"/>
              </a:rPr>
              <a:t>Source: </a:t>
            </a:r>
            <a:r>
              <a:rPr lang="en-US" dirty="0" smtClean="0">
                <a:latin typeface="Garamond" panose="02020404030301010803" pitchFamily="18" charset="0"/>
                <a:hlinkClick r:id="rId8"/>
              </a:rPr>
              <a:t>WB (2023)</a:t>
            </a:r>
            <a:r>
              <a:rPr lang="en-US" dirty="0" smtClean="0">
                <a:latin typeface="Garamond" panose="02020404030301010803" pitchFamily="18" charset="0"/>
              </a:rPr>
              <a:t>.</a:t>
            </a:r>
            <a:endParaRPr lang="it-IT" dirty="0">
              <a:latin typeface="Garamond" panose="02020404030301010803" pitchFamily="18" charset="0"/>
            </a:endParaRPr>
          </a:p>
        </p:txBody>
      </p:sp>
      <p:pic>
        <p:nvPicPr>
          <p:cNvPr id="110593" name="Picture 1"/>
          <p:cNvPicPr>
            <a:picLocks noChangeAspect="1" noChangeArrowheads="1"/>
          </p:cNvPicPr>
          <p:nvPr/>
        </p:nvPicPr>
        <p:blipFill>
          <a:blip r:embed="rId9" cstate="print"/>
          <a:srcRect/>
          <a:stretch>
            <a:fillRect/>
          </a:stretch>
        </p:blipFill>
        <p:spPr bwMode="auto">
          <a:xfrm>
            <a:off x="26666" y="1271588"/>
            <a:ext cx="9012238" cy="4533900"/>
          </a:xfrm>
          <a:prstGeom prst="rect">
            <a:avLst/>
          </a:prstGeom>
          <a:noFill/>
          <a:ln w="9525">
            <a:noFill/>
            <a:miter lim="800000"/>
            <a:headEnd/>
            <a:tailEnd/>
          </a:ln>
          <a:effectLst/>
        </p:spPr>
      </p:pic>
    </p:spTree>
    <p:extLst>
      <p:ext uri="{BB962C8B-B14F-4D97-AF65-F5344CB8AC3E}">
        <p14:creationId xmlns="" xmlns:p14="http://schemas.microsoft.com/office/powerpoint/2010/main" val="20576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 xmlns:a16="http://schemas.microsoft.com/office/drawing/2014/main" id="{D8FA7C5A-8E57-4492-B92F-4D6F7251060C}"/>
              </a:ext>
            </a:extLst>
          </p:cNvPr>
          <p:cNvSpPr txBox="1">
            <a:spLocks/>
          </p:cNvSpPr>
          <p:nvPr/>
        </p:nvSpPr>
        <p:spPr bwMode="gray">
          <a:xfrm>
            <a:off x="502920" y="274026"/>
            <a:ext cx="11252200" cy="397196"/>
          </a:xfrm>
          <a:prstGeom prst="rect">
            <a:avLst/>
          </a:prstGeom>
          <a:noFill/>
          <a:ln>
            <a:noFill/>
          </a:ln>
        </p:spPr>
        <p:txBody>
          <a:bodyPr vert="horz" lIns="0" tIns="0" rIns="0" bIns="0" rtlCol="0" anchor="ctr" anchorCtr="0">
            <a:noAutofit/>
          </a:bodyPr>
          <a:lstStyle>
            <a:lvl1pPr algn="l" defTabSz="914400" rtl="0" eaLnBrk="1" latinLnBrk="0" hangingPunct="1">
              <a:spcBef>
                <a:spcPct val="0"/>
              </a:spcBef>
              <a:buNone/>
              <a:defRPr sz="2100" kern="1200">
                <a:solidFill>
                  <a:schemeClr val="tx1"/>
                </a:solidFill>
                <a:latin typeface="+mn-lt"/>
                <a:ea typeface="+mj-ea"/>
                <a:cs typeface="Calibri Light" panose="020F0302020204030204" pitchFamily="34" charset="0"/>
              </a:defRPr>
            </a:lvl1pPr>
          </a:lstStyle>
          <a:p>
            <a:pPr marL="88900" marR="0" lvl="0" indent="0" algn="l" defTabSz="914400" rtl="0" eaLnBrk="1" fontAlgn="auto" latinLnBrk="0" hangingPunct="1">
              <a:lnSpc>
                <a:spcPct val="100000"/>
              </a:lnSpc>
              <a:spcBef>
                <a:spcPct val="0"/>
              </a:spcBef>
              <a:spcAft>
                <a:spcPts val="0"/>
              </a:spcAft>
              <a:buClrTx/>
              <a:buSzTx/>
              <a:buFontTx/>
              <a:buNone/>
              <a:tabLst/>
              <a:defRPr/>
            </a:pPr>
            <a:r>
              <a:rPr lang="it-IT" b="1" noProof="0" dirty="0">
                <a:solidFill>
                  <a:sysClr val="windowText" lastClr="000000"/>
                </a:solidFill>
                <a:latin typeface="Calibri Light"/>
              </a:rPr>
              <a:t>&lt;</a:t>
            </a:r>
            <a:r>
              <a:rPr lang="it-IT" b="1" noProof="0" dirty="0" err="1">
                <a:solidFill>
                  <a:sysClr val="windowText" lastClr="000000"/>
                </a:solidFill>
                <a:latin typeface="Calibri Light"/>
              </a:rPr>
              <a:t>title</a:t>
            </a:r>
            <a:r>
              <a:rPr lang="it-IT" b="1" noProof="0" dirty="0">
                <a:solidFill>
                  <a:sysClr val="windowText" lastClr="000000"/>
                </a:solidFill>
                <a:latin typeface="Calibri Light"/>
              </a:rPr>
              <a:t> of the slide&gt;</a:t>
            </a:r>
            <a:endParaRPr kumimoji="0" lang="en-GB" sz="2100" b="1" i="0" u="none" strike="noStrike" kern="1200" cap="none" spc="0" normalizeH="0" baseline="0" noProof="0" dirty="0">
              <a:ln>
                <a:noFill/>
              </a:ln>
              <a:solidFill>
                <a:sysClr val="windowText" lastClr="000000"/>
              </a:solidFill>
              <a:effectLst/>
              <a:uLnTx/>
              <a:uFillTx/>
              <a:latin typeface="Calibri Light"/>
              <a:ea typeface="+mj-ea"/>
              <a:cs typeface="Calibri Light" panose="020F0302020204030204" pitchFamily="34" charset="0"/>
            </a:endParaRPr>
          </a:p>
        </p:txBody>
      </p:sp>
      <p:pic>
        <p:nvPicPr>
          <p:cNvPr id="5" name="Immagine 8">
            <a:extLst>
              <a:ext uri="{FF2B5EF4-FFF2-40B4-BE49-F238E27FC236}">
                <a16:creationId xmlns="" xmlns:a16="http://schemas.microsoft.com/office/drawing/2014/main" id="{341DD170-3625-4376-839E-699C78A5D9AC}"/>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765420" y="169641"/>
            <a:ext cx="1874578" cy="589490"/>
          </a:xfrm>
          <a:prstGeom prst="rect">
            <a:avLst/>
          </a:prstGeom>
        </p:spPr>
      </p:pic>
      <p:graphicFrame>
        <p:nvGraphicFramePr>
          <p:cNvPr id="7" name="Tabella 14">
            <a:extLst>
              <a:ext uri="{FF2B5EF4-FFF2-40B4-BE49-F238E27FC236}">
                <a16:creationId xmlns="" xmlns:a16="http://schemas.microsoft.com/office/drawing/2014/main" id="{3123D0E3-2266-4423-9A70-C4BDE4349A2D}"/>
              </a:ext>
            </a:extLst>
          </p:cNvPr>
          <p:cNvGraphicFramePr>
            <a:graphicFrameLocks noGrp="1"/>
          </p:cNvGraphicFramePr>
          <p:nvPr>
            <p:extLst>
              <p:ext uri="{D42A27DB-BD31-4B8C-83A1-F6EECF244321}">
                <p14:modId xmlns="" xmlns:p14="http://schemas.microsoft.com/office/powerpoint/2010/main" val="829624289"/>
              </p:ext>
            </p:extLst>
          </p:nvPr>
        </p:nvGraphicFramePr>
        <p:xfrm>
          <a:off x="205100" y="6244968"/>
          <a:ext cx="11357360" cy="452120"/>
        </p:xfrm>
        <a:graphic>
          <a:graphicData uri="http://schemas.openxmlformats.org/drawingml/2006/table">
            <a:tbl>
              <a:tblPr firstRow="1" firstCol="1" bandRow="1">
                <a:tableStyleId>{5C22544A-7EE6-4342-B048-85BDC9FD1C3A}</a:tableStyleId>
              </a:tblPr>
              <a:tblGrid>
                <a:gridCol w="6655617">
                  <a:extLst>
                    <a:ext uri="{9D8B030D-6E8A-4147-A177-3AD203B41FA5}">
                      <a16:colId xmlns="" xmlns:a16="http://schemas.microsoft.com/office/drawing/2014/main" val="3393896639"/>
                    </a:ext>
                  </a:extLst>
                </a:gridCol>
                <a:gridCol w="4701743">
                  <a:extLst>
                    <a:ext uri="{9D8B030D-6E8A-4147-A177-3AD203B41FA5}">
                      <a16:colId xmlns="" xmlns:a16="http://schemas.microsoft.com/office/drawing/2014/main" val="488590038"/>
                    </a:ext>
                  </a:extLst>
                </a:gridCol>
              </a:tblGrid>
              <a:tr h="452120">
                <a:tc>
                  <a:txBody>
                    <a:bodyPr/>
                    <a:lstStyle/>
                    <a:p>
                      <a:pPr marR="71755" algn="just">
                        <a:spcAft>
                          <a:spcPts val="0"/>
                        </a:spcAft>
                      </a:pPr>
                      <a:r>
                        <a:rPr lang="en-GB" sz="1400" dirty="0" err="1">
                          <a:effectLst/>
                          <a:latin typeface="+mj-lt"/>
                        </a:rPr>
                        <a:t>Türkiye</a:t>
                      </a:r>
                      <a:r>
                        <a:rPr lang="en-GB" sz="1400" dirty="0">
                          <a:effectLst/>
                          <a:latin typeface="+mj-lt"/>
                        </a:rPr>
                        <a:t>: Advancing EU-</a:t>
                      </a:r>
                      <a:r>
                        <a:rPr lang="en-GB" sz="1400" dirty="0" err="1">
                          <a:effectLst/>
                          <a:latin typeface="+mj-lt"/>
                        </a:rPr>
                        <a:t>Türkiye</a:t>
                      </a:r>
                      <a:r>
                        <a:rPr lang="en-GB" sz="1400" dirty="0">
                          <a:effectLst/>
                          <a:latin typeface="+mj-lt"/>
                        </a:rPr>
                        <a:t> high-level dialogue on climate action including technical exchanges and trainings on EU ETS  - </a:t>
                      </a:r>
                      <a:r>
                        <a:rPr lang="en-GB" sz="1400" i="1" dirty="0">
                          <a:effectLst/>
                          <a:latin typeface="+mj-lt"/>
                        </a:rPr>
                        <a:t>An “</a:t>
                      </a:r>
                      <a:r>
                        <a:rPr lang="en-GB" sz="1400" i="1" baseline="0" dirty="0">
                          <a:effectLst/>
                          <a:latin typeface="+mj-lt"/>
                        </a:rPr>
                        <a:t>EU Climate Dialogues (EUCD)” Project</a:t>
                      </a:r>
                      <a:endParaRPr lang="it-IT" sz="1400" b="1" i="1" dirty="0">
                        <a:effectLst/>
                        <a:latin typeface="+mj-lt"/>
                        <a:ea typeface="Times New Roman" panose="02020603050405020304" pitchFamily="18" charset="0"/>
                        <a:cs typeface="Times New Roman" panose="02020603050405020304" pitchFamily="18" charset="0"/>
                      </a:endParaRPr>
                    </a:p>
                  </a:txBody>
                  <a:tcPr marL="68580" marR="68580" marT="0" marB="0" anchor="ctr"/>
                </a:tc>
                <a:tc>
                  <a:txBody>
                    <a:bodyPr/>
                    <a:lstStyle/>
                    <a:p>
                      <a:pPr marR="71755" algn="l">
                        <a:spcAft>
                          <a:spcPts val="0"/>
                        </a:spcAft>
                      </a:pPr>
                      <a:r>
                        <a:rPr lang="it-IT" sz="900" dirty="0">
                          <a:effectLst/>
                        </a:rPr>
                        <a:t> </a:t>
                      </a:r>
                      <a:endParaRPr lang="it-IT"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noFill/>
                  </a:tcPr>
                </a:tc>
                <a:extLst>
                  <a:ext uri="{0D108BD9-81ED-4DB2-BD59-A6C34878D82A}">
                    <a16:rowId xmlns="" xmlns:a16="http://schemas.microsoft.com/office/drawing/2014/main" val="2613438798"/>
                  </a:ext>
                </a:extLst>
              </a:tr>
            </a:tbl>
          </a:graphicData>
        </a:graphic>
      </p:graphicFrame>
      <p:pic>
        <p:nvPicPr>
          <p:cNvPr id="8" name="Immagine 16" descr="ISPRA - Istituto Superiore per la Protezione e la Ricerca Ambientale">
            <a:extLst>
              <a:ext uri="{FF2B5EF4-FFF2-40B4-BE49-F238E27FC236}">
                <a16:creationId xmlns="" xmlns:a16="http://schemas.microsoft.com/office/drawing/2014/main" id="{6D406F41-94AB-40B7-85EB-49EE975BC898}"/>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054903" y="6179388"/>
            <a:ext cx="1099861" cy="501317"/>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Immagine 14" descr="GHGMI_logo_color_800x157">
            <a:extLst>
              <a:ext uri="{FF2B5EF4-FFF2-40B4-BE49-F238E27FC236}">
                <a16:creationId xmlns="" xmlns:a16="http://schemas.microsoft.com/office/drawing/2014/main" id="{DC820A50-3194-471B-BBD9-DD4E96C94A24}"/>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185388" y="6267799"/>
            <a:ext cx="1871588" cy="364595"/>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Immagine 39" descr="ekodenge18-logo-01">
            <a:extLst>
              <a:ext uri="{FF2B5EF4-FFF2-40B4-BE49-F238E27FC236}">
                <a16:creationId xmlns="" xmlns:a16="http://schemas.microsoft.com/office/drawing/2014/main" id="{F6B900D6-1247-407A-AC9E-618B8557F82B}"/>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152690" y="6283005"/>
            <a:ext cx="1409769" cy="401055"/>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6" descr="Graphical user interface&#10;&#10;Description automatically generated">
            <a:extLst>
              <a:ext uri="{FF2B5EF4-FFF2-40B4-BE49-F238E27FC236}">
                <a16:creationId xmlns="" xmlns:a16="http://schemas.microsoft.com/office/drawing/2014/main" id="{103B96EA-1D4F-B214-215D-9EFD0AC15349}"/>
              </a:ext>
            </a:extLst>
          </p:cNvPr>
          <p:cNvPicPr>
            <a:picLocks noChangeAspect="1"/>
          </p:cNvPicPr>
          <p:nvPr/>
        </p:nvPicPr>
        <p:blipFill>
          <a:blip r:embed="rId6" cstate="print"/>
          <a:stretch>
            <a:fillRect/>
          </a:stretch>
        </p:blipFill>
        <p:spPr>
          <a:xfrm>
            <a:off x="205100" y="119899"/>
            <a:ext cx="2560320" cy="688975"/>
          </a:xfrm>
          <a:prstGeom prst="rect">
            <a:avLst/>
          </a:prstGeom>
        </p:spPr>
      </p:pic>
      <p:pic>
        <p:nvPicPr>
          <p:cNvPr id="9" name="Picture 2" descr="https://assets.climatejustice.social/media_attachments/files/109/411/071/699/274/904/original/943e2008c7798dc5.jpe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22453" y="852986"/>
            <a:ext cx="9347094" cy="53643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 xmlns:p14="http://schemas.microsoft.com/office/powerpoint/2010/main" val="20576258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loitte Brand Theme">
  <a:themeElements>
    <a:clrScheme name="Custom 1">
      <a:dk1>
        <a:sysClr val="windowText" lastClr="000000"/>
      </a:dk1>
      <a:lt1>
        <a:sysClr val="window" lastClr="FFFFFF"/>
      </a:lt1>
      <a:dk2>
        <a:srgbClr val="D0D0CE"/>
      </a:dk2>
      <a:lt2>
        <a:srgbClr val="53565A"/>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eloitt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203200" indent="-203200">
          <a:spcBef>
            <a:spcPts val="600"/>
          </a:spcBef>
          <a:buSzPct val="100000"/>
          <a:buFont typeface="Arial"/>
          <a:buChar char="•"/>
          <a:defRPr dirty="0" smtClean="0">
            <a:solidFill>
              <a:srgbClr val="313131"/>
            </a:solidFill>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 xmlns:thm15="http://schemas.microsoft.com/office/thememl/2012/main" name="Consulting_16x9_Confidential.pptx" id="{3E3AFD7B-12A1-46A9-9ABB-706AF0BA7E5F}" vid="{C7673915-5007-4E1A-B25B-674A36176D0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9210</TotalTime>
  <Words>7713</Words>
  <Application>Microsoft Office PowerPoint</Application>
  <PresentationFormat>Personalizzato</PresentationFormat>
  <Paragraphs>733</Paragraphs>
  <Slides>63</Slides>
  <Notes>36</Notes>
  <HiddenSlides>0</HiddenSlides>
  <MMClips>0</MMClips>
  <ScaleCrop>false</ScaleCrop>
  <HeadingPairs>
    <vt:vector size="4" baseType="variant">
      <vt:variant>
        <vt:lpstr>Tema</vt:lpstr>
      </vt:variant>
      <vt:variant>
        <vt:i4>2</vt:i4>
      </vt:variant>
      <vt:variant>
        <vt:lpstr>Titoli diapositive</vt:lpstr>
      </vt:variant>
      <vt:variant>
        <vt:i4>63</vt:i4>
      </vt:variant>
    </vt:vector>
  </HeadingPairs>
  <TitlesOfParts>
    <vt:vector size="65" baseType="lpstr">
      <vt:lpstr>Office Theme</vt:lpstr>
      <vt:lpstr>Deloitte Brand Theme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Permits Trading: basic conditions</vt:lpstr>
      <vt:lpstr>Permits Trading: private or public?</vt:lpstr>
      <vt:lpstr>Taxation or New Markets</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Thanks for your attention!</vt:lpstr>
      <vt:lpstr>Diapositiva 57</vt:lpstr>
      <vt:lpstr>Diapositiva 58</vt:lpstr>
      <vt:lpstr>Diapositiva 59</vt:lpstr>
      <vt:lpstr>Diapositiva 60</vt:lpstr>
      <vt:lpstr>Diapositiva 61</vt:lpstr>
      <vt:lpstr>Diapositiva 62</vt:lpstr>
      <vt:lpstr>Diapositiva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Lorenzo FACCO</dc:creator>
  <cp:lastModifiedBy>Mario Iannotti</cp:lastModifiedBy>
  <cp:revision>225</cp:revision>
  <dcterms:created xsi:type="dcterms:W3CDTF">2021-10-15T12:49:25Z</dcterms:created>
  <dcterms:modified xsi:type="dcterms:W3CDTF">2024-02-18T18:10:35Z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6175487-42af-4492-84fe-2b4054e011bd_Enabled">
    <vt:lpwstr>true</vt:lpwstr>
  </property>
  <property fmtid="{D5CDD505-2E9C-101B-9397-08002B2CF9AE}" pid="3" name="MSIP_Label_a6175487-42af-4492-84fe-2b4054e011bd_SetDate">
    <vt:lpwstr>2021-10-15T15:54:19Z</vt:lpwstr>
  </property>
  <property fmtid="{D5CDD505-2E9C-101B-9397-08002B2CF9AE}" pid="4" name="MSIP_Label_a6175487-42af-4492-84fe-2b4054e011bd_Method">
    <vt:lpwstr>Privileged</vt:lpwstr>
  </property>
  <property fmtid="{D5CDD505-2E9C-101B-9397-08002B2CF9AE}" pid="5" name="MSIP_Label_a6175487-42af-4492-84fe-2b4054e011bd_Name">
    <vt:lpwstr>Public</vt:lpwstr>
  </property>
  <property fmtid="{D5CDD505-2E9C-101B-9397-08002B2CF9AE}" pid="6" name="MSIP_Label_a6175487-42af-4492-84fe-2b4054e011bd_SiteId">
    <vt:lpwstr>76e3e3ff-fce0-45ec-a946-bc44d69a9b7e</vt:lpwstr>
  </property>
  <property fmtid="{D5CDD505-2E9C-101B-9397-08002B2CF9AE}" pid="7" name="MSIP_Label_a6175487-42af-4492-84fe-2b4054e011bd_ActionId">
    <vt:lpwstr>c7dee3e2-a9f1-4819-9106-c2e644810b79</vt:lpwstr>
  </property>
  <property fmtid="{D5CDD505-2E9C-101B-9397-08002B2CF9AE}" pid="8" name="MSIP_Label_a6175487-42af-4492-84fe-2b4054e011bd_ContentBits">
    <vt:lpwstr>0</vt:lpwstr>
  </property>
  <property fmtid="{D5CDD505-2E9C-101B-9397-08002B2CF9AE}" pid="9" name="MSIP_Label_ea60d57e-af5b-4752-ac57-3e4f28ca11dc_Enabled">
    <vt:lpwstr>true</vt:lpwstr>
  </property>
  <property fmtid="{D5CDD505-2E9C-101B-9397-08002B2CF9AE}" pid="10" name="MSIP_Label_ea60d57e-af5b-4752-ac57-3e4f28ca11dc_SetDate">
    <vt:lpwstr>2023-03-27T12:44:15Z</vt:lpwstr>
  </property>
  <property fmtid="{D5CDD505-2E9C-101B-9397-08002B2CF9AE}" pid="11" name="MSIP_Label_ea60d57e-af5b-4752-ac57-3e4f28ca11dc_Method">
    <vt:lpwstr>Standard</vt:lpwstr>
  </property>
  <property fmtid="{D5CDD505-2E9C-101B-9397-08002B2CF9AE}" pid="12" name="MSIP_Label_ea60d57e-af5b-4752-ac57-3e4f28ca11dc_Name">
    <vt:lpwstr>ea60d57e-af5b-4752-ac57-3e4f28ca11dc</vt:lpwstr>
  </property>
  <property fmtid="{D5CDD505-2E9C-101B-9397-08002B2CF9AE}" pid="13" name="MSIP_Label_ea60d57e-af5b-4752-ac57-3e4f28ca11dc_SiteId">
    <vt:lpwstr>36da45f1-dd2c-4d1f-af13-5abe46b99921</vt:lpwstr>
  </property>
  <property fmtid="{D5CDD505-2E9C-101B-9397-08002B2CF9AE}" pid="14" name="MSIP_Label_ea60d57e-af5b-4752-ac57-3e4f28ca11dc_ActionId">
    <vt:lpwstr>4bbcd037-637f-4d9e-a658-3ea57451fd9a</vt:lpwstr>
  </property>
  <property fmtid="{D5CDD505-2E9C-101B-9397-08002B2CF9AE}" pid="15" name="MSIP_Label_ea60d57e-af5b-4752-ac57-3e4f28ca11dc_ContentBits">
    <vt:lpwstr>0</vt:lpwstr>
  </property>
</Properties>
</file>