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1394" r:id="rId2"/>
    <p:sldId id="274" r:id="rId3"/>
    <p:sldId id="1396" r:id="rId4"/>
    <p:sldId id="1397" r:id="rId5"/>
    <p:sldId id="1398" r:id="rId6"/>
    <p:sldId id="1399" r:id="rId7"/>
    <p:sldId id="1427" r:id="rId8"/>
    <p:sldId id="1401" r:id="rId9"/>
    <p:sldId id="1400" r:id="rId10"/>
    <p:sldId id="1428" r:id="rId11"/>
    <p:sldId id="1429" r:id="rId12"/>
    <p:sldId id="1431" r:id="rId13"/>
    <p:sldId id="1430" r:id="rId14"/>
    <p:sldId id="1402" r:id="rId15"/>
    <p:sldId id="1403" r:id="rId16"/>
    <p:sldId id="1404" r:id="rId17"/>
    <p:sldId id="1405" r:id="rId18"/>
    <p:sldId id="1408" r:id="rId19"/>
    <p:sldId id="1409" r:id="rId20"/>
    <p:sldId id="1410" r:id="rId21"/>
    <p:sldId id="1411" r:id="rId22"/>
    <p:sldId id="1413" r:id="rId23"/>
    <p:sldId id="1414" r:id="rId24"/>
    <p:sldId id="1415" r:id="rId25"/>
    <p:sldId id="1416" r:id="rId26"/>
    <p:sldId id="1417" r:id="rId27"/>
    <p:sldId id="1418" r:id="rId28"/>
    <p:sldId id="1419" r:id="rId29"/>
    <p:sldId id="1421" r:id="rId30"/>
    <p:sldId id="1422" r:id="rId31"/>
    <p:sldId id="1423" r:id="rId32"/>
    <p:sldId id="1424" r:id="rId33"/>
    <p:sldId id="1425" r:id="rId34"/>
    <p:sldId id="1395" r:id="rId35"/>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4146" autoAdjust="0"/>
    <p:restoredTop sz="94660"/>
  </p:normalViewPr>
  <p:slideViewPr>
    <p:cSldViewPr snapToGrid="0">
      <p:cViewPr varScale="1">
        <p:scale>
          <a:sx n="94" d="100"/>
          <a:sy n="94" d="100"/>
        </p:scale>
        <p:origin x="208" y="560"/>
      </p:cViewPr>
      <p:guideLst>
        <p:guide orient="horz" pos="2160"/>
        <p:guide pos="3840"/>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varScale="1">
        <p:scale>
          <a:sx n="92" d="100"/>
          <a:sy n="92" d="100"/>
        </p:scale>
        <p:origin x="3904"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D35C460-8A8A-804A-B455-D9C0D4915D64}" type="datetimeFigureOut">
              <a:rPr lang="it-IT" smtClean="0"/>
              <a:t>25/02/24</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3C7AD0-2FD0-F448-88E9-DC639478955C}" type="slidenum">
              <a:rPr lang="it-IT" smtClean="0"/>
              <a:t>‹N›</a:t>
            </a:fld>
            <a:endParaRPr lang="it-IT"/>
          </a:p>
        </p:txBody>
      </p:sp>
    </p:spTree>
    <p:extLst>
      <p:ext uri="{BB962C8B-B14F-4D97-AF65-F5344CB8AC3E}">
        <p14:creationId xmlns:p14="http://schemas.microsoft.com/office/powerpoint/2010/main" val="18830653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a:t>
            </a:r>
          </a:p>
        </p:txBody>
      </p:sp>
      <p:sp>
        <p:nvSpPr>
          <p:cNvPr id="3" name="Sottotito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fld id="{79E71E2D-5858-4E80-9D91-B21953E70713}" type="datetimeFigureOut">
              <a:rPr lang="it-IT" smtClean="0"/>
              <a:t>25/02/24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9ADA7DD2-93A8-44B2-A4BB-059F0B9892C5}" type="slidenum">
              <a:rPr lang="it-IT" smtClean="0"/>
              <a:t>‹N›</a:t>
            </a:fld>
            <a:endParaRPr lang="it-IT"/>
          </a:p>
        </p:txBody>
      </p:sp>
    </p:spTree>
    <p:extLst>
      <p:ext uri="{BB962C8B-B14F-4D97-AF65-F5344CB8AC3E}">
        <p14:creationId xmlns:p14="http://schemas.microsoft.com/office/powerpoint/2010/main" val="20883947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79E71E2D-5858-4E80-9D91-B21953E70713}" type="datetimeFigureOut">
              <a:rPr lang="it-IT" smtClean="0"/>
              <a:t>25/02/24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9ADA7DD2-93A8-44B2-A4BB-059F0B9892C5}" type="slidenum">
              <a:rPr lang="it-IT" smtClean="0"/>
              <a:t>‹N›</a:t>
            </a:fld>
            <a:endParaRPr lang="it-IT"/>
          </a:p>
        </p:txBody>
      </p:sp>
    </p:spTree>
    <p:extLst>
      <p:ext uri="{BB962C8B-B14F-4D97-AF65-F5344CB8AC3E}">
        <p14:creationId xmlns:p14="http://schemas.microsoft.com/office/powerpoint/2010/main" val="6974671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724900" y="365125"/>
            <a:ext cx="2628900" cy="5811838"/>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838200" y="365125"/>
            <a:ext cx="7734300" cy="5811838"/>
          </a:xfrm>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79E71E2D-5858-4E80-9D91-B21953E70713}" type="datetimeFigureOut">
              <a:rPr lang="it-IT" smtClean="0"/>
              <a:t>25/02/24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9ADA7DD2-93A8-44B2-A4BB-059F0B9892C5}" type="slidenum">
              <a:rPr lang="it-IT" smtClean="0"/>
              <a:t>‹N›</a:t>
            </a:fld>
            <a:endParaRPr lang="it-IT"/>
          </a:p>
        </p:txBody>
      </p:sp>
    </p:spTree>
    <p:extLst>
      <p:ext uri="{BB962C8B-B14F-4D97-AF65-F5344CB8AC3E}">
        <p14:creationId xmlns:p14="http://schemas.microsoft.com/office/powerpoint/2010/main" val="8962610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79E71E2D-5858-4E80-9D91-B21953E70713}" type="datetimeFigureOut">
              <a:rPr lang="it-IT" smtClean="0"/>
              <a:t>25/02/24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9ADA7DD2-93A8-44B2-A4BB-059F0B9892C5}" type="slidenum">
              <a:rPr lang="it-IT" smtClean="0"/>
              <a:t>‹N›</a:t>
            </a:fld>
            <a:endParaRPr lang="it-IT"/>
          </a:p>
        </p:txBody>
      </p:sp>
    </p:spTree>
    <p:extLst>
      <p:ext uri="{BB962C8B-B14F-4D97-AF65-F5344CB8AC3E}">
        <p14:creationId xmlns:p14="http://schemas.microsoft.com/office/powerpoint/2010/main" val="39960651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a:t>
            </a:r>
          </a:p>
        </p:txBody>
      </p:sp>
      <p:sp>
        <p:nvSpPr>
          <p:cNvPr id="3" name="Segnaposto tes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Modifica gli stili del testo dello schema</a:t>
            </a:r>
          </a:p>
        </p:txBody>
      </p:sp>
      <p:sp>
        <p:nvSpPr>
          <p:cNvPr id="4" name="Segnaposto data 3"/>
          <p:cNvSpPr>
            <a:spLocks noGrp="1"/>
          </p:cNvSpPr>
          <p:nvPr>
            <p:ph type="dt" sz="half" idx="10"/>
          </p:nvPr>
        </p:nvSpPr>
        <p:spPr/>
        <p:txBody>
          <a:bodyPr/>
          <a:lstStyle/>
          <a:p>
            <a:fld id="{79E71E2D-5858-4E80-9D91-B21953E70713}" type="datetimeFigureOut">
              <a:rPr lang="it-IT" smtClean="0"/>
              <a:t>25/02/24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9ADA7DD2-93A8-44B2-A4BB-059F0B9892C5}" type="slidenum">
              <a:rPr lang="it-IT" smtClean="0"/>
              <a:t>‹N›</a:t>
            </a:fld>
            <a:endParaRPr lang="it-IT"/>
          </a:p>
        </p:txBody>
      </p:sp>
    </p:spTree>
    <p:extLst>
      <p:ext uri="{BB962C8B-B14F-4D97-AF65-F5344CB8AC3E}">
        <p14:creationId xmlns:p14="http://schemas.microsoft.com/office/powerpoint/2010/main" val="32644146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838200" y="1825625"/>
            <a:ext cx="51816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72200" y="1825625"/>
            <a:ext cx="51816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fld id="{79E71E2D-5858-4E80-9D91-B21953E70713}" type="datetimeFigureOut">
              <a:rPr lang="it-IT" smtClean="0"/>
              <a:t>25/02/24</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9ADA7DD2-93A8-44B2-A4BB-059F0B9892C5}" type="slidenum">
              <a:rPr lang="it-IT" smtClean="0"/>
              <a:t>‹N›</a:t>
            </a:fld>
            <a:endParaRPr lang="it-IT"/>
          </a:p>
        </p:txBody>
      </p:sp>
    </p:spTree>
    <p:extLst>
      <p:ext uri="{BB962C8B-B14F-4D97-AF65-F5344CB8AC3E}">
        <p14:creationId xmlns:p14="http://schemas.microsoft.com/office/powerpoint/2010/main" val="14985193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839788" y="365125"/>
            <a:ext cx="10515600" cy="1325563"/>
          </a:xfrm>
        </p:spPr>
        <p:txBody>
          <a:bodyPr/>
          <a:lstStyle/>
          <a:p>
            <a:r>
              <a:rPr lang="it-IT"/>
              <a:t>Fare clic per modificare lo stile del titolo</a:t>
            </a:r>
          </a:p>
        </p:txBody>
      </p:sp>
      <p:sp>
        <p:nvSpPr>
          <p:cNvPr id="3" name="Segnaposto tes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4" name="Segnaposto contenuto 3"/>
          <p:cNvSpPr>
            <a:spLocks noGrp="1"/>
          </p:cNvSpPr>
          <p:nvPr>
            <p:ph sz="half" idx="2"/>
          </p:nvPr>
        </p:nvSpPr>
        <p:spPr>
          <a:xfrm>
            <a:off x="839788" y="2505075"/>
            <a:ext cx="5157787"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6" name="Segnaposto contenuto 5"/>
          <p:cNvSpPr>
            <a:spLocks noGrp="1"/>
          </p:cNvSpPr>
          <p:nvPr>
            <p:ph sz="quarter" idx="4"/>
          </p:nvPr>
        </p:nvSpPr>
        <p:spPr>
          <a:xfrm>
            <a:off x="6172200" y="2505075"/>
            <a:ext cx="5183188"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fld id="{79E71E2D-5858-4E80-9D91-B21953E70713}" type="datetimeFigureOut">
              <a:rPr lang="it-IT" smtClean="0"/>
              <a:t>25/02/24</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9ADA7DD2-93A8-44B2-A4BB-059F0B9892C5}" type="slidenum">
              <a:rPr lang="it-IT" smtClean="0"/>
              <a:t>‹N›</a:t>
            </a:fld>
            <a:endParaRPr lang="it-IT"/>
          </a:p>
        </p:txBody>
      </p:sp>
    </p:spTree>
    <p:extLst>
      <p:ext uri="{BB962C8B-B14F-4D97-AF65-F5344CB8AC3E}">
        <p14:creationId xmlns:p14="http://schemas.microsoft.com/office/powerpoint/2010/main" val="5545465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2"/>
          <p:cNvSpPr>
            <a:spLocks noGrp="1"/>
          </p:cNvSpPr>
          <p:nvPr>
            <p:ph type="dt" sz="half" idx="10"/>
          </p:nvPr>
        </p:nvSpPr>
        <p:spPr/>
        <p:txBody>
          <a:bodyPr/>
          <a:lstStyle/>
          <a:p>
            <a:fld id="{79E71E2D-5858-4E80-9D91-B21953E70713}" type="datetimeFigureOut">
              <a:rPr lang="it-IT" smtClean="0"/>
              <a:t>25/02/24</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9ADA7DD2-93A8-44B2-A4BB-059F0B9892C5}" type="slidenum">
              <a:rPr lang="it-IT" smtClean="0"/>
              <a:t>‹N›</a:t>
            </a:fld>
            <a:endParaRPr lang="it-IT"/>
          </a:p>
        </p:txBody>
      </p:sp>
    </p:spTree>
    <p:extLst>
      <p:ext uri="{BB962C8B-B14F-4D97-AF65-F5344CB8AC3E}">
        <p14:creationId xmlns:p14="http://schemas.microsoft.com/office/powerpoint/2010/main" val="33535204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79E71E2D-5858-4E80-9D91-B21953E70713}" type="datetimeFigureOut">
              <a:rPr lang="it-IT" smtClean="0"/>
              <a:t>25/02/24</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9ADA7DD2-93A8-44B2-A4BB-059F0B9892C5}" type="slidenum">
              <a:rPr lang="it-IT" smtClean="0"/>
              <a:t>‹N›</a:t>
            </a:fld>
            <a:endParaRPr lang="it-IT"/>
          </a:p>
        </p:txBody>
      </p:sp>
    </p:spTree>
    <p:extLst>
      <p:ext uri="{BB962C8B-B14F-4D97-AF65-F5344CB8AC3E}">
        <p14:creationId xmlns:p14="http://schemas.microsoft.com/office/powerpoint/2010/main" val="27749992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a:t>
            </a:r>
          </a:p>
        </p:txBody>
      </p:sp>
      <p:sp>
        <p:nvSpPr>
          <p:cNvPr id="3" name="Segnaposto contenut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Segnaposto data 4"/>
          <p:cNvSpPr>
            <a:spLocks noGrp="1"/>
          </p:cNvSpPr>
          <p:nvPr>
            <p:ph type="dt" sz="half" idx="10"/>
          </p:nvPr>
        </p:nvSpPr>
        <p:spPr/>
        <p:txBody>
          <a:bodyPr/>
          <a:lstStyle/>
          <a:p>
            <a:fld id="{79E71E2D-5858-4E80-9D91-B21953E70713}" type="datetimeFigureOut">
              <a:rPr lang="it-IT" smtClean="0"/>
              <a:t>25/02/24</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9ADA7DD2-93A8-44B2-A4BB-059F0B9892C5}" type="slidenum">
              <a:rPr lang="it-IT" smtClean="0"/>
              <a:t>‹N›</a:t>
            </a:fld>
            <a:endParaRPr lang="it-IT"/>
          </a:p>
        </p:txBody>
      </p:sp>
    </p:spTree>
    <p:extLst>
      <p:ext uri="{BB962C8B-B14F-4D97-AF65-F5344CB8AC3E}">
        <p14:creationId xmlns:p14="http://schemas.microsoft.com/office/powerpoint/2010/main" val="30282844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a:t>
            </a:r>
          </a:p>
        </p:txBody>
      </p:sp>
      <p:sp>
        <p:nvSpPr>
          <p:cNvPr id="3" name="Segnaposto immagin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Segnaposto data 4"/>
          <p:cNvSpPr>
            <a:spLocks noGrp="1"/>
          </p:cNvSpPr>
          <p:nvPr>
            <p:ph type="dt" sz="half" idx="10"/>
          </p:nvPr>
        </p:nvSpPr>
        <p:spPr/>
        <p:txBody>
          <a:bodyPr/>
          <a:lstStyle/>
          <a:p>
            <a:fld id="{79E71E2D-5858-4E80-9D91-B21953E70713}" type="datetimeFigureOut">
              <a:rPr lang="it-IT" smtClean="0"/>
              <a:t>25/02/24</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9ADA7DD2-93A8-44B2-A4BB-059F0B9892C5}" type="slidenum">
              <a:rPr lang="it-IT" smtClean="0"/>
              <a:t>‹N›</a:t>
            </a:fld>
            <a:endParaRPr lang="it-IT"/>
          </a:p>
        </p:txBody>
      </p:sp>
    </p:spTree>
    <p:extLst>
      <p:ext uri="{BB962C8B-B14F-4D97-AF65-F5344CB8AC3E}">
        <p14:creationId xmlns:p14="http://schemas.microsoft.com/office/powerpoint/2010/main" val="3908892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a:t>
            </a:r>
          </a:p>
        </p:txBody>
      </p:sp>
      <p:sp>
        <p:nvSpPr>
          <p:cNvPr id="3" name="Segnaposto tes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9E71E2D-5858-4E80-9D91-B21953E70713}" type="datetimeFigureOut">
              <a:rPr lang="it-IT" smtClean="0"/>
              <a:t>25/02/24</a:t>
            </a:fld>
            <a:endParaRPr lang="it-IT"/>
          </a:p>
        </p:txBody>
      </p:sp>
      <p:sp>
        <p:nvSpPr>
          <p:cNvPr id="5" name="Segnaposto piè di pa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DA7DD2-93A8-44B2-A4BB-059F0B9892C5}" type="slidenum">
              <a:rPr lang="it-IT" smtClean="0"/>
              <a:t>‹N›</a:t>
            </a:fld>
            <a:endParaRPr lang="it-IT"/>
          </a:p>
        </p:txBody>
      </p:sp>
    </p:spTree>
    <p:extLst>
      <p:ext uri="{BB962C8B-B14F-4D97-AF65-F5344CB8AC3E}">
        <p14:creationId xmlns:p14="http://schemas.microsoft.com/office/powerpoint/2010/main" val="11628491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emf"/><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_rels/slide23.xml.rels><?xml version="1.0" encoding="UTF-8" standalone="yes"?>
<Relationships xmlns="http://schemas.openxmlformats.org/package/2006/relationships"><Relationship Id="rId8" Type="http://schemas.openxmlformats.org/officeDocument/2006/relationships/hyperlink" Target="https://www.collinsdictionary.com/dictionary/english/vat" TargetMode="External"/><Relationship Id="rId3" Type="http://schemas.openxmlformats.org/officeDocument/2006/relationships/image" Target="../media/image1.jpeg"/><Relationship Id="rId7" Type="http://schemas.openxmlformats.org/officeDocument/2006/relationships/hyperlink" Target="https://www.collinsdictionary.com/dictionary/english/import" TargetMode="Externa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10" Type="http://schemas.openxmlformats.org/officeDocument/2006/relationships/hyperlink" Target="https://www.collinsdictionary.com/dictionary/english/add" TargetMode="External"/><Relationship Id="rId4" Type="http://schemas.openxmlformats.org/officeDocument/2006/relationships/image" Target="../media/image2.jpeg"/><Relationship Id="rId9" Type="http://schemas.openxmlformats.org/officeDocument/2006/relationships/hyperlink" Target="https://www.collinsdictionary.com/dictionary/english/sell"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_rels/slide29.xml.rels><?xml version="1.0" encoding="UTF-8" standalone="yes"?>
<Relationships xmlns="http://schemas.openxmlformats.org/package/2006/relationships"><Relationship Id="rId8" Type="http://schemas.openxmlformats.org/officeDocument/2006/relationships/hyperlink" Target="https://www.esma.europa.eu/press-news/esma-news/esma-publishes-its-final-report-eu-carbon-market" TargetMode="External"/><Relationship Id="rId3" Type="http://schemas.openxmlformats.org/officeDocument/2006/relationships/image" Target="../media/image1.jpeg"/><Relationship Id="rId7" Type="http://schemas.openxmlformats.org/officeDocument/2006/relationships/hyperlink" Target="https://www.esma.europa.eu/press-news/esma-news/esma-publishes-its-preliminary-report-eu-carbon-market" TargetMode="Externa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hyperlink" Target="file:///Users/domenicogaudioso/Documents/Documenti%20energia%20e%20clima/ETS_giz_Turkey/ICAP/unit11/html/unit11-5.html" TargetMode="Externa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8" Type="http://schemas.openxmlformats.org/officeDocument/2006/relationships/hyperlink" Target="https://eur-lex.europa.eu/legal-content/EN/TXT/?uri=celex%3A32014R0596" TargetMode="External"/><Relationship Id="rId3" Type="http://schemas.openxmlformats.org/officeDocument/2006/relationships/image" Target="../media/image1.jpeg"/><Relationship Id="rId7" Type="http://schemas.openxmlformats.org/officeDocument/2006/relationships/hyperlink" Target="https://eur-lex.europa.eu/legal-content/EN/ALL/?uri=CELEX%3A32014L0065" TargetMode="Externa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_rels/slide31.xml.rels><?xml version="1.0" encoding="UTF-8" standalone="yes"?>
<Relationships xmlns="http://schemas.openxmlformats.org/package/2006/relationships"><Relationship Id="rId8" Type="http://schemas.openxmlformats.org/officeDocument/2006/relationships/hyperlink" Target="https://eur-lex.europa.eu/legal-content/EN/TXT/?uri=CELEX%3A32014R0600" TargetMode="External"/><Relationship Id="rId13" Type="http://schemas.openxmlformats.org/officeDocument/2006/relationships/hyperlink" Target="https://ec.europa.eu/info/business-economy-euro/banking-and-finance/financial-markets/post-trade-services/settlement-finality_en" TargetMode="External"/><Relationship Id="rId3" Type="http://schemas.openxmlformats.org/officeDocument/2006/relationships/image" Target="../media/image1.jpeg"/><Relationship Id="rId7" Type="http://schemas.openxmlformats.org/officeDocument/2006/relationships/hyperlink" Target="https://eur-lex.europa.eu/legal-content/EN/ALL/?uri=CELEX%3A32014L0065" TargetMode="External"/><Relationship Id="rId12" Type="http://schemas.openxmlformats.org/officeDocument/2006/relationships/hyperlink" Target="http://ec.europa.eu/finance/bank/regcapital/legislation-in-force/index_en.htm" TargetMode="External"/><Relationship Id="rId17" Type="http://schemas.openxmlformats.org/officeDocument/2006/relationships/hyperlink" Target="http://ec.europa.eu/finance/capital-markets-union/index_en.htm" TargetMode="External"/><Relationship Id="rId2" Type="http://schemas.openxmlformats.org/officeDocument/2006/relationships/image" Target="../media/image4.png"/><Relationship Id="rId16" Type="http://schemas.openxmlformats.org/officeDocument/2006/relationships/hyperlink" Target="http://ec.europa.eu/finance/securities/short_selling/index_en.htm" TargetMode="External"/><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hyperlink" Target="https://ec.europa.eu/info/business-economy-euro/banking-and-finance/financial-supervision-and-risk-management/anti-money-laundering-and-counter-terrorist-financing_en" TargetMode="External"/><Relationship Id="rId5" Type="http://schemas.openxmlformats.org/officeDocument/2006/relationships/image" Target="../media/image3.png"/><Relationship Id="rId15" Type="http://schemas.openxmlformats.org/officeDocument/2006/relationships/hyperlink" Target="http://ec.europa.eu/finance/financial-markets/derivatives/index_en.htm" TargetMode="External"/><Relationship Id="rId10" Type="http://schemas.openxmlformats.org/officeDocument/2006/relationships/hyperlink" Target="https://eur-lex.europa.eu/legal-content/EN/TXT/?uri=celex:32014L0057" TargetMode="External"/><Relationship Id="rId4" Type="http://schemas.openxmlformats.org/officeDocument/2006/relationships/image" Target="../media/image2.jpeg"/><Relationship Id="rId9" Type="http://schemas.openxmlformats.org/officeDocument/2006/relationships/hyperlink" Target="https://eur-lex.europa.eu/legal-content/EN/TXT/?uri=celex%3A32014R0596" TargetMode="External"/><Relationship Id="rId14" Type="http://schemas.openxmlformats.org/officeDocument/2006/relationships/hyperlink" Target="http://ec.europa.eu/finance/financial-markets/central_securities_depositories/index_en.htm"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_rels/slide3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_rels/slide34.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6.png"/><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jpeg"/><Relationship Id="rId7" Type="http://schemas.openxmlformats.org/officeDocument/2006/relationships/hyperlink" Target="file:///Users/domenicogaudioso/Documents/Documenti%20energia%20e%20clima/ETS_giz_Turkey/ICAP/unit11/html/unit11-12.html" TargetMode="Externa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a:extLst>
              <a:ext uri="{FF2B5EF4-FFF2-40B4-BE49-F238E27FC236}">
                <a16:creationId xmlns:a16="http://schemas.microsoft.com/office/drawing/2014/main" id="{5486355F-3005-4F04-805F-557D6A1547EE}"/>
              </a:ext>
            </a:extLst>
          </p:cNvPr>
          <p:cNvSpPr txBox="1">
            <a:spLocks/>
          </p:cNvSpPr>
          <p:nvPr/>
        </p:nvSpPr>
        <p:spPr>
          <a:xfrm>
            <a:off x="765544" y="3444483"/>
            <a:ext cx="10668236" cy="882420"/>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400" b="1" dirty="0"/>
              <a:t>Emission Transaction Registries</a:t>
            </a:r>
            <a:endParaRPr lang="it-IT" sz="2400" i="1" dirty="0"/>
          </a:p>
        </p:txBody>
      </p:sp>
      <p:sp>
        <p:nvSpPr>
          <p:cNvPr id="5" name="Sottotitolo 2">
            <a:extLst>
              <a:ext uri="{FF2B5EF4-FFF2-40B4-BE49-F238E27FC236}">
                <a16:creationId xmlns:a16="http://schemas.microsoft.com/office/drawing/2014/main" id="{4734F9A8-1B6E-44C0-8490-B906F2127A77}"/>
              </a:ext>
            </a:extLst>
          </p:cNvPr>
          <p:cNvSpPr txBox="1">
            <a:spLocks/>
          </p:cNvSpPr>
          <p:nvPr/>
        </p:nvSpPr>
        <p:spPr>
          <a:xfrm>
            <a:off x="1613330" y="4586751"/>
            <a:ext cx="9144000" cy="717872"/>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t-IT" dirty="0"/>
              <a:t>Domenico Gaudioso</a:t>
            </a:r>
          </a:p>
          <a:p>
            <a:pPr marL="0" indent="0" algn="ctr">
              <a:buNone/>
            </a:pPr>
            <a:r>
              <a:rPr lang="it-IT" dirty="0"/>
              <a:t>28 </a:t>
            </a:r>
            <a:r>
              <a:rPr lang="it-IT" dirty="0" err="1"/>
              <a:t>February</a:t>
            </a:r>
            <a:r>
              <a:rPr lang="it-IT" dirty="0"/>
              <a:t> 2024</a:t>
            </a:r>
          </a:p>
          <a:p>
            <a:pPr marL="0" indent="0" algn="ctr">
              <a:buNone/>
            </a:pPr>
            <a:endParaRPr lang="it-IT" dirty="0"/>
          </a:p>
          <a:p>
            <a:endParaRPr lang="it-IT" dirty="0"/>
          </a:p>
        </p:txBody>
      </p:sp>
      <p:pic>
        <p:nvPicPr>
          <p:cNvPr id="6" name="Immagine 16" descr="ISPRA - Istituto Superiore per la Protezione e la Ricerca Ambientale">
            <a:extLst>
              <a:ext uri="{FF2B5EF4-FFF2-40B4-BE49-F238E27FC236}">
                <a16:creationId xmlns:a16="http://schemas.microsoft.com/office/drawing/2014/main" id="{290D8130-2141-4CBB-B01B-4E8C48F4B2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14024" y="5991626"/>
            <a:ext cx="1331246" cy="606783"/>
          </a:xfrm>
          <a:prstGeom prst="rect">
            <a:avLst/>
          </a:prstGeom>
          <a:noFill/>
          <a:extLst>
            <a:ext uri="{909E8E84-426E-40DD-AFC4-6F175D3DCCD1}">
              <a14:hiddenFill xmlns:a14="http://schemas.microsoft.com/office/drawing/2010/main">
                <a:solidFill>
                  <a:srgbClr val="FFFFFF"/>
                </a:solidFill>
              </a14:hiddenFill>
            </a:ext>
          </a:extLst>
        </p:spPr>
      </p:pic>
      <p:pic>
        <p:nvPicPr>
          <p:cNvPr id="7" name="Immagine 14" descr="GHGMI_logo_color_800x157">
            <a:extLst>
              <a:ext uri="{FF2B5EF4-FFF2-40B4-BE49-F238E27FC236}">
                <a16:creationId xmlns:a16="http://schemas.microsoft.com/office/drawing/2014/main" id="{04811766-8AFA-445A-87CC-637B9F3E40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9953" y="6110420"/>
            <a:ext cx="2661960" cy="518564"/>
          </a:xfrm>
          <a:prstGeom prst="rect">
            <a:avLst/>
          </a:prstGeom>
          <a:noFill/>
          <a:extLst>
            <a:ext uri="{909E8E84-426E-40DD-AFC4-6F175D3DCCD1}">
              <a14:hiddenFill xmlns:a14="http://schemas.microsoft.com/office/drawing/2010/main">
                <a:solidFill>
                  <a:srgbClr val="FFFFFF"/>
                </a:solidFill>
              </a14:hiddenFill>
            </a:ext>
          </a:extLst>
        </p:spPr>
      </p:pic>
      <p:pic>
        <p:nvPicPr>
          <p:cNvPr id="8" name="Immagine 39" descr="ekodenge18-logo-01">
            <a:extLst>
              <a:ext uri="{FF2B5EF4-FFF2-40B4-BE49-F238E27FC236}">
                <a16:creationId xmlns:a16="http://schemas.microsoft.com/office/drawing/2014/main" id="{53A19AF1-D323-4533-9FBC-9F1449958B0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55894" y="6110420"/>
            <a:ext cx="1685307" cy="479441"/>
          </a:xfrm>
          <a:prstGeom prst="rect">
            <a:avLst/>
          </a:prstGeom>
          <a:noFill/>
          <a:extLst>
            <a:ext uri="{909E8E84-426E-40DD-AFC4-6F175D3DCCD1}">
              <a14:hiddenFill xmlns:a14="http://schemas.microsoft.com/office/drawing/2010/main">
                <a:solidFill>
                  <a:srgbClr val="FFFFFF"/>
                </a:solidFill>
              </a14:hiddenFill>
            </a:ext>
          </a:extLst>
        </p:spPr>
      </p:pic>
      <p:sp>
        <p:nvSpPr>
          <p:cNvPr id="9" name="Titolo 1">
            <a:extLst>
              <a:ext uri="{FF2B5EF4-FFF2-40B4-BE49-F238E27FC236}">
                <a16:creationId xmlns:a16="http://schemas.microsoft.com/office/drawing/2014/main" id="{AAAA6272-A321-4098-88E2-A6631CCBDE4A}"/>
              </a:ext>
            </a:extLst>
          </p:cNvPr>
          <p:cNvSpPr txBox="1">
            <a:spLocks/>
          </p:cNvSpPr>
          <p:nvPr/>
        </p:nvSpPr>
        <p:spPr>
          <a:xfrm>
            <a:off x="1487639" y="1251303"/>
            <a:ext cx="9144000" cy="193333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R="71755">
              <a:spcAft>
                <a:spcPts val="0"/>
              </a:spcAft>
            </a:pPr>
            <a:r>
              <a:rPr lang="en-GB" sz="3200" b="1" dirty="0" err="1"/>
              <a:t>Türkiye</a:t>
            </a:r>
            <a:r>
              <a:rPr lang="en-GB" sz="3200" b="1" dirty="0"/>
              <a:t>: Advancing EU-</a:t>
            </a:r>
            <a:r>
              <a:rPr lang="en-GB" sz="3200" b="1" dirty="0" err="1"/>
              <a:t>Türkiye</a:t>
            </a:r>
            <a:r>
              <a:rPr lang="en-GB" sz="3200" b="1" dirty="0"/>
              <a:t> high-level dialogue </a:t>
            </a:r>
          </a:p>
          <a:p>
            <a:pPr marR="71755">
              <a:spcAft>
                <a:spcPts val="0"/>
              </a:spcAft>
            </a:pPr>
            <a:r>
              <a:rPr lang="en-GB" sz="3200" b="1" dirty="0"/>
              <a:t>on climate action including technical exchanges and trainings on EU ETS</a:t>
            </a:r>
          </a:p>
          <a:p>
            <a:pPr marR="71755">
              <a:spcAft>
                <a:spcPts val="0"/>
              </a:spcAft>
            </a:pPr>
            <a:r>
              <a:rPr lang="en-US" sz="1800" i="1" dirty="0"/>
              <a:t>This activity is part of the European Union Climate Dialogues Project (EUCDs)</a:t>
            </a:r>
            <a:endParaRPr lang="fr-FR" sz="1800" i="1" dirty="0"/>
          </a:p>
        </p:txBody>
      </p:sp>
      <p:pic>
        <p:nvPicPr>
          <p:cNvPr id="11" name="Immagine 7">
            <a:extLst>
              <a:ext uri="{FF2B5EF4-FFF2-40B4-BE49-F238E27FC236}">
                <a16:creationId xmlns:a16="http://schemas.microsoft.com/office/drawing/2014/main" id="{6E82DA52-E5F4-4AF4-B68D-C51A2402B5B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93738" y="206977"/>
            <a:ext cx="2907798" cy="914402"/>
          </a:xfrm>
          <a:prstGeom prst="rect">
            <a:avLst/>
          </a:prstGeom>
        </p:spPr>
      </p:pic>
      <p:pic>
        <p:nvPicPr>
          <p:cNvPr id="12" name="Immagine 3">
            <a:extLst>
              <a:ext uri="{FF2B5EF4-FFF2-40B4-BE49-F238E27FC236}">
                <a16:creationId xmlns:a16="http://schemas.microsoft.com/office/drawing/2014/main" id="{EF794C6E-E38B-49A4-8D50-5A39AE633022}"/>
              </a:ext>
            </a:extLst>
          </p:cNvPr>
          <p:cNvPicPr>
            <a:picLocks noChangeAspect="1"/>
          </p:cNvPicPr>
          <p:nvPr/>
        </p:nvPicPr>
        <p:blipFill>
          <a:blip r:embed="rId6"/>
          <a:stretch>
            <a:fillRect/>
          </a:stretch>
        </p:blipFill>
        <p:spPr>
          <a:xfrm>
            <a:off x="0" y="151001"/>
            <a:ext cx="4100788" cy="854200"/>
          </a:xfrm>
          <a:prstGeom prst="rect">
            <a:avLst/>
          </a:prstGeom>
        </p:spPr>
      </p:pic>
      <p:sp>
        <p:nvSpPr>
          <p:cNvPr id="13" name="Sottotitolo 2">
            <a:extLst>
              <a:ext uri="{FF2B5EF4-FFF2-40B4-BE49-F238E27FC236}">
                <a16:creationId xmlns:a16="http://schemas.microsoft.com/office/drawing/2014/main" id="{4734F9A8-1B6E-44C0-8490-B906F2127A77}"/>
              </a:ext>
            </a:extLst>
          </p:cNvPr>
          <p:cNvSpPr txBox="1">
            <a:spLocks/>
          </p:cNvSpPr>
          <p:nvPr/>
        </p:nvSpPr>
        <p:spPr>
          <a:xfrm>
            <a:off x="50051" y="5562244"/>
            <a:ext cx="12019176" cy="290555"/>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i="1" dirty="0"/>
              <a:t>This publication was funded by the European Union. Its contents are the sole responsibility of the author and do not necessarily reflect the views of the European Union</a:t>
            </a:r>
            <a:endParaRPr lang="it-IT" sz="1400" i="1" dirty="0"/>
          </a:p>
          <a:p>
            <a:pPr marL="0" indent="0" algn="ctr">
              <a:buNone/>
            </a:pPr>
            <a:endParaRPr lang="it-IT" sz="1400" i="1" dirty="0"/>
          </a:p>
          <a:p>
            <a:endParaRPr lang="it-IT" dirty="0"/>
          </a:p>
        </p:txBody>
      </p:sp>
    </p:spTree>
    <p:extLst>
      <p:ext uri="{BB962C8B-B14F-4D97-AF65-F5344CB8AC3E}">
        <p14:creationId xmlns:p14="http://schemas.microsoft.com/office/powerpoint/2010/main" val="12404313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2" name="Titolo 1">
            <a:extLst>
              <a:ext uri="{FF2B5EF4-FFF2-40B4-BE49-F238E27FC236}">
                <a16:creationId xmlns:a16="http://schemas.microsoft.com/office/drawing/2014/main" id="{99C9B388-9BCD-E644-780E-2E7E5DE714B3}"/>
              </a:ext>
            </a:extLst>
          </p:cNvPr>
          <p:cNvSpPr>
            <a:spLocks noGrp="1"/>
          </p:cNvSpPr>
          <p:nvPr>
            <p:ph type="title"/>
          </p:nvPr>
        </p:nvSpPr>
        <p:spPr>
          <a:xfrm>
            <a:off x="521292" y="941598"/>
            <a:ext cx="10832508" cy="659298"/>
          </a:xfrm>
        </p:spPr>
        <p:txBody>
          <a:bodyPr>
            <a:normAutofit fontScale="90000"/>
          </a:bodyPr>
          <a:lstStyle/>
          <a:p>
            <a:r>
              <a:rPr lang="it-IT" dirty="0" err="1">
                <a:solidFill>
                  <a:schemeClr val="accent6">
                    <a:lumMod val="75000"/>
                  </a:schemeClr>
                </a:solidFill>
              </a:rPr>
              <a:t>Emission</a:t>
            </a:r>
            <a:r>
              <a:rPr lang="it-IT" dirty="0">
                <a:solidFill>
                  <a:schemeClr val="accent6">
                    <a:lumMod val="75000"/>
                  </a:schemeClr>
                </a:solidFill>
              </a:rPr>
              <a:t> </a:t>
            </a:r>
            <a:r>
              <a:rPr lang="it-IT" dirty="0" err="1">
                <a:solidFill>
                  <a:schemeClr val="accent6">
                    <a:lumMod val="75000"/>
                  </a:schemeClr>
                </a:solidFill>
              </a:rPr>
              <a:t>allowances</a:t>
            </a:r>
            <a:endParaRPr lang="it-IT" dirty="0">
              <a:solidFill>
                <a:schemeClr val="accent6">
                  <a:lumMod val="75000"/>
                </a:schemeClr>
              </a:solidFill>
            </a:endParaRPr>
          </a:p>
        </p:txBody>
      </p:sp>
      <p:sp>
        <p:nvSpPr>
          <p:cNvPr id="4" name="CasellaDiTesto 3">
            <a:extLst>
              <a:ext uri="{FF2B5EF4-FFF2-40B4-BE49-F238E27FC236}">
                <a16:creationId xmlns:a16="http://schemas.microsoft.com/office/drawing/2014/main" id="{554A227B-E8E2-D09F-A782-153722BF9E89}"/>
              </a:ext>
            </a:extLst>
          </p:cNvPr>
          <p:cNvSpPr txBox="1"/>
          <p:nvPr/>
        </p:nvSpPr>
        <p:spPr>
          <a:xfrm>
            <a:off x="748149" y="1870360"/>
            <a:ext cx="10321636" cy="4210383"/>
          </a:xfrm>
          <a:prstGeom prst="rect">
            <a:avLst/>
          </a:prstGeom>
          <a:noFill/>
        </p:spPr>
        <p:txBody>
          <a:bodyPr wrap="square" rtlCol="0">
            <a:spAutoFit/>
          </a:bodyPr>
          <a:lstStyle/>
          <a:p>
            <a:pPr marL="342900" indent="-342900">
              <a:lnSpc>
                <a:spcPct val="90000"/>
              </a:lnSpc>
              <a:spcBef>
                <a:spcPts val="600"/>
              </a:spcBef>
              <a:spcAft>
                <a:spcPts val="600"/>
              </a:spcAft>
              <a:buFont typeface="Arial" panose="020B0604020202020204" pitchFamily="34" charset="0"/>
              <a:buChar char="•"/>
            </a:pPr>
            <a:r>
              <a:rPr lang="en-US" sz="2400" kern="0" dirty="0">
                <a:effectLst/>
                <a:ea typeface="Times New Roman" panose="02020603050405020304" pitchFamily="18" charset="0"/>
                <a:cs typeface="Calibri" panose="020F0502020204030204" pitchFamily="34" charset="0"/>
              </a:rPr>
              <a:t>An allowance can be thought of as a </a:t>
            </a:r>
            <a:r>
              <a:rPr lang="en-US" sz="2400" b="1" kern="0" dirty="0">
                <a:effectLst/>
                <a:ea typeface="Times New Roman" panose="02020603050405020304" pitchFamily="18" charset="0"/>
                <a:cs typeface="Calibri" panose="020F0502020204030204" pitchFamily="34" charset="0"/>
              </a:rPr>
              <a:t>certificate</a:t>
            </a:r>
            <a:r>
              <a:rPr lang="en-US" sz="2400" kern="0" dirty="0">
                <a:effectLst/>
                <a:ea typeface="Times New Roman" panose="02020603050405020304" pitchFamily="18" charset="0"/>
                <a:cs typeface="Calibri" panose="020F0502020204030204" pitchFamily="34" charset="0"/>
              </a:rPr>
              <a:t> that gives its holder the legal </a:t>
            </a:r>
            <a:r>
              <a:rPr lang="en-US" sz="2400" b="1" kern="0" dirty="0">
                <a:effectLst/>
                <a:ea typeface="Times New Roman" panose="02020603050405020304" pitchFamily="18" charset="0"/>
                <a:cs typeface="Calibri" panose="020F0502020204030204" pitchFamily="34" charset="0"/>
              </a:rPr>
              <a:t>right to emit </a:t>
            </a:r>
            <a:r>
              <a:rPr lang="en-US" sz="2400" kern="0" dirty="0">
                <a:effectLst/>
                <a:ea typeface="Times New Roman" panose="02020603050405020304" pitchFamily="18" charset="0"/>
                <a:cs typeface="Calibri" panose="020F0502020204030204" pitchFamily="34" charset="0"/>
              </a:rPr>
              <a:t>one unit of pollution. Allowances are functionally legal permits to pollute a fixed amount.</a:t>
            </a:r>
            <a:endParaRPr lang="it-IT" sz="2400" kern="100" dirty="0">
              <a:effectLst/>
              <a:ea typeface="Calibri" panose="020F0502020204030204" pitchFamily="34" charset="0"/>
              <a:cs typeface="Times New Roman" panose="02020603050405020304" pitchFamily="18" charset="0"/>
            </a:endParaRPr>
          </a:p>
          <a:p>
            <a:pPr marL="342900" indent="-342900">
              <a:lnSpc>
                <a:spcPct val="90000"/>
              </a:lnSpc>
              <a:spcBef>
                <a:spcPts val="600"/>
              </a:spcBef>
              <a:spcAft>
                <a:spcPts val="600"/>
              </a:spcAft>
              <a:buFont typeface="Arial" panose="020B0604020202020204" pitchFamily="34" charset="0"/>
              <a:buChar char="•"/>
            </a:pPr>
            <a:r>
              <a:rPr lang="en-US" sz="2400" kern="0" dirty="0">
                <a:effectLst/>
                <a:ea typeface="Times New Roman" panose="02020603050405020304" pitchFamily="18" charset="0"/>
                <a:cs typeface="Calibri" panose="020F0502020204030204" pitchFamily="34" charset="0"/>
              </a:rPr>
              <a:t>Typically, the unit of measure for this amount is one metric </a:t>
            </a:r>
            <a:r>
              <a:rPr lang="en-US" sz="2400" kern="0" dirty="0" err="1">
                <a:effectLst/>
                <a:ea typeface="Times New Roman" panose="02020603050405020304" pitchFamily="18" charset="0"/>
                <a:cs typeface="Calibri" panose="020F0502020204030204" pitchFamily="34" charset="0"/>
              </a:rPr>
              <a:t>tonne</a:t>
            </a:r>
            <a:r>
              <a:rPr lang="en-US" sz="2400" kern="0" dirty="0">
                <a:effectLst/>
                <a:ea typeface="Times New Roman" panose="02020603050405020304" pitchFamily="18" charset="0"/>
                <a:cs typeface="Calibri" panose="020F0502020204030204" pitchFamily="34" charset="0"/>
              </a:rPr>
              <a:t> of a specific pollutant, such as CO</a:t>
            </a:r>
            <a:r>
              <a:rPr lang="en-US" sz="2400" kern="0" baseline="-25000" dirty="0">
                <a:effectLst/>
                <a:ea typeface="Times New Roman" panose="02020603050405020304" pitchFamily="18" charset="0"/>
                <a:cs typeface="Calibri" panose="020F0502020204030204" pitchFamily="34" charset="0"/>
              </a:rPr>
              <a:t>2</a:t>
            </a:r>
            <a:r>
              <a:rPr lang="en-US" sz="2400" kern="0" dirty="0">
                <a:effectLst/>
                <a:ea typeface="Times New Roman" panose="02020603050405020304" pitchFamily="18" charset="0"/>
                <a:cs typeface="Calibri" panose="020F0502020204030204" pitchFamily="34" charset="0"/>
              </a:rPr>
              <a:t>.</a:t>
            </a:r>
            <a:endParaRPr lang="it-IT" sz="2400" kern="100" dirty="0">
              <a:effectLst/>
              <a:ea typeface="Calibri" panose="020F0502020204030204" pitchFamily="34" charset="0"/>
              <a:cs typeface="Times New Roman" panose="02020603050405020304" pitchFamily="18" charset="0"/>
            </a:endParaRPr>
          </a:p>
          <a:p>
            <a:pPr marL="342900" indent="-342900">
              <a:lnSpc>
                <a:spcPct val="90000"/>
              </a:lnSpc>
              <a:spcBef>
                <a:spcPts val="600"/>
              </a:spcBef>
              <a:spcAft>
                <a:spcPts val="600"/>
              </a:spcAft>
              <a:buFont typeface="Arial" panose="020B0604020202020204" pitchFamily="34" charset="0"/>
              <a:buChar char="•"/>
            </a:pPr>
            <a:r>
              <a:rPr lang="en-US" sz="2400" b="1" kern="0" dirty="0">
                <a:effectLst/>
                <a:ea typeface="Times New Roman" panose="02020603050405020304" pitchFamily="18" charset="0"/>
                <a:cs typeface="Calibri" panose="020F0502020204030204" pitchFamily="34" charset="0"/>
              </a:rPr>
              <a:t>Each allowance is given a unique serial number </a:t>
            </a:r>
            <a:r>
              <a:rPr lang="en-US" sz="2400" kern="0" dirty="0">
                <a:effectLst/>
                <a:ea typeface="Times New Roman" panose="02020603050405020304" pitchFamily="18" charset="0"/>
                <a:cs typeface="Calibri" panose="020F0502020204030204" pitchFamily="34" charset="0"/>
              </a:rPr>
              <a:t>so its ownership and disposition can be tracked.  Each allowance also typically has a vintage, which specifies the year it was created.  The vintage can be important to know in case allowances can only be used after certain dates, or if they expire.</a:t>
            </a:r>
            <a:endParaRPr lang="it-IT" sz="2400" kern="100" dirty="0">
              <a:effectLst/>
              <a:ea typeface="Calibri" panose="020F0502020204030204" pitchFamily="34" charset="0"/>
              <a:cs typeface="Times New Roman" panose="02020603050405020304" pitchFamily="18" charset="0"/>
            </a:endParaRPr>
          </a:p>
          <a:p>
            <a:pPr marL="342900" indent="-342900">
              <a:lnSpc>
                <a:spcPct val="90000"/>
              </a:lnSpc>
              <a:spcBef>
                <a:spcPts val="600"/>
              </a:spcBef>
              <a:spcAft>
                <a:spcPts val="600"/>
              </a:spcAft>
              <a:buFont typeface="Arial" panose="020B0604020202020204" pitchFamily="34" charset="0"/>
              <a:buChar char="•"/>
            </a:pPr>
            <a:r>
              <a:rPr lang="en-US" sz="2400" kern="0" dirty="0">
                <a:effectLst/>
                <a:ea typeface="Times New Roman" panose="02020603050405020304" pitchFamily="18" charset="0"/>
                <a:cs typeface="Calibri" panose="020F0502020204030204" pitchFamily="34" charset="0"/>
              </a:rPr>
              <a:t>An example of an allowance is a European Union Allowance (EUA) under the EU-ETS.</a:t>
            </a:r>
            <a:endParaRPr lang="it-IT" sz="2400" kern="1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137582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2" name="Titolo 1">
            <a:extLst>
              <a:ext uri="{FF2B5EF4-FFF2-40B4-BE49-F238E27FC236}">
                <a16:creationId xmlns:a16="http://schemas.microsoft.com/office/drawing/2014/main" id="{99C9B388-9BCD-E644-780E-2E7E5DE714B3}"/>
              </a:ext>
            </a:extLst>
          </p:cNvPr>
          <p:cNvSpPr>
            <a:spLocks noGrp="1"/>
          </p:cNvSpPr>
          <p:nvPr>
            <p:ph type="title"/>
          </p:nvPr>
        </p:nvSpPr>
        <p:spPr>
          <a:xfrm>
            <a:off x="521292" y="786514"/>
            <a:ext cx="10832508" cy="659298"/>
          </a:xfrm>
        </p:spPr>
        <p:txBody>
          <a:bodyPr>
            <a:normAutofit fontScale="90000"/>
          </a:bodyPr>
          <a:lstStyle/>
          <a:p>
            <a:r>
              <a:rPr lang="it-IT" dirty="0" err="1">
                <a:solidFill>
                  <a:schemeClr val="accent6">
                    <a:lumMod val="75000"/>
                  </a:schemeClr>
                </a:solidFill>
              </a:rPr>
              <a:t>Emission</a:t>
            </a:r>
            <a:r>
              <a:rPr lang="it-IT" dirty="0">
                <a:solidFill>
                  <a:schemeClr val="accent6">
                    <a:lumMod val="75000"/>
                  </a:schemeClr>
                </a:solidFill>
              </a:rPr>
              <a:t> </a:t>
            </a:r>
            <a:r>
              <a:rPr lang="it-IT" dirty="0" err="1">
                <a:solidFill>
                  <a:schemeClr val="accent6">
                    <a:lumMod val="75000"/>
                  </a:schemeClr>
                </a:solidFill>
              </a:rPr>
              <a:t>reduction</a:t>
            </a:r>
            <a:r>
              <a:rPr lang="it-IT" dirty="0">
                <a:solidFill>
                  <a:schemeClr val="accent6">
                    <a:lumMod val="75000"/>
                  </a:schemeClr>
                </a:solidFill>
              </a:rPr>
              <a:t> credits</a:t>
            </a:r>
          </a:p>
        </p:txBody>
      </p:sp>
      <p:sp>
        <p:nvSpPr>
          <p:cNvPr id="4" name="CasellaDiTesto 3">
            <a:extLst>
              <a:ext uri="{FF2B5EF4-FFF2-40B4-BE49-F238E27FC236}">
                <a16:creationId xmlns:a16="http://schemas.microsoft.com/office/drawing/2014/main" id="{554A227B-E8E2-D09F-A782-153722BF9E89}"/>
              </a:ext>
            </a:extLst>
          </p:cNvPr>
          <p:cNvSpPr txBox="1"/>
          <p:nvPr/>
        </p:nvSpPr>
        <p:spPr>
          <a:xfrm>
            <a:off x="502920" y="1454710"/>
            <a:ext cx="11511282" cy="4875181"/>
          </a:xfrm>
          <a:prstGeom prst="rect">
            <a:avLst/>
          </a:prstGeom>
          <a:noFill/>
        </p:spPr>
        <p:txBody>
          <a:bodyPr wrap="square" rtlCol="0">
            <a:spAutoFit/>
          </a:bodyPr>
          <a:lstStyle/>
          <a:p>
            <a:pPr marL="342900" indent="-342900">
              <a:lnSpc>
                <a:spcPct val="90000"/>
              </a:lnSpc>
              <a:spcBef>
                <a:spcPts val="600"/>
              </a:spcBef>
              <a:spcAft>
                <a:spcPts val="600"/>
              </a:spcAft>
              <a:buFont typeface="Arial" panose="020B0604020202020204" pitchFamily="34" charset="0"/>
              <a:buChar char="•"/>
            </a:pPr>
            <a:r>
              <a:rPr lang="it-IT" sz="2400" dirty="0" err="1"/>
              <a:t>Emission</a:t>
            </a:r>
            <a:r>
              <a:rPr lang="it-IT" sz="2400" dirty="0"/>
              <a:t> </a:t>
            </a:r>
            <a:r>
              <a:rPr lang="it-IT" sz="2400" dirty="0" err="1"/>
              <a:t>reduction</a:t>
            </a:r>
            <a:r>
              <a:rPr lang="it-IT" sz="2400" dirty="0"/>
              <a:t> credits are </a:t>
            </a:r>
            <a:r>
              <a:rPr lang="it-IT" sz="2400" dirty="0" err="1"/>
              <a:t>commonly</a:t>
            </a:r>
            <a:r>
              <a:rPr lang="it-IT" sz="2400" dirty="0"/>
              <a:t> </a:t>
            </a:r>
            <a:r>
              <a:rPr lang="it-IT" sz="2400" dirty="0" err="1"/>
              <a:t>referred</a:t>
            </a:r>
            <a:r>
              <a:rPr lang="it-IT" sz="2400" dirty="0"/>
              <a:t> to </a:t>
            </a:r>
            <a:r>
              <a:rPr lang="it-IT" sz="2400" dirty="0" err="1"/>
              <a:t>as</a:t>
            </a:r>
            <a:r>
              <a:rPr lang="it-IT" sz="2400" dirty="0"/>
              <a:t> </a:t>
            </a:r>
            <a:r>
              <a:rPr lang="it-IT" sz="2400" b="1" dirty="0"/>
              <a:t>carbon </a:t>
            </a:r>
            <a:r>
              <a:rPr lang="it-IT" sz="2400" b="1" dirty="0" err="1"/>
              <a:t>offsets</a:t>
            </a:r>
            <a:r>
              <a:rPr lang="it-IT" sz="2400" dirty="0"/>
              <a:t>. </a:t>
            </a:r>
            <a:r>
              <a:rPr lang="it-IT" sz="2400" dirty="0" err="1"/>
              <a:t>They</a:t>
            </a:r>
            <a:r>
              <a:rPr lang="it-IT" sz="2400" dirty="0"/>
              <a:t> originate from projects </a:t>
            </a:r>
            <a:r>
              <a:rPr lang="it-IT" sz="2400" dirty="0" err="1"/>
              <a:t>outside</a:t>
            </a:r>
            <a:r>
              <a:rPr lang="it-IT" sz="2400" dirty="0"/>
              <a:t> the </a:t>
            </a:r>
            <a:r>
              <a:rPr lang="it-IT" sz="2400" dirty="0" err="1"/>
              <a:t>boundaries</a:t>
            </a:r>
            <a:r>
              <a:rPr lang="it-IT" sz="2400" dirty="0"/>
              <a:t> of an ETS </a:t>
            </a:r>
            <a:r>
              <a:rPr lang="it-IT" sz="2400" dirty="0" err="1"/>
              <a:t>that</a:t>
            </a:r>
            <a:r>
              <a:rPr lang="it-IT" sz="2400" dirty="0"/>
              <a:t> reduce </a:t>
            </a:r>
            <a:r>
              <a:rPr lang="it-IT" sz="2400" dirty="0" err="1"/>
              <a:t>emissions</a:t>
            </a:r>
            <a:r>
              <a:rPr lang="it-IT" sz="2400" dirty="0"/>
              <a:t> </a:t>
            </a:r>
            <a:r>
              <a:rPr lang="it-IT" sz="2400" dirty="0" err="1"/>
              <a:t>below</a:t>
            </a:r>
            <a:r>
              <a:rPr lang="it-IT" sz="2400" dirty="0"/>
              <a:t> an </a:t>
            </a:r>
            <a:r>
              <a:rPr lang="it-IT" sz="2400" dirty="0" err="1"/>
              <a:t>agree</a:t>
            </a:r>
            <a:r>
              <a:rPr lang="it-IT" sz="2400" dirty="0"/>
              <a:t> baseline </a:t>
            </a:r>
            <a:r>
              <a:rPr lang="it-IT" sz="2400" dirty="0" err="1"/>
              <a:t>level</a:t>
            </a:r>
            <a:r>
              <a:rPr lang="it-IT" sz="2400" dirty="0"/>
              <a:t> of </a:t>
            </a:r>
            <a:r>
              <a:rPr lang="it-IT" sz="2400" dirty="0" err="1"/>
              <a:t>emissions</a:t>
            </a:r>
            <a:r>
              <a:rPr lang="it-IT" sz="2400" dirty="0"/>
              <a:t>. </a:t>
            </a:r>
            <a:r>
              <a:rPr lang="it-IT" sz="2400" dirty="0" err="1"/>
              <a:t>This</a:t>
            </a:r>
            <a:r>
              <a:rPr lang="it-IT" sz="2400" dirty="0"/>
              <a:t> </a:t>
            </a:r>
            <a:r>
              <a:rPr lang="it-IT" sz="2400" dirty="0" err="1"/>
              <a:t>reduction</a:t>
            </a:r>
            <a:r>
              <a:rPr lang="it-IT" sz="2400" dirty="0"/>
              <a:t> must be “</a:t>
            </a:r>
            <a:r>
              <a:rPr lang="it-IT" sz="2400" dirty="0" err="1"/>
              <a:t>additional</a:t>
            </a:r>
            <a:r>
              <a:rPr lang="it-IT" sz="2400" dirty="0"/>
              <a:t>”, </a:t>
            </a:r>
            <a:r>
              <a:rPr lang="it-IT" sz="2400" dirty="0" err="1"/>
              <a:t>meaning</a:t>
            </a:r>
            <a:r>
              <a:rPr lang="it-IT" sz="2400" dirty="0"/>
              <a:t> </a:t>
            </a:r>
            <a:r>
              <a:rPr lang="it-IT" sz="2400" dirty="0" err="1"/>
              <a:t>it</a:t>
            </a:r>
            <a:r>
              <a:rPr lang="it-IT" sz="2400" dirty="0"/>
              <a:t> </a:t>
            </a:r>
            <a:r>
              <a:rPr lang="it-IT" sz="2400" dirty="0" err="1"/>
              <a:t>has</a:t>
            </a:r>
            <a:r>
              <a:rPr lang="it-IT" sz="2400" dirty="0"/>
              <a:t> </a:t>
            </a:r>
            <a:r>
              <a:rPr lang="it-IT" sz="2400" dirty="0" err="1"/>
              <a:t>been</a:t>
            </a:r>
            <a:r>
              <a:rPr lang="it-IT" sz="2400" dirty="0"/>
              <a:t> </a:t>
            </a:r>
            <a:r>
              <a:rPr lang="it-IT" sz="2400" dirty="0" err="1"/>
              <a:t>deemed</a:t>
            </a:r>
            <a:r>
              <a:rPr lang="it-IT" sz="2400" dirty="0"/>
              <a:t> </a:t>
            </a:r>
            <a:r>
              <a:rPr lang="it-IT" sz="2400" dirty="0" err="1"/>
              <a:t>have</a:t>
            </a:r>
            <a:r>
              <a:rPr lang="it-IT" sz="2400" dirty="0"/>
              <a:t> </a:t>
            </a:r>
            <a:r>
              <a:rPr lang="it-IT" sz="2400" dirty="0" err="1"/>
              <a:t>been</a:t>
            </a:r>
            <a:r>
              <a:rPr lang="it-IT" sz="2400" dirty="0"/>
              <a:t> </a:t>
            </a:r>
            <a:r>
              <a:rPr lang="it-IT" sz="2400" dirty="0" err="1"/>
              <a:t>caused</a:t>
            </a:r>
            <a:r>
              <a:rPr lang="it-IT" sz="2400" dirty="0"/>
              <a:t> by the </a:t>
            </a:r>
            <a:r>
              <a:rPr lang="it-IT" sz="2400" dirty="0" err="1"/>
              <a:t>intervention</a:t>
            </a:r>
            <a:r>
              <a:rPr lang="it-IT" sz="2400" dirty="0"/>
              <a:t> </a:t>
            </a:r>
            <a:r>
              <a:rPr lang="it-IT" sz="2400" dirty="0" err="1"/>
              <a:t>created</a:t>
            </a:r>
            <a:r>
              <a:rPr lang="it-IT" sz="2400" dirty="0"/>
              <a:t> by the carbon offset credit </a:t>
            </a:r>
            <a:r>
              <a:rPr lang="it-IT" sz="2400" dirty="0" err="1"/>
              <a:t>issuance</a:t>
            </a:r>
            <a:r>
              <a:rPr lang="it-IT" sz="2400" dirty="0"/>
              <a:t> to the project.</a:t>
            </a:r>
          </a:p>
          <a:p>
            <a:pPr marL="342900" indent="-342900">
              <a:lnSpc>
                <a:spcPct val="90000"/>
              </a:lnSpc>
              <a:spcBef>
                <a:spcPts val="600"/>
              </a:spcBef>
              <a:spcAft>
                <a:spcPts val="600"/>
              </a:spcAft>
              <a:buFont typeface="Arial" panose="020B0604020202020204" pitchFamily="34" charset="0"/>
              <a:buChar char="•"/>
            </a:pPr>
            <a:r>
              <a:rPr lang="it-IT" sz="2400" dirty="0" err="1"/>
              <a:t>Typically</a:t>
            </a:r>
            <a:r>
              <a:rPr lang="it-IT" sz="2400" dirty="0"/>
              <a:t>, the </a:t>
            </a:r>
            <a:r>
              <a:rPr lang="it-IT" sz="2400" dirty="0" err="1"/>
              <a:t>unit</a:t>
            </a:r>
            <a:r>
              <a:rPr lang="it-IT" sz="2400" dirty="0"/>
              <a:t> of </a:t>
            </a:r>
            <a:r>
              <a:rPr lang="it-IT" sz="2400" dirty="0" err="1"/>
              <a:t>measure</a:t>
            </a:r>
            <a:r>
              <a:rPr lang="it-IT" sz="2400" dirty="0"/>
              <a:t> for </a:t>
            </a:r>
            <a:r>
              <a:rPr lang="it-IT" sz="2400" dirty="0" err="1"/>
              <a:t>this</a:t>
            </a:r>
            <a:r>
              <a:rPr lang="it-IT" sz="2400" dirty="0"/>
              <a:t> </a:t>
            </a:r>
            <a:r>
              <a:rPr lang="it-IT" sz="2400" dirty="0" err="1"/>
              <a:t>amount</a:t>
            </a:r>
            <a:r>
              <a:rPr lang="it-IT" sz="2400" dirty="0"/>
              <a:t> </a:t>
            </a:r>
            <a:r>
              <a:rPr lang="it-IT" sz="2400" dirty="0" err="1"/>
              <a:t>is</a:t>
            </a:r>
            <a:r>
              <a:rPr lang="it-IT" sz="2400" dirty="0"/>
              <a:t> one </a:t>
            </a:r>
            <a:r>
              <a:rPr lang="it-IT" sz="2400" dirty="0" err="1"/>
              <a:t>metric</a:t>
            </a:r>
            <a:r>
              <a:rPr lang="it-IT" sz="2400" dirty="0"/>
              <a:t> </a:t>
            </a:r>
            <a:r>
              <a:rPr lang="it-IT" sz="2400" dirty="0" err="1"/>
              <a:t>tonne</a:t>
            </a:r>
            <a:r>
              <a:rPr lang="it-IT" sz="2400" dirty="0"/>
              <a:t> of a </a:t>
            </a:r>
            <a:r>
              <a:rPr lang="it-IT" sz="2400" dirty="0" err="1"/>
              <a:t>specific</a:t>
            </a:r>
            <a:r>
              <a:rPr lang="it-IT" sz="2400" dirty="0"/>
              <a:t> </a:t>
            </a:r>
            <a:r>
              <a:rPr lang="it-IT" sz="2400" dirty="0" err="1"/>
              <a:t>pollutant</a:t>
            </a:r>
            <a:r>
              <a:rPr lang="it-IT" sz="2400" dirty="0"/>
              <a:t>, </a:t>
            </a:r>
            <a:r>
              <a:rPr lang="it-IT" sz="2400" dirty="0" err="1"/>
              <a:t>such</a:t>
            </a:r>
            <a:r>
              <a:rPr lang="it-IT" sz="2400" dirty="0"/>
              <a:t> </a:t>
            </a:r>
            <a:r>
              <a:rPr lang="it-IT" sz="2400" dirty="0" err="1"/>
              <a:t>as</a:t>
            </a:r>
            <a:r>
              <a:rPr lang="it-IT" sz="2400" dirty="0"/>
              <a:t> CO</a:t>
            </a:r>
            <a:r>
              <a:rPr lang="it-IT" sz="2400" baseline="-25000" dirty="0"/>
              <a:t>2</a:t>
            </a:r>
            <a:r>
              <a:rPr lang="it-IT" sz="2400" dirty="0"/>
              <a:t>.</a:t>
            </a:r>
          </a:p>
          <a:p>
            <a:pPr marL="342900" indent="-342900">
              <a:lnSpc>
                <a:spcPct val="90000"/>
              </a:lnSpc>
              <a:spcBef>
                <a:spcPts val="600"/>
              </a:spcBef>
              <a:spcAft>
                <a:spcPts val="600"/>
              </a:spcAft>
              <a:buFont typeface="Arial" panose="020B0604020202020204" pitchFamily="34" charset="0"/>
              <a:buChar char="•"/>
            </a:pPr>
            <a:r>
              <a:rPr lang="it-IT" sz="2400" dirty="0" err="1"/>
              <a:t>Similar</a:t>
            </a:r>
            <a:r>
              <a:rPr lang="it-IT" sz="2400" dirty="0"/>
              <a:t> to </a:t>
            </a:r>
            <a:r>
              <a:rPr lang="it-IT" sz="2400" dirty="0" err="1"/>
              <a:t>allowances</a:t>
            </a:r>
            <a:r>
              <a:rPr lang="it-IT" sz="2400" dirty="0"/>
              <a:t>, </a:t>
            </a:r>
            <a:r>
              <a:rPr lang="it-IT" sz="2400" b="1" dirty="0" err="1"/>
              <a:t>each</a:t>
            </a:r>
            <a:r>
              <a:rPr lang="it-IT" sz="2400" b="1" dirty="0"/>
              <a:t> credit </a:t>
            </a:r>
            <a:r>
              <a:rPr lang="it-IT" sz="2400" b="1" dirty="0" err="1"/>
              <a:t>is</a:t>
            </a:r>
            <a:r>
              <a:rPr lang="it-IT" sz="2400" b="1" dirty="0"/>
              <a:t> </a:t>
            </a:r>
            <a:r>
              <a:rPr lang="it-IT" sz="2400" b="1" dirty="0" err="1"/>
              <a:t>given</a:t>
            </a:r>
            <a:r>
              <a:rPr lang="it-IT" sz="2400" b="1" dirty="0"/>
              <a:t> a </a:t>
            </a:r>
            <a:r>
              <a:rPr lang="it-IT" sz="2400" b="1" dirty="0" err="1"/>
              <a:t>unique</a:t>
            </a:r>
            <a:r>
              <a:rPr lang="it-IT" sz="2400" b="1" dirty="0"/>
              <a:t> serial </a:t>
            </a:r>
            <a:r>
              <a:rPr lang="it-IT" sz="2400" b="1" dirty="0" err="1"/>
              <a:t>number</a:t>
            </a:r>
            <a:r>
              <a:rPr lang="it-IT" sz="2400" b="1" dirty="0"/>
              <a:t> so </a:t>
            </a:r>
            <a:r>
              <a:rPr lang="it-IT" sz="2400" b="1" dirty="0" err="1"/>
              <a:t>its</a:t>
            </a:r>
            <a:r>
              <a:rPr lang="it-IT" sz="2400" b="1" dirty="0"/>
              <a:t> ownership and </a:t>
            </a:r>
            <a:r>
              <a:rPr lang="it-IT" sz="2400" b="1" dirty="0" err="1"/>
              <a:t>disposition</a:t>
            </a:r>
            <a:r>
              <a:rPr lang="it-IT" sz="2400" b="1" dirty="0"/>
              <a:t> can be </a:t>
            </a:r>
            <a:r>
              <a:rPr lang="it-IT" sz="2400" b="1" dirty="0" err="1"/>
              <a:t>tracked</a:t>
            </a:r>
            <a:r>
              <a:rPr lang="it-IT" sz="2400" dirty="0"/>
              <a:t>.  </a:t>
            </a:r>
            <a:r>
              <a:rPr lang="it-IT" sz="2400" dirty="0" err="1"/>
              <a:t>Each</a:t>
            </a:r>
            <a:r>
              <a:rPr lang="it-IT" sz="2400" dirty="0"/>
              <a:t> credit </a:t>
            </a:r>
            <a:r>
              <a:rPr lang="it-IT" sz="2400" dirty="0" err="1"/>
              <a:t>also</a:t>
            </a:r>
            <a:r>
              <a:rPr lang="it-IT" sz="2400" dirty="0"/>
              <a:t> </a:t>
            </a:r>
            <a:r>
              <a:rPr lang="it-IT" sz="2400" dirty="0" err="1"/>
              <a:t>typically</a:t>
            </a:r>
            <a:r>
              <a:rPr lang="it-IT" sz="2400" dirty="0"/>
              <a:t> </a:t>
            </a:r>
            <a:r>
              <a:rPr lang="it-IT" sz="2400" dirty="0" err="1"/>
              <a:t>has</a:t>
            </a:r>
            <a:r>
              <a:rPr lang="it-IT" sz="2400" dirty="0"/>
              <a:t> a vintage, </a:t>
            </a:r>
            <a:r>
              <a:rPr lang="it-IT" sz="2400" dirty="0" err="1"/>
              <a:t>which</a:t>
            </a:r>
            <a:r>
              <a:rPr lang="it-IT" sz="2400" dirty="0"/>
              <a:t> </a:t>
            </a:r>
            <a:r>
              <a:rPr lang="it-IT" sz="2400" dirty="0" err="1"/>
              <a:t>specifies</a:t>
            </a:r>
            <a:r>
              <a:rPr lang="it-IT" sz="2400" dirty="0"/>
              <a:t> the </a:t>
            </a:r>
            <a:r>
              <a:rPr lang="it-IT" sz="2400" dirty="0" err="1"/>
              <a:t>year</a:t>
            </a:r>
            <a:r>
              <a:rPr lang="it-IT" sz="2400" dirty="0"/>
              <a:t> </a:t>
            </a:r>
            <a:r>
              <a:rPr lang="it-IT" sz="2400" dirty="0" err="1"/>
              <a:t>it</a:t>
            </a:r>
            <a:r>
              <a:rPr lang="it-IT" sz="2400" dirty="0"/>
              <a:t> </a:t>
            </a:r>
            <a:r>
              <a:rPr lang="it-IT" sz="2400" dirty="0" err="1"/>
              <a:t>was</a:t>
            </a:r>
            <a:r>
              <a:rPr lang="it-IT" sz="2400" dirty="0"/>
              <a:t> </a:t>
            </a:r>
            <a:r>
              <a:rPr lang="it-IT" sz="2400" dirty="0" err="1"/>
              <a:t>created</a:t>
            </a:r>
            <a:r>
              <a:rPr lang="it-IT" sz="2400" dirty="0"/>
              <a:t>.  The vintage can be </a:t>
            </a:r>
            <a:r>
              <a:rPr lang="it-IT" sz="2400" dirty="0" err="1"/>
              <a:t>important</a:t>
            </a:r>
            <a:r>
              <a:rPr lang="it-IT" sz="2400" dirty="0"/>
              <a:t> to know in case credits can </a:t>
            </a:r>
            <a:r>
              <a:rPr lang="it-IT" sz="2400" dirty="0" err="1"/>
              <a:t>only</a:t>
            </a:r>
            <a:r>
              <a:rPr lang="it-IT" sz="2400" dirty="0"/>
              <a:t> be </a:t>
            </a:r>
            <a:r>
              <a:rPr lang="it-IT" sz="2400" dirty="0" err="1"/>
              <a:t>used</a:t>
            </a:r>
            <a:r>
              <a:rPr lang="it-IT" sz="2400" dirty="0"/>
              <a:t> after </a:t>
            </a:r>
            <a:r>
              <a:rPr lang="it-IT" sz="2400" dirty="0" err="1"/>
              <a:t>certain</a:t>
            </a:r>
            <a:r>
              <a:rPr lang="it-IT" sz="2400" dirty="0"/>
              <a:t> </a:t>
            </a:r>
            <a:r>
              <a:rPr lang="it-IT" sz="2400" dirty="0" err="1"/>
              <a:t>dates</a:t>
            </a:r>
            <a:r>
              <a:rPr lang="it-IT" sz="2400" dirty="0"/>
              <a:t>, or </a:t>
            </a:r>
            <a:r>
              <a:rPr lang="it-IT" sz="2400" dirty="0" err="1"/>
              <a:t>if</a:t>
            </a:r>
            <a:r>
              <a:rPr lang="it-IT" sz="2400" dirty="0"/>
              <a:t> </a:t>
            </a:r>
            <a:r>
              <a:rPr lang="it-IT" sz="2400" dirty="0" err="1"/>
              <a:t>they</a:t>
            </a:r>
            <a:r>
              <a:rPr lang="it-IT" sz="2400" dirty="0"/>
              <a:t> </a:t>
            </a:r>
            <a:r>
              <a:rPr lang="it-IT" sz="2400" dirty="0" err="1"/>
              <a:t>expire</a:t>
            </a:r>
            <a:r>
              <a:rPr lang="it-IT" sz="2400" dirty="0"/>
              <a:t>.</a:t>
            </a:r>
          </a:p>
          <a:p>
            <a:pPr marL="342900" indent="-342900">
              <a:lnSpc>
                <a:spcPct val="90000"/>
              </a:lnSpc>
              <a:spcBef>
                <a:spcPts val="600"/>
              </a:spcBef>
              <a:spcAft>
                <a:spcPts val="600"/>
              </a:spcAft>
              <a:buFont typeface="Arial" panose="020B0604020202020204" pitchFamily="34" charset="0"/>
              <a:buChar char="•"/>
            </a:pPr>
            <a:r>
              <a:rPr lang="it-IT" sz="2400" dirty="0"/>
              <a:t>An </a:t>
            </a:r>
            <a:r>
              <a:rPr lang="it-IT" sz="2400" dirty="0" err="1"/>
              <a:t>example</a:t>
            </a:r>
            <a:r>
              <a:rPr lang="it-IT" sz="2400" dirty="0"/>
              <a:t> of an </a:t>
            </a:r>
            <a:r>
              <a:rPr lang="it-IT" sz="2400" dirty="0" err="1"/>
              <a:t>emission</a:t>
            </a:r>
            <a:r>
              <a:rPr lang="it-IT" sz="2400" dirty="0"/>
              <a:t> </a:t>
            </a:r>
            <a:r>
              <a:rPr lang="it-IT" sz="2400" dirty="0" err="1"/>
              <a:t>reduction</a:t>
            </a:r>
            <a:r>
              <a:rPr lang="it-IT" sz="2400" dirty="0"/>
              <a:t> credit </a:t>
            </a:r>
            <a:r>
              <a:rPr lang="it-IT" sz="2400" dirty="0" err="1"/>
              <a:t>is</a:t>
            </a:r>
            <a:r>
              <a:rPr lang="it-IT" sz="2400" dirty="0"/>
              <a:t> a Certified </a:t>
            </a:r>
            <a:r>
              <a:rPr lang="it-IT" sz="2400" dirty="0" err="1"/>
              <a:t>Emission</a:t>
            </a:r>
            <a:r>
              <a:rPr lang="it-IT" sz="2400" dirty="0"/>
              <a:t> </a:t>
            </a:r>
            <a:r>
              <a:rPr lang="it-IT" sz="2400" dirty="0" err="1"/>
              <a:t>Reduction</a:t>
            </a:r>
            <a:r>
              <a:rPr lang="it-IT" sz="2400" dirty="0"/>
              <a:t> (CER) under the UNFCCC </a:t>
            </a:r>
            <a:r>
              <a:rPr lang="it-IT" sz="2400" dirty="0" err="1"/>
              <a:t>Clean</a:t>
            </a:r>
            <a:r>
              <a:rPr lang="it-IT" sz="2400" dirty="0"/>
              <a:t> Development </a:t>
            </a:r>
            <a:r>
              <a:rPr lang="it-IT" sz="2400" dirty="0" err="1"/>
              <a:t>Mechanism</a:t>
            </a:r>
            <a:r>
              <a:rPr lang="it-IT" sz="2400" dirty="0"/>
              <a:t> (CDM).</a:t>
            </a:r>
          </a:p>
        </p:txBody>
      </p:sp>
    </p:spTree>
    <p:extLst>
      <p:ext uri="{BB962C8B-B14F-4D97-AF65-F5344CB8AC3E}">
        <p14:creationId xmlns:p14="http://schemas.microsoft.com/office/powerpoint/2010/main" val="24199509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2" name="Titolo 1">
            <a:extLst>
              <a:ext uri="{FF2B5EF4-FFF2-40B4-BE49-F238E27FC236}">
                <a16:creationId xmlns:a16="http://schemas.microsoft.com/office/drawing/2014/main" id="{99C9B388-9BCD-E644-780E-2E7E5DE714B3}"/>
              </a:ext>
            </a:extLst>
          </p:cNvPr>
          <p:cNvSpPr>
            <a:spLocks noGrp="1"/>
          </p:cNvSpPr>
          <p:nvPr>
            <p:ph type="title"/>
          </p:nvPr>
        </p:nvSpPr>
        <p:spPr>
          <a:xfrm>
            <a:off x="872836" y="830758"/>
            <a:ext cx="10480964" cy="659298"/>
          </a:xfrm>
        </p:spPr>
        <p:txBody>
          <a:bodyPr>
            <a:normAutofit fontScale="90000"/>
          </a:bodyPr>
          <a:lstStyle/>
          <a:p>
            <a:r>
              <a:rPr lang="it-IT" dirty="0">
                <a:solidFill>
                  <a:schemeClr val="accent6">
                    <a:lumMod val="75000"/>
                  </a:schemeClr>
                </a:solidFill>
              </a:rPr>
              <a:t>Use of international credits in the EU ETS</a:t>
            </a:r>
          </a:p>
        </p:txBody>
      </p:sp>
      <p:sp>
        <p:nvSpPr>
          <p:cNvPr id="4" name="CasellaDiTesto 3">
            <a:extLst>
              <a:ext uri="{FF2B5EF4-FFF2-40B4-BE49-F238E27FC236}">
                <a16:creationId xmlns:a16="http://schemas.microsoft.com/office/drawing/2014/main" id="{554A227B-E8E2-D09F-A782-153722BF9E89}"/>
              </a:ext>
            </a:extLst>
          </p:cNvPr>
          <p:cNvSpPr txBox="1"/>
          <p:nvPr/>
        </p:nvSpPr>
        <p:spPr>
          <a:xfrm>
            <a:off x="872836" y="1787225"/>
            <a:ext cx="9933709" cy="3890296"/>
          </a:xfrm>
          <a:prstGeom prst="rect">
            <a:avLst/>
          </a:prstGeom>
          <a:noFill/>
        </p:spPr>
        <p:txBody>
          <a:bodyPr wrap="square" rtlCol="0">
            <a:spAutoFit/>
          </a:bodyPr>
          <a:lstStyle/>
          <a:p>
            <a:pPr marL="342900" indent="-342900">
              <a:lnSpc>
                <a:spcPct val="90000"/>
              </a:lnSpc>
              <a:spcBef>
                <a:spcPts val="600"/>
              </a:spcBef>
              <a:spcAft>
                <a:spcPts val="600"/>
              </a:spcAft>
              <a:buFont typeface="Arial" panose="020B0604020202020204" pitchFamily="34" charset="0"/>
              <a:buChar char="•"/>
            </a:pPr>
            <a:r>
              <a:rPr lang="it-IT" sz="2800" b="1" dirty="0" err="1"/>
              <a:t>Until</a:t>
            </a:r>
            <a:r>
              <a:rPr lang="it-IT" sz="2800" b="1" dirty="0"/>
              <a:t> 30 April 2021</a:t>
            </a:r>
            <a:r>
              <a:rPr lang="it-IT" sz="2800" dirty="0"/>
              <a:t>, </a:t>
            </a:r>
            <a:r>
              <a:rPr lang="it-IT" sz="2800" dirty="0" err="1"/>
              <a:t>it</a:t>
            </a:r>
            <a:r>
              <a:rPr lang="it-IT" sz="2800" dirty="0"/>
              <a:t> </a:t>
            </a:r>
            <a:r>
              <a:rPr lang="it-IT" sz="2800" dirty="0" err="1"/>
              <a:t>was</a:t>
            </a:r>
            <a:r>
              <a:rPr lang="it-IT" sz="2800" dirty="0"/>
              <a:t> </a:t>
            </a:r>
            <a:r>
              <a:rPr lang="it-IT" sz="2800" dirty="0" err="1"/>
              <a:t>possible</a:t>
            </a:r>
            <a:r>
              <a:rPr lang="it-IT" sz="2800" dirty="0"/>
              <a:t> to use the international credit </a:t>
            </a:r>
            <a:r>
              <a:rPr lang="it-IT" sz="2800" dirty="0" err="1"/>
              <a:t>entitlements</a:t>
            </a:r>
            <a:r>
              <a:rPr lang="it-IT" sz="2800" dirty="0"/>
              <a:t> </a:t>
            </a:r>
            <a:r>
              <a:rPr lang="it-IT" sz="2800" dirty="0" err="1"/>
              <a:t>available</a:t>
            </a:r>
            <a:r>
              <a:rPr lang="it-IT" sz="2800" dirty="0"/>
              <a:t> to the ETS </a:t>
            </a:r>
            <a:r>
              <a:rPr lang="it-IT" sz="2800" dirty="0" err="1"/>
              <a:t>installations</a:t>
            </a:r>
            <a:r>
              <a:rPr lang="it-IT" sz="2800" dirty="0"/>
              <a:t> and </a:t>
            </a:r>
            <a:r>
              <a:rPr lang="it-IT" sz="2800" dirty="0" err="1"/>
              <a:t>aircraft</a:t>
            </a:r>
            <a:r>
              <a:rPr lang="it-IT" sz="2800" dirty="0"/>
              <a:t> </a:t>
            </a:r>
            <a:r>
              <a:rPr lang="it-IT" sz="2800" dirty="0" err="1"/>
              <a:t>operators</a:t>
            </a:r>
            <a:r>
              <a:rPr lang="it-IT" sz="2800" dirty="0"/>
              <a:t> in </a:t>
            </a:r>
            <a:r>
              <a:rPr lang="it-IT" sz="2800" dirty="0" err="1"/>
              <a:t>Phase</a:t>
            </a:r>
            <a:r>
              <a:rPr lang="it-IT" sz="2800" dirty="0"/>
              <a:t> 2 and 3 of the EU ETS. </a:t>
            </a:r>
          </a:p>
          <a:p>
            <a:pPr marL="342900" indent="-342900">
              <a:lnSpc>
                <a:spcPct val="90000"/>
              </a:lnSpc>
              <a:spcBef>
                <a:spcPts val="600"/>
              </a:spcBef>
              <a:spcAft>
                <a:spcPts val="600"/>
              </a:spcAft>
              <a:buFont typeface="Arial" panose="020B0604020202020204" pitchFamily="34" charset="0"/>
              <a:buChar char="•"/>
            </a:pPr>
            <a:r>
              <a:rPr lang="it-IT" sz="2800" dirty="0"/>
              <a:t>The EU </a:t>
            </a:r>
            <a:r>
              <a:rPr lang="it-IT" sz="2800" dirty="0" err="1"/>
              <a:t>legislation</a:t>
            </a:r>
            <a:r>
              <a:rPr lang="it-IT" sz="2800" dirty="0"/>
              <a:t> </a:t>
            </a:r>
            <a:r>
              <a:rPr lang="it-IT" sz="2800" dirty="0" err="1"/>
              <a:t>specified</a:t>
            </a:r>
            <a:r>
              <a:rPr lang="it-IT" sz="2800" dirty="0"/>
              <a:t> </a:t>
            </a:r>
            <a:r>
              <a:rPr lang="it-IT" sz="2800" b="1" dirty="0"/>
              <a:t>maximum </a:t>
            </a:r>
            <a:r>
              <a:rPr lang="it-IT" sz="2800" b="1" dirty="0" err="1"/>
              <a:t>limits</a:t>
            </a:r>
            <a:r>
              <a:rPr lang="it-IT" sz="2800" b="1" dirty="0"/>
              <a:t>, </a:t>
            </a:r>
            <a:r>
              <a:rPr lang="it-IT" sz="2800" b="1" dirty="0" err="1"/>
              <a:t>both</a:t>
            </a:r>
            <a:r>
              <a:rPr lang="it-IT" sz="2800" b="1" dirty="0"/>
              <a:t> qualitative and quantitative</a:t>
            </a:r>
            <a:r>
              <a:rPr lang="it-IT" sz="2800" dirty="0"/>
              <a:t>, on the </a:t>
            </a:r>
            <a:r>
              <a:rPr lang="it-IT" sz="2800" dirty="0" err="1"/>
              <a:t>eligible</a:t>
            </a:r>
            <a:r>
              <a:rPr lang="it-IT" sz="2800" dirty="0"/>
              <a:t> international credits </a:t>
            </a:r>
            <a:r>
              <a:rPr lang="it-IT" sz="2800" dirty="0" err="1"/>
              <a:t>that</a:t>
            </a:r>
            <a:r>
              <a:rPr lang="it-IT" sz="2800" dirty="0"/>
              <a:t> </a:t>
            </a:r>
            <a:r>
              <a:rPr lang="it-IT" sz="2800" dirty="0" err="1"/>
              <a:t>could</a:t>
            </a:r>
            <a:r>
              <a:rPr lang="it-IT" sz="2800" dirty="0"/>
              <a:t> be </a:t>
            </a:r>
            <a:r>
              <a:rPr lang="it-IT" sz="2800" dirty="0" err="1"/>
              <a:t>used</a:t>
            </a:r>
            <a:r>
              <a:rPr lang="it-IT" sz="2800" dirty="0"/>
              <a:t> under the EU ETS for compliance in </a:t>
            </a:r>
            <a:r>
              <a:rPr lang="it-IT" sz="2800" dirty="0" err="1"/>
              <a:t>phase</a:t>
            </a:r>
            <a:r>
              <a:rPr lang="it-IT" sz="2800" dirty="0"/>
              <a:t> 3.</a:t>
            </a:r>
          </a:p>
          <a:p>
            <a:pPr marL="342900" indent="-342900">
              <a:lnSpc>
                <a:spcPct val="90000"/>
              </a:lnSpc>
              <a:spcBef>
                <a:spcPts val="600"/>
              </a:spcBef>
              <a:spcAft>
                <a:spcPts val="600"/>
              </a:spcAft>
              <a:buFont typeface="Arial" panose="020B0604020202020204" pitchFamily="34" charset="0"/>
              <a:buChar char="•"/>
            </a:pPr>
            <a:r>
              <a:rPr lang="it-IT" sz="2800" b="1" dirty="0"/>
              <a:t>In </a:t>
            </a:r>
            <a:r>
              <a:rPr lang="it-IT" sz="2800" b="1" dirty="0" err="1"/>
              <a:t>Phase</a:t>
            </a:r>
            <a:r>
              <a:rPr lang="it-IT" sz="2800" b="1" dirty="0"/>
              <a:t> 4, the Union </a:t>
            </a:r>
            <a:r>
              <a:rPr lang="it-IT" sz="2800" dirty="0" err="1"/>
              <a:t>has</a:t>
            </a:r>
            <a:r>
              <a:rPr lang="it-IT" sz="2800" dirty="0"/>
              <a:t> a </a:t>
            </a:r>
            <a:r>
              <a:rPr lang="it-IT" sz="2800" dirty="0" err="1"/>
              <a:t>domestic</a:t>
            </a:r>
            <a:r>
              <a:rPr lang="it-IT" sz="2800" dirty="0"/>
              <a:t> </a:t>
            </a:r>
            <a:r>
              <a:rPr lang="it-IT" sz="2800" dirty="0" err="1"/>
              <a:t>emissions</a:t>
            </a:r>
            <a:r>
              <a:rPr lang="it-IT" sz="2800" dirty="0"/>
              <a:t> </a:t>
            </a:r>
            <a:r>
              <a:rPr lang="it-IT" sz="2800" dirty="0" err="1"/>
              <a:t>reduction</a:t>
            </a:r>
            <a:r>
              <a:rPr lang="it-IT" sz="2800" dirty="0"/>
              <a:t> target and </a:t>
            </a:r>
            <a:r>
              <a:rPr lang="it-IT" sz="2800" b="1" dirty="0" err="1"/>
              <a:t>does</a:t>
            </a:r>
            <a:r>
              <a:rPr lang="it-IT" sz="2800" b="1" dirty="0"/>
              <a:t> </a:t>
            </a:r>
            <a:r>
              <a:rPr lang="it-IT" sz="2800" b="1" dirty="0" err="1"/>
              <a:t>not</a:t>
            </a:r>
            <a:r>
              <a:rPr lang="it-IT" sz="2800" b="1" dirty="0"/>
              <a:t> </a:t>
            </a:r>
            <a:r>
              <a:rPr lang="it-IT" sz="2800" b="1" dirty="0" err="1"/>
              <a:t>allow</a:t>
            </a:r>
            <a:r>
              <a:rPr lang="it-IT" sz="2800" b="1" dirty="0"/>
              <a:t> </a:t>
            </a:r>
            <a:r>
              <a:rPr lang="it-IT" sz="2800" b="1" dirty="0" err="1"/>
              <a:t>anymore</a:t>
            </a:r>
            <a:r>
              <a:rPr lang="it-IT" sz="2800" b="1" dirty="0"/>
              <a:t> the use of international credits for the EU ETS.</a:t>
            </a:r>
          </a:p>
        </p:txBody>
      </p:sp>
    </p:spTree>
    <p:extLst>
      <p:ext uri="{BB962C8B-B14F-4D97-AF65-F5344CB8AC3E}">
        <p14:creationId xmlns:p14="http://schemas.microsoft.com/office/powerpoint/2010/main" val="23508162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2" name="Titolo 1">
            <a:extLst>
              <a:ext uri="{FF2B5EF4-FFF2-40B4-BE49-F238E27FC236}">
                <a16:creationId xmlns:a16="http://schemas.microsoft.com/office/drawing/2014/main" id="{99C9B388-9BCD-E644-780E-2E7E5DE714B3}"/>
              </a:ext>
            </a:extLst>
          </p:cNvPr>
          <p:cNvSpPr>
            <a:spLocks noGrp="1"/>
          </p:cNvSpPr>
          <p:nvPr>
            <p:ph type="title"/>
          </p:nvPr>
        </p:nvSpPr>
        <p:spPr>
          <a:xfrm>
            <a:off x="521292" y="941598"/>
            <a:ext cx="11233828" cy="659298"/>
          </a:xfrm>
        </p:spPr>
        <p:txBody>
          <a:bodyPr>
            <a:normAutofit fontScale="90000"/>
          </a:bodyPr>
          <a:lstStyle/>
          <a:p>
            <a:r>
              <a:rPr lang="it-IT" sz="4000" dirty="0" err="1">
                <a:solidFill>
                  <a:schemeClr val="accent6">
                    <a:lumMod val="75000"/>
                  </a:schemeClr>
                </a:solidFill>
              </a:rPr>
              <a:t>Specialised</a:t>
            </a:r>
            <a:r>
              <a:rPr lang="it-IT" sz="4000" dirty="0">
                <a:solidFill>
                  <a:schemeClr val="accent6">
                    <a:lumMod val="75000"/>
                  </a:schemeClr>
                </a:solidFill>
              </a:rPr>
              <a:t> </a:t>
            </a:r>
            <a:r>
              <a:rPr lang="it-IT" sz="4000" dirty="0" err="1">
                <a:solidFill>
                  <a:schemeClr val="accent6">
                    <a:lumMod val="75000"/>
                  </a:schemeClr>
                </a:solidFill>
              </a:rPr>
              <a:t>units</a:t>
            </a:r>
            <a:r>
              <a:rPr lang="it-IT" sz="4000" dirty="0">
                <a:solidFill>
                  <a:schemeClr val="accent6">
                    <a:lumMod val="75000"/>
                  </a:schemeClr>
                </a:solidFill>
              </a:rPr>
              <a:t> and </a:t>
            </a:r>
            <a:r>
              <a:rPr lang="it-IT" sz="4000" dirty="0" err="1">
                <a:solidFill>
                  <a:schemeClr val="accent6">
                    <a:lumMod val="75000"/>
                  </a:schemeClr>
                </a:solidFill>
              </a:rPr>
              <a:t>units</a:t>
            </a:r>
            <a:r>
              <a:rPr lang="it-IT" sz="4000" dirty="0">
                <a:solidFill>
                  <a:schemeClr val="accent6">
                    <a:lumMod val="75000"/>
                  </a:schemeClr>
                </a:solidFill>
              </a:rPr>
              <a:t> </a:t>
            </a:r>
            <a:r>
              <a:rPr lang="it-IT" sz="4000" dirty="0" err="1">
                <a:solidFill>
                  <a:schemeClr val="accent6">
                    <a:lumMod val="75000"/>
                  </a:schemeClr>
                </a:solidFill>
              </a:rPr>
              <a:t>transferred</a:t>
            </a:r>
            <a:r>
              <a:rPr lang="it-IT" sz="4000" dirty="0">
                <a:solidFill>
                  <a:schemeClr val="accent6">
                    <a:lumMod val="75000"/>
                  </a:schemeClr>
                </a:solidFill>
              </a:rPr>
              <a:t> from </a:t>
            </a:r>
            <a:r>
              <a:rPr lang="it-IT" sz="4000" dirty="0" err="1">
                <a:solidFill>
                  <a:schemeClr val="accent6">
                    <a:lumMod val="75000"/>
                  </a:schemeClr>
                </a:solidFill>
              </a:rPr>
              <a:t>other</a:t>
            </a:r>
            <a:r>
              <a:rPr lang="it-IT" sz="4000" dirty="0">
                <a:solidFill>
                  <a:schemeClr val="accent6">
                    <a:lumMod val="75000"/>
                  </a:schemeClr>
                </a:solidFill>
              </a:rPr>
              <a:t> </a:t>
            </a:r>
            <a:r>
              <a:rPr lang="it-IT" sz="4000" dirty="0" err="1">
                <a:solidFill>
                  <a:schemeClr val="accent6">
                    <a:lumMod val="75000"/>
                  </a:schemeClr>
                </a:solidFill>
              </a:rPr>
              <a:t>registries</a:t>
            </a:r>
            <a:endParaRPr lang="it-IT" sz="4000" dirty="0">
              <a:solidFill>
                <a:schemeClr val="accent6">
                  <a:lumMod val="75000"/>
                </a:schemeClr>
              </a:solidFill>
            </a:endParaRPr>
          </a:p>
        </p:txBody>
      </p:sp>
      <p:sp>
        <p:nvSpPr>
          <p:cNvPr id="4" name="CasellaDiTesto 3">
            <a:extLst>
              <a:ext uri="{FF2B5EF4-FFF2-40B4-BE49-F238E27FC236}">
                <a16:creationId xmlns:a16="http://schemas.microsoft.com/office/drawing/2014/main" id="{554A227B-E8E2-D09F-A782-153722BF9E89}"/>
              </a:ext>
            </a:extLst>
          </p:cNvPr>
          <p:cNvSpPr txBox="1"/>
          <p:nvPr/>
        </p:nvSpPr>
        <p:spPr>
          <a:xfrm>
            <a:off x="521293" y="1676395"/>
            <a:ext cx="11041166" cy="4124206"/>
          </a:xfrm>
          <a:prstGeom prst="rect">
            <a:avLst/>
          </a:prstGeom>
          <a:noFill/>
        </p:spPr>
        <p:txBody>
          <a:bodyPr wrap="square" rtlCol="0">
            <a:spAutoFit/>
          </a:bodyPr>
          <a:lstStyle/>
          <a:p>
            <a:pPr marL="546100" indent="-533400">
              <a:lnSpc>
                <a:spcPct val="90000"/>
              </a:lnSpc>
              <a:spcBef>
                <a:spcPts val="600"/>
              </a:spcBef>
              <a:spcAft>
                <a:spcPts val="600"/>
              </a:spcAft>
              <a:buFont typeface="Arial" panose="020B0604020202020204" pitchFamily="34" charset="0"/>
              <a:buChar char="•"/>
              <a:tabLst>
                <a:tab pos="477838" algn="l"/>
              </a:tabLst>
            </a:pPr>
            <a:r>
              <a:rPr lang="it-IT" sz="2800" b="1" dirty="0" err="1"/>
              <a:t>Registries</a:t>
            </a:r>
            <a:r>
              <a:rPr lang="it-IT" sz="2800" b="1" dirty="0"/>
              <a:t> </a:t>
            </a:r>
            <a:r>
              <a:rPr lang="it-IT" sz="2800" b="1" dirty="0" err="1"/>
              <a:t>may</a:t>
            </a:r>
            <a:r>
              <a:rPr lang="it-IT" sz="2800" b="1" dirty="0"/>
              <a:t> </a:t>
            </a:r>
            <a:r>
              <a:rPr lang="it-IT" sz="2800" b="1" dirty="0" err="1"/>
              <a:t>receive</a:t>
            </a:r>
            <a:r>
              <a:rPr lang="it-IT" sz="2800" b="1" dirty="0"/>
              <a:t> </a:t>
            </a:r>
            <a:r>
              <a:rPr lang="it-IT" sz="2800" b="1" dirty="0" err="1"/>
              <a:t>allowances</a:t>
            </a:r>
            <a:r>
              <a:rPr lang="it-IT" sz="2800" b="1" dirty="0"/>
              <a:t> or credits from </a:t>
            </a:r>
            <a:r>
              <a:rPr lang="it-IT" sz="2800" b="1" dirty="0" err="1"/>
              <a:t>other</a:t>
            </a:r>
            <a:r>
              <a:rPr lang="it-IT" sz="2800" b="1" dirty="0"/>
              <a:t> </a:t>
            </a:r>
            <a:r>
              <a:rPr lang="it-IT" sz="2800" b="1" dirty="0" err="1"/>
              <a:t>registries</a:t>
            </a:r>
            <a:r>
              <a:rPr lang="it-IT" sz="2800" b="1" dirty="0"/>
              <a:t> </a:t>
            </a:r>
            <a:r>
              <a:rPr lang="it-IT" sz="2800" dirty="0" err="1"/>
              <a:t>through</a:t>
            </a:r>
            <a:r>
              <a:rPr lang="it-IT" sz="2800" dirty="0"/>
              <a:t> a </a:t>
            </a:r>
            <a:r>
              <a:rPr lang="it-IT" sz="2800" dirty="0" err="1"/>
              <a:t>transaction</a:t>
            </a:r>
            <a:r>
              <a:rPr lang="it-IT" sz="2800" dirty="0"/>
              <a:t> log. </a:t>
            </a:r>
            <a:r>
              <a:rPr lang="it-IT" sz="2800" dirty="0" err="1"/>
              <a:t>These</a:t>
            </a:r>
            <a:r>
              <a:rPr lang="it-IT" sz="2800" dirty="0"/>
              <a:t> </a:t>
            </a:r>
            <a:r>
              <a:rPr lang="it-IT" sz="2800" dirty="0" err="1"/>
              <a:t>other</a:t>
            </a:r>
            <a:r>
              <a:rPr lang="it-IT" sz="2800" dirty="0"/>
              <a:t> </a:t>
            </a:r>
            <a:r>
              <a:rPr lang="it-IT" sz="2800" dirty="0" err="1"/>
              <a:t>units</a:t>
            </a:r>
            <a:r>
              <a:rPr lang="it-IT" sz="2800" dirty="0"/>
              <a:t> </a:t>
            </a:r>
            <a:r>
              <a:rPr lang="it-IT" sz="2800" dirty="0" err="1"/>
              <a:t>will</a:t>
            </a:r>
            <a:r>
              <a:rPr lang="it-IT" sz="2800" dirty="0"/>
              <a:t> be </a:t>
            </a:r>
            <a:r>
              <a:rPr lang="it-IT" sz="2800" dirty="0" err="1"/>
              <a:t>identified</a:t>
            </a:r>
            <a:r>
              <a:rPr lang="it-IT" sz="2800" dirty="0"/>
              <a:t> and </a:t>
            </a:r>
            <a:r>
              <a:rPr lang="it-IT" sz="2800" dirty="0" err="1"/>
              <a:t>serialised</a:t>
            </a:r>
            <a:r>
              <a:rPr lang="it-IT" sz="2800" dirty="0"/>
              <a:t> </a:t>
            </a:r>
            <a:r>
              <a:rPr lang="it-IT" sz="2800" dirty="0" err="1"/>
              <a:t>as</a:t>
            </a:r>
            <a:r>
              <a:rPr lang="it-IT" sz="2800" dirty="0"/>
              <a:t> </a:t>
            </a:r>
            <a:r>
              <a:rPr lang="it-IT" sz="2800" dirty="0" err="1"/>
              <a:t>originating</a:t>
            </a:r>
            <a:r>
              <a:rPr lang="it-IT" sz="2800" dirty="0"/>
              <a:t> from </a:t>
            </a:r>
            <a:r>
              <a:rPr lang="it-IT" sz="2800" dirty="0" err="1"/>
              <a:t>other</a:t>
            </a:r>
            <a:r>
              <a:rPr lang="it-IT" sz="2800" dirty="0"/>
              <a:t> </a:t>
            </a:r>
            <a:r>
              <a:rPr lang="it-IT" sz="2800" dirty="0" err="1"/>
              <a:t>ETSs</a:t>
            </a:r>
            <a:r>
              <a:rPr lang="it-IT" sz="2800" dirty="0"/>
              <a:t> or </a:t>
            </a:r>
            <a:r>
              <a:rPr lang="it-IT" sz="2800" dirty="0" err="1"/>
              <a:t>jurisdictions</a:t>
            </a:r>
            <a:r>
              <a:rPr lang="it-IT" sz="2800" dirty="0"/>
              <a:t>. </a:t>
            </a:r>
          </a:p>
          <a:p>
            <a:pPr marL="546100" indent="-533400">
              <a:lnSpc>
                <a:spcPct val="90000"/>
              </a:lnSpc>
              <a:spcBef>
                <a:spcPts val="600"/>
              </a:spcBef>
              <a:spcAft>
                <a:spcPts val="600"/>
              </a:spcAft>
              <a:buFont typeface="Arial" panose="020B0604020202020204" pitchFamily="34" charset="0"/>
              <a:buChar char="•"/>
              <a:tabLst>
                <a:tab pos="477838" algn="l"/>
              </a:tabLst>
            </a:pPr>
            <a:r>
              <a:rPr lang="it-IT" sz="2800" dirty="0"/>
              <a:t>Policy makers </a:t>
            </a:r>
            <a:r>
              <a:rPr lang="it-IT" sz="2800" dirty="0" err="1"/>
              <a:t>may</a:t>
            </a:r>
            <a:r>
              <a:rPr lang="it-IT" sz="2800" dirty="0"/>
              <a:t> </a:t>
            </a:r>
            <a:r>
              <a:rPr lang="it-IT" sz="2800" dirty="0" err="1"/>
              <a:t>also</a:t>
            </a:r>
            <a:r>
              <a:rPr lang="it-IT" sz="2800" dirty="0"/>
              <a:t> </a:t>
            </a:r>
            <a:r>
              <a:rPr lang="it-IT" sz="2800" dirty="0" err="1"/>
              <a:t>choose</a:t>
            </a:r>
            <a:r>
              <a:rPr lang="it-IT" sz="2800" dirty="0"/>
              <a:t> to create </a:t>
            </a:r>
            <a:r>
              <a:rPr lang="it-IT" sz="2800" b="1" dirty="0"/>
              <a:t>special </a:t>
            </a:r>
            <a:r>
              <a:rPr lang="it-IT" sz="2800" b="1" dirty="0" err="1"/>
              <a:t>types</a:t>
            </a:r>
            <a:r>
              <a:rPr lang="it-IT" sz="2800" b="1" dirty="0"/>
              <a:t> of </a:t>
            </a:r>
            <a:r>
              <a:rPr lang="it-IT" sz="2800" b="1" dirty="0" err="1"/>
              <a:t>allowances</a:t>
            </a:r>
            <a:r>
              <a:rPr lang="it-IT" sz="2800" b="1" dirty="0"/>
              <a:t> </a:t>
            </a:r>
            <a:r>
              <a:rPr lang="it-IT" sz="2800" dirty="0"/>
              <a:t>or credits for </a:t>
            </a:r>
            <a:r>
              <a:rPr lang="it-IT" sz="2800" dirty="0" err="1"/>
              <a:t>particular</a:t>
            </a:r>
            <a:r>
              <a:rPr lang="it-IT" sz="2800" dirty="0"/>
              <a:t> </a:t>
            </a:r>
            <a:r>
              <a:rPr lang="it-IT" sz="2800" dirty="0" err="1"/>
              <a:t>industries</a:t>
            </a:r>
            <a:r>
              <a:rPr lang="it-IT" sz="2800" dirty="0"/>
              <a:t> or activities. For </a:t>
            </a:r>
            <a:r>
              <a:rPr lang="it-IT" sz="2800" dirty="0" err="1"/>
              <a:t>example</a:t>
            </a:r>
            <a:r>
              <a:rPr lang="it-IT" sz="2800" dirty="0"/>
              <a:t>, the EU ETS </a:t>
            </a:r>
            <a:r>
              <a:rPr lang="it-IT" sz="2800" dirty="0" err="1"/>
              <a:t>has</a:t>
            </a:r>
            <a:r>
              <a:rPr lang="it-IT" sz="2800" dirty="0"/>
              <a:t> a special </a:t>
            </a:r>
            <a:r>
              <a:rPr lang="it-IT" sz="2800" dirty="0" err="1"/>
              <a:t>type</a:t>
            </a:r>
            <a:r>
              <a:rPr lang="it-IT" sz="2800" dirty="0"/>
              <a:t> of </a:t>
            </a:r>
            <a:r>
              <a:rPr lang="it-IT" sz="2800" dirty="0" err="1"/>
              <a:t>allowance</a:t>
            </a:r>
            <a:r>
              <a:rPr lang="it-IT" sz="2800" dirty="0"/>
              <a:t> </a:t>
            </a:r>
            <a:r>
              <a:rPr lang="it-IT" sz="2800" dirty="0" err="1"/>
              <a:t>that</a:t>
            </a:r>
            <a:r>
              <a:rPr lang="it-IT" sz="2800" dirty="0"/>
              <a:t> </a:t>
            </a:r>
            <a:r>
              <a:rPr lang="it-IT" sz="2800" dirty="0" err="1"/>
              <a:t>is</a:t>
            </a:r>
            <a:r>
              <a:rPr lang="it-IT" sz="2800" dirty="0"/>
              <a:t> </a:t>
            </a:r>
            <a:r>
              <a:rPr lang="it-IT" sz="2800" dirty="0" err="1"/>
              <a:t>allocated</a:t>
            </a:r>
            <a:r>
              <a:rPr lang="it-IT" sz="2800" dirty="0"/>
              <a:t> to </a:t>
            </a:r>
            <a:r>
              <a:rPr lang="it-IT" sz="2800" dirty="0" err="1"/>
              <a:t>aviation</a:t>
            </a:r>
            <a:r>
              <a:rPr lang="it-IT" sz="2800" dirty="0"/>
              <a:t> </a:t>
            </a:r>
            <a:r>
              <a:rPr lang="it-IT" sz="2800" dirty="0" err="1"/>
              <a:t>firms</a:t>
            </a:r>
            <a:r>
              <a:rPr lang="it-IT" sz="2800" dirty="0"/>
              <a:t>. </a:t>
            </a:r>
            <a:r>
              <a:rPr lang="it-IT" sz="2800" dirty="0" err="1"/>
              <a:t>Another</a:t>
            </a:r>
            <a:r>
              <a:rPr lang="it-IT" sz="2800" dirty="0"/>
              <a:t> </a:t>
            </a:r>
            <a:r>
              <a:rPr lang="it-IT" sz="2800" dirty="0" err="1"/>
              <a:t>example</a:t>
            </a:r>
            <a:r>
              <a:rPr lang="it-IT" sz="2800" dirty="0"/>
              <a:t> are </a:t>
            </a:r>
            <a:r>
              <a:rPr lang="it-IT" sz="2800" b="1" dirty="0" err="1">
                <a:solidFill>
                  <a:schemeClr val="accent6">
                    <a:lumMod val="75000"/>
                  </a:schemeClr>
                </a:solidFill>
              </a:rPr>
              <a:t>forestry-related</a:t>
            </a:r>
            <a:r>
              <a:rPr lang="it-IT" sz="2800" b="1" dirty="0">
                <a:solidFill>
                  <a:schemeClr val="accent6">
                    <a:lumMod val="75000"/>
                  </a:schemeClr>
                </a:solidFill>
              </a:rPr>
              <a:t> carbon </a:t>
            </a:r>
            <a:r>
              <a:rPr lang="it-IT" sz="2800" b="1" dirty="0" err="1">
                <a:solidFill>
                  <a:schemeClr val="accent6">
                    <a:lumMod val="75000"/>
                  </a:schemeClr>
                </a:solidFill>
              </a:rPr>
              <a:t>sequestration</a:t>
            </a:r>
            <a:r>
              <a:rPr lang="it-IT" sz="2800" b="1" dirty="0">
                <a:solidFill>
                  <a:schemeClr val="accent6">
                    <a:lumMod val="75000"/>
                  </a:schemeClr>
                </a:solidFill>
              </a:rPr>
              <a:t> projects</a:t>
            </a:r>
            <a:r>
              <a:rPr lang="it-IT" sz="2800" dirty="0"/>
              <a:t>. </a:t>
            </a:r>
            <a:r>
              <a:rPr lang="it-IT" sz="2800" dirty="0" err="1"/>
              <a:t>These</a:t>
            </a:r>
            <a:r>
              <a:rPr lang="it-IT" sz="2800" dirty="0"/>
              <a:t> credits </a:t>
            </a:r>
            <a:r>
              <a:rPr lang="it-IT" sz="2800" dirty="0" err="1"/>
              <a:t>may</a:t>
            </a:r>
            <a:r>
              <a:rPr lang="it-IT" sz="2800" dirty="0"/>
              <a:t> </a:t>
            </a:r>
            <a:r>
              <a:rPr lang="it-IT" sz="2800" dirty="0" err="1"/>
              <a:t>have</a:t>
            </a:r>
            <a:r>
              <a:rPr lang="it-IT" sz="2800" dirty="0"/>
              <a:t> special </a:t>
            </a:r>
            <a:r>
              <a:rPr lang="it-IT" sz="2800" dirty="0" err="1"/>
              <a:t>limitations</a:t>
            </a:r>
            <a:r>
              <a:rPr lang="it-IT" sz="2800" dirty="0"/>
              <a:t> </a:t>
            </a:r>
            <a:r>
              <a:rPr lang="it-IT" sz="2800" dirty="0" err="1"/>
              <a:t>related</a:t>
            </a:r>
            <a:r>
              <a:rPr lang="it-IT" sz="2800" dirty="0"/>
              <a:t> to the </a:t>
            </a:r>
            <a:r>
              <a:rPr lang="it-IT" sz="2800" dirty="0" err="1"/>
              <a:t>permanence</a:t>
            </a:r>
            <a:r>
              <a:rPr lang="it-IT" sz="2800" dirty="0"/>
              <a:t> of the </a:t>
            </a:r>
            <a:r>
              <a:rPr lang="it-IT" sz="2800" dirty="0" err="1"/>
              <a:t>associated</a:t>
            </a:r>
            <a:r>
              <a:rPr lang="it-IT" sz="2800" dirty="0"/>
              <a:t> carbon stocks, </a:t>
            </a:r>
            <a:r>
              <a:rPr lang="it-IT" sz="2800" dirty="0" err="1"/>
              <a:t>such</a:t>
            </a:r>
            <a:r>
              <a:rPr lang="it-IT" sz="2800" dirty="0"/>
              <a:t> </a:t>
            </a:r>
            <a:r>
              <a:rPr lang="it-IT" sz="2800" dirty="0" err="1"/>
              <a:t>as</a:t>
            </a:r>
            <a:r>
              <a:rPr lang="it-IT" sz="2800" dirty="0"/>
              <a:t> </a:t>
            </a:r>
            <a:r>
              <a:rPr lang="it-IT" sz="2800" dirty="0" err="1"/>
              <a:t>requirements</a:t>
            </a:r>
            <a:r>
              <a:rPr lang="it-IT" sz="2800" dirty="0"/>
              <a:t> for insurance or </a:t>
            </a:r>
            <a:r>
              <a:rPr lang="it-IT" sz="2800" dirty="0" err="1"/>
              <a:t>replacement</a:t>
            </a:r>
            <a:r>
              <a:rPr lang="it-IT" sz="2800" dirty="0"/>
              <a:t>.</a:t>
            </a:r>
          </a:p>
        </p:txBody>
      </p:sp>
    </p:spTree>
    <p:extLst>
      <p:ext uri="{BB962C8B-B14F-4D97-AF65-F5344CB8AC3E}">
        <p14:creationId xmlns:p14="http://schemas.microsoft.com/office/powerpoint/2010/main" val="16148944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2" name="Titolo 1">
            <a:extLst>
              <a:ext uri="{FF2B5EF4-FFF2-40B4-BE49-F238E27FC236}">
                <a16:creationId xmlns:a16="http://schemas.microsoft.com/office/drawing/2014/main" id="{19390417-CB83-4B65-FB54-871D78B97B37}"/>
              </a:ext>
            </a:extLst>
          </p:cNvPr>
          <p:cNvSpPr>
            <a:spLocks noGrp="1"/>
          </p:cNvSpPr>
          <p:nvPr>
            <p:ph type="title"/>
          </p:nvPr>
        </p:nvSpPr>
        <p:spPr>
          <a:xfrm>
            <a:off x="838200" y="840721"/>
            <a:ext cx="10357624" cy="838642"/>
          </a:xfrm>
        </p:spPr>
        <p:txBody>
          <a:bodyPr>
            <a:normAutofit/>
          </a:bodyPr>
          <a:lstStyle/>
          <a:p>
            <a:r>
              <a:rPr lang="it-IT" dirty="0">
                <a:solidFill>
                  <a:schemeClr val="accent6">
                    <a:lumMod val="75000"/>
                  </a:schemeClr>
                </a:solidFill>
              </a:rPr>
              <a:t>Serial </a:t>
            </a:r>
            <a:r>
              <a:rPr lang="it-IT" dirty="0" err="1">
                <a:solidFill>
                  <a:schemeClr val="accent6">
                    <a:lumMod val="75000"/>
                  </a:schemeClr>
                </a:solidFill>
              </a:rPr>
              <a:t>numbers</a:t>
            </a:r>
            <a:endParaRPr lang="it-IT" dirty="0">
              <a:solidFill>
                <a:schemeClr val="accent6">
                  <a:lumMod val="75000"/>
                </a:schemeClr>
              </a:solidFill>
            </a:endParaRPr>
          </a:p>
        </p:txBody>
      </p:sp>
      <p:sp>
        <p:nvSpPr>
          <p:cNvPr id="3" name="Segnaposto contenuto 2">
            <a:extLst>
              <a:ext uri="{FF2B5EF4-FFF2-40B4-BE49-F238E27FC236}">
                <a16:creationId xmlns:a16="http://schemas.microsoft.com/office/drawing/2014/main" id="{B736F36D-B9C2-D3E0-9BD8-54258CA8D54E}"/>
              </a:ext>
            </a:extLst>
          </p:cNvPr>
          <p:cNvSpPr>
            <a:spLocks noGrp="1"/>
          </p:cNvSpPr>
          <p:nvPr>
            <p:ph idx="1"/>
          </p:nvPr>
        </p:nvSpPr>
        <p:spPr>
          <a:xfrm>
            <a:off x="939114" y="1782313"/>
            <a:ext cx="10256710" cy="2841171"/>
          </a:xfrm>
        </p:spPr>
        <p:txBody>
          <a:bodyPr>
            <a:noAutofit/>
          </a:bodyPr>
          <a:lstStyle/>
          <a:p>
            <a:pPr algn="l" fontAlgn="base">
              <a:lnSpc>
                <a:spcPct val="80000"/>
              </a:lnSpc>
              <a:spcBef>
                <a:spcPts val="600"/>
              </a:spcBef>
            </a:pPr>
            <a:r>
              <a:rPr lang="it-IT" b="0" i="0" u="none" strike="noStrike" dirty="0" err="1">
                <a:solidFill>
                  <a:srgbClr val="333333"/>
                </a:solidFill>
                <a:effectLst/>
              </a:rPr>
              <a:t>Each</a:t>
            </a:r>
            <a:r>
              <a:rPr lang="it-IT" b="0" i="0" u="none" strike="noStrike" dirty="0">
                <a:solidFill>
                  <a:srgbClr val="333333"/>
                </a:solidFill>
                <a:effectLst/>
              </a:rPr>
              <a:t> </a:t>
            </a:r>
            <a:r>
              <a:rPr lang="it-IT" b="0" i="0" u="none" strike="noStrike" dirty="0" err="1">
                <a:solidFill>
                  <a:srgbClr val="333333"/>
                </a:solidFill>
                <a:effectLst/>
              </a:rPr>
              <a:t>allowance</a:t>
            </a:r>
            <a:r>
              <a:rPr lang="it-IT" b="0" i="0" u="none" strike="noStrike" dirty="0">
                <a:solidFill>
                  <a:srgbClr val="333333"/>
                </a:solidFill>
                <a:effectLst/>
              </a:rPr>
              <a:t> or credit in a </a:t>
            </a:r>
            <a:r>
              <a:rPr lang="it-IT" b="0" i="0" u="none" strike="noStrike" dirty="0" err="1">
                <a:solidFill>
                  <a:srgbClr val="333333"/>
                </a:solidFill>
                <a:effectLst/>
              </a:rPr>
              <a:t>registry</a:t>
            </a:r>
            <a:r>
              <a:rPr lang="it-IT" b="0" i="0" u="none" strike="noStrike" dirty="0">
                <a:solidFill>
                  <a:srgbClr val="333333"/>
                </a:solidFill>
                <a:effectLst/>
              </a:rPr>
              <a:t> </a:t>
            </a:r>
            <a:r>
              <a:rPr lang="it-IT" b="0" i="0" u="none" strike="noStrike" dirty="0" err="1">
                <a:solidFill>
                  <a:srgbClr val="333333"/>
                </a:solidFill>
                <a:effectLst/>
              </a:rPr>
              <a:t>is</a:t>
            </a:r>
            <a:r>
              <a:rPr lang="it-IT" b="0" i="0" u="none" strike="noStrike" dirty="0">
                <a:solidFill>
                  <a:srgbClr val="333333"/>
                </a:solidFill>
                <a:effectLst/>
              </a:rPr>
              <a:t> </a:t>
            </a:r>
            <a:r>
              <a:rPr lang="it-IT" b="0" i="0" u="none" strike="noStrike" dirty="0" err="1">
                <a:solidFill>
                  <a:srgbClr val="333333"/>
                </a:solidFill>
                <a:effectLst/>
              </a:rPr>
              <a:t>given</a:t>
            </a:r>
            <a:r>
              <a:rPr lang="it-IT" b="0" i="0" u="none" strike="noStrike" dirty="0">
                <a:solidFill>
                  <a:srgbClr val="333333"/>
                </a:solidFill>
                <a:effectLst/>
              </a:rPr>
              <a:t> a </a:t>
            </a:r>
            <a:r>
              <a:rPr lang="it-IT" b="1" i="0" u="none" strike="noStrike" dirty="0" err="1">
                <a:solidFill>
                  <a:schemeClr val="tx2"/>
                </a:solidFill>
                <a:effectLst/>
              </a:rPr>
              <a:t>unique</a:t>
            </a:r>
            <a:r>
              <a:rPr lang="it-IT" b="1" i="0" u="none" strike="noStrike" dirty="0">
                <a:solidFill>
                  <a:schemeClr val="tx2"/>
                </a:solidFill>
                <a:effectLst/>
              </a:rPr>
              <a:t> serial </a:t>
            </a:r>
            <a:r>
              <a:rPr lang="it-IT" b="1" i="0" u="none" strike="noStrike" dirty="0" err="1">
                <a:solidFill>
                  <a:schemeClr val="tx2"/>
                </a:solidFill>
                <a:effectLst/>
              </a:rPr>
              <a:t>number</a:t>
            </a:r>
            <a:r>
              <a:rPr lang="it-IT" b="0" i="0" u="none" strike="noStrike" dirty="0">
                <a:solidFill>
                  <a:srgbClr val="333333"/>
                </a:solidFill>
                <a:effectLst/>
              </a:rPr>
              <a:t>. </a:t>
            </a:r>
            <a:r>
              <a:rPr lang="it-IT" b="0" i="0" u="none" strike="noStrike" dirty="0" err="1">
                <a:solidFill>
                  <a:srgbClr val="333333"/>
                </a:solidFill>
                <a:effectLst/>
              </a:rPr>
              <a:t>Typically</a:t>
            </a:r>
            <a:r>
              <a:rPr lang="it-IT" b="0" i="0" u="none" strike="noStrike" dirty="0">
                <a:solidFill>
                  <a:srgbClr val="333333"/>
                </a:solidFill>
                <a:effectLst/>
              </a:rPr>
              <a:t>, </a:t>
            </a:r>
            <a:r>
              <a:rPr lang="it-IT" b="0" i="0" u="none" strike="noStrike" dirty="0" err="1">
                <a:solidFill>
                  <a:srgbClr val="333333"/>
                </a:solidFill>
                <a:effectLst/>
              </a:rPr>
              <a:t>these</a:t>
            </a:r>
            <a:r>
              <a:rPr lang="it-IT" b="0" i="0" u="none" strike="noStrike" dirty="0">
                <a:solidFill>
                  <a:srgbClr val="333333"/>
                </a:solidFill>
                <a:effectLst/>
              </a:rPr>
              <a:t> </a:t>
            </a:r>
            <a:r>
              <a:rPr lang="it-IT" b="0" i="0" u="none" strike="noStrike" dirty="0" err="1">
                <a:solidFill>
                  <a:srgbClr val="333333"/>
                </a:solidFill>
                <a:effectLst/>
              </a:rPr>
              <a:t>numbers</a:t>
            </a:r>
            <a:r>
              <a:rPr lang="it-IT" b="0" i="0" u="none" strike="noStrike" dirty="0">
                <a:solidFill>
                  <a:srgbClr val="333333"/>
                </a:solidFill>
                <a:effectLst/>
              </a:rPr>
              <a:t> </a:t>
            </a:r>
            <a:r>
              <a:rPr lang="it-IT" b="0" i="0" u="none" strike="noStrike" dirty="0" err="1">
                <a:solidFill>
                  <a:srgbClr val="333333"/>
                </a:solidFill>
                <a:effectLst/>
              </a:rPr>
              <a:t>represent</a:t>
            </a:r>
            <a:r>
              <a:rPr lang="it-IT" b="0" i="0" u="none" strike="noStrike" dirty="0">
                <a:solidFill>
                  <a:srgbClr val="333333"/>
                </a:solidFill>
                <a:effectLst/>
              </a:rPr>
              <a:t> a code </a:t>
            </a:r>
            <a:r>
              <a:rPr lang="it-IT" b="0" i="0" u="none" strike="noStrike" dirty="0" err="1">
                <a:solidFill>
                  <a:srgbClr val="333333"/>
                </a:solidFill>
                <a:effectLst/>
              </a:rPr>
              <a:t>that</a:t>
            </a:r>
            <a:r>
              <a:rPr lang="it-IT" b="0" i="0" u="none" strike="noStrike" dirty="0">
                <a:solidFill>
                  <a:srgbClr val="333333"/>
                </a:solidFill>
                <a:effectLst/>
              </a:rPr>
              <a:t> can be </a:t>
            </a:r>
            <a:r>
              <a:rPr lang="it-IT" b="0" i="0" u="none" strike="noStrike" dirty="0" err="1">
                <a:solidFill>
                  <a:srgbClr val="333333"/>
                </a:solidFill>
                <a:effectLst/>
              </a:rPr>
              <a:t>used</a:t>
            </a:r>
            <a:r>
              <a:rPr lang="it-IT" b="0" i="0" u="none" strike="noStrike" dirty="0">
                <a:solidFill>
                  <a:srgbClr val="333333"/>
                </a:solidFill>
                <a:effectLst/>
              </a:rPr>
              <a:t> to </a:t>
            </a:r>
            <a:r>
              <a:rPr lang="it-IT" b="0" i="0" u="none" strike="noStrike" dirty="0" err="1">
                <a:solidFill>
                  <a:srgbClr val="333333"/>
                </a:solidFill>
                <a:effectLst/>
              </a:rPr>
              <a:t>identify</a:t>
            </a:r>
            <a:r>
              <a:rPr lang="it-IT" b="0" i="0" u="none" strike="noStrike" dirty="0">
                <a:solidFill>
                  <a:srgbClr val="333333"/>
                </a:solidFill>
                <a:effectLst/>
              </a:rPr>
              <a:t> </a:t>
            </a:r>
            <a:r>
              <a:rPr lang="it-IT" b="0" i="0" u="none" strike="noStrike" dirty="0" err="1">
                <a:solidFill>
                  <a:srgbClr val="333333"/>
                </a:solidFill>
                <a:effectLst/>
              </a:rPr>
              <a:t>both</a:t>
            </a:r>
            <a:r>
              <a:rPr lang="it-IT" b="0" i="0" u="none" strike="noStrike" dirty="0">
                <a:solidFill>
                  <a:srgbClr val="333333"/>
                </a:solidFill>
                <a:effectLst/>
              </a:rPr>
              <a:t> the </a:t>
            </a:r>
            <a:r>
              <a:rPr lang="it-IT" b="0" i="0" u="none" strike="noStrike" dirty="0" err="1">
                <a:solidFill>
                  <a:srgbClr val="333333"/>
                </a:solidFill>
                <a:effectLst/>
              </a:rPr>
              <a:t>unit</a:t>
            </a:r>
            <a:r>
              <a:rPr lang="it-IT" b="0" i="0" u="none" strike="noStrike" dirty="0">
                <a:solidFill>
                  <a:srgbClr val="333333"/>
                </a:solidFill>
                <a:effectLst/>
              </a:rPr>
              <a:t> and </a:t>
            </a:r>
            <a:r>
              <a:rPr lang="it-IT" b="0" i="0" u="none" strike="noStrike" dirty="0" err="1">
                <a:solidFill>
                  <a:srgbClr val="333333"/>
                </a:solidFill>
                <a:effectLst/>
              </a:rPr>
              <a:t>its</a:t>
            </a:r>
            <a:r>
              <a:rPr lang="it-IT" b="0" i="0" u="none" strike="noStrike" dirty="0">
                <a:solidFill>
                  <a:srgbClr val="333333"/>
                </a:solidFill>
                <a:effectLst/>
              </a:rPr>
              <a:t> </a:t>
            </a:r>
            <a:r>
              <a:rPr lang="it-IT" b="0" i="0" u="none" strike="noStrike" dirty="0" err="1">
                <a:solidFill>
                  <a:srgbClr val="333333"/>
                </a:solidFill>
                <a:effectLst/>
              </a:rPr>
              <a:t>origins</a:t>
            </a:r>
            <a:r>
              <a:rPr lang="it-IT" b="0" i="0" u="none" strike="noStrike" dirty="0">
                <a:solidFill>
                  <a:srgbClr val="333333"/>
                </a:solidFill>
                <a:effectLst/>
              </a:rPr>
              <a:t>.</a:t>
            </a:r>
          </a:p>
          <a:p>
            <a:pPr algn="l" fontAlgn="base">
              <a:lnSpc>
                <a:spcPct val="80000"/>
              </a:lnSpc>
              <a:spcBef>
                <a:spcPts val="600"/>
              </a:spcBef>
            </a:pPr>
            <a:r>
              <a:rPr lang="it-IT" b="0" i="0" u="none" strike="noStrike" dirty="0">
                <a:solidFill>
                  <a:srgbClr val="333333"/>
                </a:solidFill>
                <a:effectLst/>
              </a:rPr>
              <a:t>For </a:t>
            </a:r>
            <a:r>
              <a:rPr lang="it-IT" b="0" i="0" u="none" strike="noStrike" dirty="0" err="1">
                <a:solidFill>
                  <a:srgbClr val="333333"/>
                </a:solidFill>
                <a:effectLst/>
              </a:rPr>
              <a:t>example</a:t>
            </a:r>
            <a:r>
              <a:rPr lang="it-IT" b="0" i="0" u="none" strike="noStrike" dirty="0">
                <a:solidFill>
                  <a:srgbClr val="333333"/>
                </a:solidFill>
                <a:effectLst/>
              </a:rPr>
              <a:t>, for a single </a:t>
            </a:r>
            <a:r>
              <a:rPr lang="it-IT" b="0" i="0" u="none" strike="noStrike" dirty="0" err="1">
                <a:solidFill>
                  <a:srgbClr val="333333"/>
                </a:solidFill>
                <a:effectLst/>
              </a:rPr>
              <a:t>emission</a:t>
            </a:r>
            <a:r>
              <a:rPr lang="it-IT" b="0" i="0" u="none" strike="noStrike" dirty="0">
                <a:solidFill>
                  <a:srgbClr val="333333"/>
                </a:solidFill>
                <a:effectLst/>
              </a:rPr>
              <a:t> </a:t>
            </a:r>
            <a:r>
              <a:rPr lang="it-IT" b="0" i="0" u="none" strike="noStrike" dirty="0" err="1">
                <a:solidFill>
                  <a:srgbClr val="333333"/>
                </a:solidFill>
                <a:effectLst/>
              </a:rPr>
              <a:t>reduction</a:t>
            </a:r>
            <a:r>
              <a:rPr lang="it-IT" b="0" i="0" u="none" strike="noStrike" dirty="0">
                <a:solidFill>
                  <a:srgbClr val="333333"/>
                </a:solidFill>
                <a:effectLst/>
              </a:rPr>
              <a:t> credit under the UNFCCC </a:t>
            </a:r>
            <a:r>
              <a:rPr lang="it-IT" b="0" i="0" u="none" strike="noStrike" dirty="0" err="1">
                <a:solidFill>
                  <a:srgbClr val="333333"/>
                </a:solidFill>
                <a:effectLst/>
              </a:rPr>
              <a:t>Clean</a:t>
            </a:r>
            <a:r>
              <a:rPr lang="it-IT" b="0" i="0" u="none" strike="noStrike" dirty="0">
                <a:solidFill>
                  <a:srgbClr val="333333"/>
                </a:solidFill>
                <a:effectLst/>
              </a:rPr>
              <a:t> Development </a:t>
            </a:r>
            <a:r>
              <a:rPr lang="it-IT" b="0" i="0" u="none" strike="noStrike" dirty="0" err="1">
                <a:solidFill>
                  <a:srgbClr val="333333"/>
                </a:solidFill>
                <a:effectLst/>
              </a:rPr>
              <a:t>Mechanism</a:t>
            </a:r>
            <a:r>
              <a:rPr lang="it-IT" b="0" i="0" u="none" strike="noStrike" dirty="0">
                <a:solidFill>
                  <a:srgbClr val="333333"/>
                </a:solidFill>
                <a:effectLst/>
              </a:rPr>
              <a:t> (CDM) a serial </a:t>
            </a:r>
            <a:r>
              <a:rPr lang="it-IT" b="0" i="0" u="none" strike="noStrike" dirty="0" err="1">
                <a:solidFill>
                  <a:srgbClr val="333333"/>
                </a:solidFill>
                <a:effectLst/>
              </a:rPr>
              <a:t>number</a:t>
            </a:r>
            <a:r>
              <a:rPr lang="it-IT" b="0" i="0" u="none" strike="noStrike" dirty="0">
                <a:solidFill>
                  <a:srgbClr val="333333"/>
                </a:solidFill>
                <a:effectLst/>
              </a:rPr>
              <a:t> looks like </a:t>
            </a:r>
            <a:r>
              <a:rPr lang="it-IT" b="0" i="0" u="none" strike="noStrike" dirty="0" err="1">
                <a:solidFill>
                  <a:srgbClr val="333333"/>
                </a:solidFill>
                <a:effectLst/>
              </a:rPr>
              <a:t>this</a:t>
            </a:r>
            <a:r>
              <a:rPr lang="it-IT" b="0" i="0" u="none" strike="noStrike" dirty="0">
                <a:solidFill>
                  <a:srgbClr val="333333"/>
                </a:solidFill>
                <a:effectLst/>
              </a:rPr>
              <a:t>:</a:t>
            </a:r>
          </a:p>
          <a:p>
            <a:pPr algn="l" fontAlgn="base">
              <a:lnSpc>
                <a:spcPct val="80000"/>
              </a:lnSpc>
              <a:spcBef>
                <a:spcPts val="600"/>
              </a:spcBef>
            </a:pPr>
            <a:r>
              <a:rPr lang="it-IT" b="0" i="0" u="none" strike="noStrike" dirty="0">
                <a:solidFill>
                  <a:srgbClr val="333333"/>
                </a:solidFill>
                <a:effectLst/>
              </a:rPr>
              <a:t>A </a:t>
            </a:r>
            <a:r>
              <a:rPr lang="it-IT" b="0" i="0" u="none" strike="noStrike" dirty="0" err="1">
                <a:solidFill>
                  <a:srgbClr val="333333"/>
                </a:solidFill>
                <a:effectLst/>
              </a:rPr>
              <a:t>block</a:t>
            </a:r>
            <a:r>
              <a:rPr lang="it-IT" b="0" i="0" u="none" strike="noStrike" dirty="0">
                <a:solidFill>
                  <a:srgbClr val="333333"/>
                </a:solidFill>
                <a:effectLst/>
              </a:rPr>
              <a:t> of 10 credits </a:t>
            </a:r>
            <a:r>
              <a:rPr lang="it-IT" b="0" i="0" u="none" strike="noStrike" dirty="0" err="1">
                <a:solidFill>
                  <a:srgbClr val="333333"/>
                </a:solidFill>
                <a:effectLst/>
              </a:rPr>
              <a:t>could</a:t>
            </a:r>
            <a:r>
              <a:rPr lang="it-IT" b="0" i="0" u="none" strike="noStrike" dirty="0">
                <a:solidFill>
                  <a:srgbClr val="333333"/>
                </a:solidFill>
                <a:effectLst/>
              </a:rPr>
              <a:t> </a:t>
            </a:r>
            <a:r>
              <a:rPr lang="it-IT" b="0" i="0" u="none" strike="noStrike" dirty="0" err="1">
                <a:solidFill>
                  <a:srgbClr val="333333"/>
                </a:solidFill>
                <a:effectLst/>
              </a:rPr>
              <a:t>then</a:t>
            </a:r>
            <a:r>
              <a:rPr lang="it-IT" b="0" i="0" u="none" strike="noStrike" dirty="0">
                <a:solidFill>
                  <a:srgbClr val="333333"/>
                </a:solidFill>
                <a:effectLst/>
              </a:rPr>
              <a:t> </a:t>
            </a:r>
            <a:r>
              <a:rPr lang="it-IT" b="0" i="0" u="none" strike="noStrike" dirty="0" err="1">
                <a:solidFill>
                  <a:srgbClr val="333333"/>
                </a:solidFill>
                <a:effectLst/>
              </a:rPr>
              <a:t>have</a:t>
            </a:r>
            <a:r>
              <a:rPr lang="it-IT" b="0" i="0" u="none" strike="noStrike" dirty="0">
                <a:solidFill>
                  <a:srgbClr val="333333"/>
                </a:solidFill>
                <a:effectLst/>
              </a:rPr>
              <a:t> </a:t>
            </a:r>
            <a:r>
              <a:rPr lang="it-IT" b="0" i="0" u="none" strike="noStrike" dirty="0" err="1">
                <a:solidFill>
                  <a:srgbClr val="333333"/>
                </a:solidFill>
                <a:effectLst/>
              </a:rPr>
              <a:t>starting</a:t>
            </a:r>
            <a:r>
              <a:rPr lang="it-IT" b="0" i="0" u="none" strike="noStrike" dirty="0">
                <a:solidFill>
                  <a:srgbClr val="333333"/>
                </a:solidFill>
                <a:effectLst/>
              </a:rPr>
              <a:t> and </a:t>
            </a:r>
            <a:r>
              <a:rPr lang="it-IT" b="0" i="0" u="none" strike="noStrike" dirty="0" err="1">
                <a:solidFill>
                  <a:srgbClr val="333333"/>
                </a:solidFill>
                <a:effectLst/>
              </a:rPr>
              <a:t>ending</a:t>
            </a:r>
            <a:r>
              <a:rPr lang="it-IT" b="0" i="0" u="none" strike="noStrike" dirty="0">
                <a:solidFill>
                  <a:srgbClr val="333333"/>
                </a:solidFill>
                <a:effectLst/>
              </a:rPr>
              <a:t> serial </a:t>
            </a:r>
            <a:r>
              <a:rPr lang="it-IT" b="0" i="0" u="none" strike="noStrike" dirty="0" err="1">
                <a:solidFill>
                  <a:srgbClr val="333333"/>
                </a:solidFill>
                <a:effectLst/>
              </a:rPr>
              <a:t>number</a:t>
            </a:r>
            <a:r>
              <a:rPr lang="it-IT" b="0" i="0" u="none" strike="noStrike" dirty="0">
                <a:solidFill>
                  <a:srgbClr val="333333"/>
                </a:solidFill>
                <a:effectLst/>
              </a:rPr>
              <a:t> of:</a:t>
            </a:r>
          </a:p>
        </p:txBody>
      </p:sp>
      <p:sp>
        <p:nvSpPr>
          <p:cNvPr id="4" name="CasellaDiTesto 3">
            <a:extLst>
              <a:ext uri="{FF2B5EF4-FFF2-40B4-BE49-F238E27FC236}">
                <a16:creationId xmlns:a16="http://schemas.microsoft.com/office/drawing/2014/main" id="{311C65A6-5055-6F79-D56F-11B09460ABF2}"/>
              </a:ext>
            </a:extLst>
          </p:cNvPr>
          <p:cNvSpPr txBox="1"/>
          <p:nvPr/>
        </p:nvSpPr>
        <p:spPr>
          <a:xfrm>
            <a:off x="1143000" y="5206446"/>
            <a:ext cx="4542654" cy="830997"/>
          </a:xfrm>
          <a:prstGeom prst="rect">
            <a:avLst/>
          </a:prstGeom>
          <a:solidFill>
            <a:schemeClr val="accent1">
              <a:lumMod val="20000"/>
              <a:lumOff val="80000"/>
            </a:schemeClr>
          </a:solidFill>
        </p:spPr>
        <p:txBody>
          <a:bodyPr wrap="none" rtlCol="0">
            <a:spAutoFit/>
          </a:bodyPr>
          <a:lstStyle/>
          <a:p>
            <a:pPr algn="l" fontAlgn="base"/>
            <a:r>
              <a:rPr lang="it-IT" sz="2400" b="0" i="0" u="none" strike="noStrike" dirty="0" err="1">
                <a:solidFill>
                  <a:srgbClr val="31708F"/>
                </a:solidFill>
                <a:effectLst/>
              </a:rPr>
              <a:t>Starting</a:t>
            </a:r>
            <a:r>
              <a:rPr lang="it-IT" sz="2400" b="0" i="0" u="none" strike="noStrike" dirty="0">
                <a:solidFill>
                  <a:srgbClr val="31708F"/>
                </a:solidFill>
                <a:effectLst/>
              </a:rPr>
              <a:t>: BR-5-572979</a:t>
            </a:r>
            <a:r>
              <a:rPr lang="it-IT" sz="2400" b="1" i="0" u="none" strike="noStrike" dirty="0">
                <a:solidFill>
                  <a:srgbClr val="3E3E3E"/>
                </a:solidFill>
                <a:effectLst/>
              </a:rPr>
              <a:t>56</a:t>
            </a:r>
            <a:r>
              <a:rPr lang="it-IT" sz="2400" b="0" i="0" u="none" strike="noStrike" dirty="0">
                <a:solidFill>
                  <a:srgbClr val="31708F"/>
                </a:solidFill>
                <a:effectLst/>
              </a:rPr>
              <a:t>-1-1-0-143</a:t>
            </a:r>
          </a:p>
          <a:p>
            <a:pPr algn="l" fontAlgn="base"/>
            <a:r>
              <a:rPr lang="it-IT" sz="2400" b="0" i="0" u="none" strike="noStrike" dirty="0" err="1">
                <a:solidFill>
                  <a:srgbClr val="31708F"/>
                </a:solidFill>
                <a:effectLst/>
              </a:rPr>
              <a:t>Ending</a:t>
            </a:r>
            <a:r>
              <a:rPr lang="it-IT" sz="2400" b="0" i="0" u="none" strike="noStrike" dirty="0">
                <a:solidFill>
                  <a:srgbClr val="31708F"/>
                </a:solidFill>
                <a:effectLst/>
              </a:rPr>
              <a:t>: BR-5-572979</a:t>
            </a:r>
            <a:r>
              <a:rPr lang="it-IT" sz="2400" b="1" i="0" u="none" strike="noStrike" dirty="0">
                <a:solidFill>
                  <a:srgbClr val="3E3E3E"/>
                </a:solidFill>
                <a:effectLst/>
              </a:rPr>
              <a:t>66</a:t>
            </a:r>
            <a:r>
              <a:rPr lang="it-IT" sz="2400" b="0" i="0" u="none" strike="noStrike" dirty="0">
                <a:solidFill>
                  <a:srgbClr val="31708F"/>
                </a:solidFill>
                <a:effectLst/>
              </a:rPr>
              <a:t>-1-1-0-143</a:t>
            </a:r>
          </a:p>
        </p:txBody>
      </p:sp>
      <p:pic>
        <p:nvPicPr>
          <p:cNvPr id="6" name="Immagine 5">
            <a:extLst>
              <a:ext uri="{FF2B5EF4-FFF2-40B4-BE49-F238E27FC236}">
                <a16:creationId xmlns:a16="http://schemas.microsoft.com/office/drawing/2014/main" id="{37654801-C867-C320-7CCF-7A25FBC00AE3}"/>
              </a:ext>
            </a:extLst>
          </p:cNvPr>
          <p:cNvPicPr>
            <a:picLocks noChangeAspect="1"/>
          </p:cNvPicPr>
          <p:nvPr/>
        </p:nvPicPr>
        <p:blipFill>
          <a:blip r:embed="rId7"/>
          <a:stretch>
            <a:fillRect/>
          </a:stretch>
        </p:blipFill>
        <p:spPr>
          <a:xfrm>
            <a:off x="6141119" y="4429197"/>
            <a:ext cx="4914900" cy="1806741"/>
          </a:xfrm>
          <a:prstGeom prst="rect">
            <a:avLst/>
          </a:prstGeom>
        </p:spPr>
      </p:pic>
    </p:spTree>
    <p:extLst>
      <p:ext uri="{BB962C8B-B14F-4D97-AF65-F5344CB8AC3E}">
        <p14:creationId xmlns:p14="http://schemas.microsoft.com/office/powerpoint/2010/main" val="24076991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2" name="Titolo 1">
            <a:extLst>
              <a:ext uri="{FF2B5EF4-FFF2-40B4-BE49-F238E27FC236}">
                <a16:creationId xmlns:a16="http://schemas.microsoft.com/office/drawing/2014/main" id="{8B837455-F0C6-1164-FCB9-AB98583AEFF1}"/>
              </a:ext>
            </a:extLst>
          </p:cNvPr>
          <p:cNvSpPr>
            <a:spLocks noGrp="1"/>
          </p:cNvSpPr>
          <p:nvPr>
            <p:ph type="title"/>
          </p:nvPr>
        </p:nvSpPr>
        <p:spPr>
          <a:xfrm>
            <a:off x="838200" y="911453"/>
            <a:ext cx="10357624" cy="838642"/>
          </a:xfrm>
        </p:spPr>
        <p:txBody>
          <a:bodyPr>
            <a:normAutofit/>
          </a:bodyPr>
          <a:lstStyle/>
          <a:p>
            <a:r>
              <a:rPr lang="it-IT" dirty="0" err="1">
                <a:solidFill>
                  <a:schemeClr val="accent6">
                    <a:lumMod val="75000"/>
                  </a:schemeClr>
                </a:solidFill>
              </a:rPr>
              <a:t>Transaction</a:t>
            </a:r>
            <a:r>
              <a:rPr lang="it-IT" dirty="0">
                <a:solidFill>
                  <a:schemeClr val="accent6">
                    <a:lumMod val="75000"/>
                  </a:schemeClr>
                </a:solidFill>
              </a:rPr>
              <a:t> </a:t>
            </a:r>
            <a:r>
              <a:rPr lang="it-IT" dirty="0" err="1">
                <a:solidFill>
                  <a:schemeClr val="accent6">
                    <a:lumMod val="75000"/>
                  </a:schemeClr>
                </a:solidFill>
              </a:rPr>
              <a:t>types</a:t>
            </a:r>
            <a:endParaRPr lang="it-IT" dirty="0">
              <a:solidFill>
                <a:schemeClr val="accent6">
                  <a:lumMod val="75000"/>
                </a:schemeClr>
              </a:solidFill>
            </a:endParaRPr>
          </a:p>
        </p:txBody>
      </p:sp>
      <p:sp>
        <p:nvSpPr>
          <p:cNvPr id="3" name="Segnaposto contenuto 2">
            <a:extLst>
              <a:ext uri="{FF2B5EF4-FFF2-40B4-BE49-F238E27FC236}">
                <a16:creationId xmlns:a16="http://schemas.microsoft.com/office/drawing/2014/main" id="{5FF90D2A-27C4-BF0B-DBF6-5BA06CF25D42}"/>
              </a:ext>
            </a:extLst>
          </p:cNvPr>
          <p:cNvSpPr>
            <a:spLocks noGrp="1"/>
          </p:cNvSpPr>
          <p:nvPr>
            <p:ph idx="1"/>
          </p:nvPr>
        </p:nvSpPr>
        <p:spPr>
          <a:xfrm>
            <a:off x="939114" y="1887140"/>
            <a:ext cx="10256709" cy="4089914"/>
          </a:xfrm>
        </p:spPr>
        <p:txBody>
          <a:bodyPr>
            <a:noAutofit/>
          </a:bodyPr>
          <a:lstStyle/>
          <a:p>
            <a:pPr marL="0" indent="0" algn="l" fontAlgn="base">
              <a:spcBef>
                <a:spcPts val="900"/>
              </a:spcBef>
              <a:buClr>
                <a:schemeClr val="tx1"/>
              </a:buClr>
              <a:buNone/>
            </a:pPr>
            <a:r>
              <a:rPr lang="it-IT" sz="2400" b="0" i="0" u="none" strike="noStrike" dirty="0">
                <a:solidFill>
                  <a:srgbClr val="333333"/>
                </a:solidFill>
                <a:effectLst/>
              </a:rPr>
              <a:t>ETS </a:t>
            </a:r>
            <a:r>
              <a:rPr lang="it-IT" sz="2400" b="0" i="0" u="none" strike="noStrike" dirty="0" err="1">
                <a:solidFill>
                  <a:srgbClr val="333333"/>
                </a:solidFill>
                <a:effectLst/>
              </a:rPr>
              <a:t>registries</a:t>
            </a:r>
            <a:r>
              <a:rPr lang="it-IT" sz="2400" b="0" i="0" u="none" strike="noStrike" dirty="0">
                <a:solidFill>
                  <a:srgbClr val="333333"/>
                </a:solidFill>
                <a:effectLst/>
              </a:rPr>
              <a:t> must </a:t>
            </a:r>
            <a:r>
              <a:rPr lang="it-IT" sz="2400" b="0" i="0" u="none" strike="noStrike" dirty="0" err="1">
                <a:solidFill>
                  <a:srgbClr val="333333"/>
                </a:solidFill>
                <a:effectLst/>
              </a:rPr>
              <a:t>carefully</a:t>
            </a:r>
            <a:r>
              <a:rPr lang="it-IT" sz="2400" b="0" i="0" u="none" strike="noStrike" dirty="0">
                <a:solidFill>
                  <a:srgbClr val="333333"/>
                </a:solidFill>
                <a:effectLst/>
              </a:rPr>
              <a:t> track and </a:t>
            </a:r>
            <a:r>
              <a:rPr lang="it-IT" sz="2400" b="0" i="0" u="none" strike="noStrike" dirty="0" err="1">
                <a:solidFill>
                  <a:srgbClr val="333333"/>
                </a:solidFill>
                <a:effectLst/>
              </a:rPr>
              <a:t>confirm</a:t>
            </a:r>
            <a:r>
              <a:rPr lang="it-IT" sz="2400" b="0" i="0" u="none" strike="noStrike" dirty="0">
                <a:solidFill>
                  <a:srgbClr val="333333"/>
                </a:solidFill>
                <a:effectLst/>
              </a:rPr>
              <a:t> </a:t>
            </a:r>
            <a:r>
              <a:rPr lang="it-IT" sz="2400" b="0" i="0" u="none" strike="noStrike" dirty="0" err="1">
                <a:solidFill>
                  <a:srgbClr val="333333"/>
                </a:solidFill>
                <a:effectLst/>
              </a:rPr>
              <a:t>all</a:t>
            </a:r>
            <a:r>
              <a:rPr lang="it-IT" sz="2400" b="0" i="0" u="none" strike="noStrike" dirty="0">
                <a:solidFill>
                  <a:srgbClr val="333333"/>
                </a:solidFill>
                <a:effectLst/>
              </a:rPr>
              <a:t> </a:t>
            </a:r>
            <a:r>
              <a:rPr lang="it-IT" sz="2400" b="0" i="0" u="none" strike="noStrike" dirty="0" err="1">
                <a:solidFill>
                  <a:srgbClr val="333333"/>
                </a:solidFill>
                <a:effectLst/>
              </a:rPr>
              <a:t>transactions</a:t>
            </a:r>
            <a:r>
              <a:rPr lang="it-IT" sz="2400" b="0" i="0" u="none" strike="noStrike" dirty="0">
                <a:solidFill>
                  <a:srgbClr val="333333"/>
                </a:solidFill>
                <a:effectLst/>
              </a:rPr>
              <a:t> </a:t>
            </a:r>
            <a:r>
              <a:rPr lang="it-IT" sz="2400" b="0" i="0" u="none" strike="noStrike" dirty="0" err="1">
                <a:solidFill>
                  <a:srgbClr val="333333"/>
                </a:solidFill>
                <a:effectLst/>
              </a:rPr>
              <a:t>concerning</a:t>
            </a:r>
            <a:r>
              <a:rPr lang="it-IT" sz="2400" b="0" i="0" u="none" strike="noStrike" dirty="0">
                <a:solidFill>
                  <a:srgbClr val="333333"/>
                </a:solidFill>
                <a:effectLst/>
              </a:rPr>
              <a:t> </a:t>
            </a:r>
            <a:r>
              <a:rPr lang="it-IT" sz="2400" b="0" i="0" u="none" strike="noStrike" dirty="0" err="1">
                <a:solidFill>
                  <a:srgbClr val="333333"/>
                </a:solidFill>
                <a:effectLst/>
              </a:rPr>
              <a:t>allowances</a:t>
            </a:r>
            <a:r>
              <a:rPr lang="it-IT" sz="2400" b="0" i="0" u="none" strike="noStrike" dirty="0">
                <a:solidFill>
                  <a:srgbClr val="333333"/>
                </a:solidFill>
                <a:effectLst/>
              </a:rPr>
              <a:t> and credits. </a:t>
            </a:r>
            <a:r>
              <a:rPr lang="it-IT" sz="2400" b="0" i="0" u="none" strike="noStrike" dirty="0" err="1">
                <a:solidFill>
                  <a:srgbClr val="333333"/>
                </a:solidFill>
                <a:effectLst/>
              </a:rPr>
              <a:t>Each</a:t>
            </a:r>
            <a:r>
              <a:rPr lang="it-IT" sz="2400" b="0" i="0" u="none" strike="noStrike" dirty="0">
                <a:solidFill>
                  <a:srgbClr val="333333"/>
                </a:solidFill>
                <a:effectLst/>
              </a:rPr>
              <a:t> </a:t>
            </a:r>
            <a:r>
              <a:rPr lang="it-IT" sz="2400" b="0" i="0" u="none" strike="noStrike" dirty="0" err="1">
                <a:solidFill>
                  <a:srgbClr val="333333"/>
                </a:solidFill>
                <a:effectLst/>
              </a:rPr>
              <a:t>transaction</a:t>
            </a:r>
            <a:r>
              <a:rPr lang="it-IT" sz="2400" b="0" i="0" u="none" strike="noStrike" dirty="0">
                <a:solidFill>
                  <a:srgbClr val="333333"/>
                </a:solidFill>
                <a:effectLst/>
              </a:rPr>
              <a:t> </a:t>
            </a:r>
            <a:r>
              <a:rPr lang="it-IT" sz="2400" b="0" i="0" u="none" strike="noStrike" dirty="0" err="1">
                <a:solidFill>
                  <a:srgbClr val="333333"/>
                </a:solidFill>
                <a:effectLst/>
              </a:rPr>
              <a:t>is</a:t>
            </a:r>
            <a:r>
              <a:rPr lang="it-IT" sz="2400" b="0" i="0" u="none" strike="noStrike" dirty="0">
                <a:solidFill>
                  <a:srgbClr val="333333"/>
                </a:solidFill>
                <a:effectLst/>
              </a:rPr>
              <a:t> </a:t>
            </a:r>
            <a:r>
              <a:rPr lang="it-IT" sz="2400" b="0" i="0" u="none" strike="noStrike" dirty="0" err="1">
                <a:solidFill>
                  <a:srgbClr val="333333"/>
                </a:solidFill>
                <a:effectLst/>
              </a:rPr>
              <a:t>logged</a:t>
            </a:r>
            <a:r>
              <a:rPr lang="it-IT" sz="2400" b="0" i="0" u="none" strike="noStrike" dirty="0">
                <a:solidFill>
                  <a:srgbClr val="333333"/>
                </a:solidFill>
                <a:effectLst/>
              </a:rPr>
              <a:t> with a </a:t>
            </a:r>
            <a:r>
              <a:rPr lang="it-IT" sz="2400" b="0" i="0" u="none" strike="noStrike" dirty="0" err="1">
                <a:solidFill>
                  <a:srgbClr val="333333"/>
                </a:solidFill>
                <a:effectLst/>
              </a:rPr>
              <a:t>specific</a:t>
            </a:r>
            <a:r>
              <a:rPr lang="it-IT" sz="2400" b="0" i="0" u="none" strike="noStrike" dirty="0">
                <a:solidFill>
                  <a:srgbClr val="333333"/>
                </a:solidFill>
                <a:effectLst/>
              </a:rPr>
              <a:t> </a:t>
            </a:r>
            <a:r>
              <a:rPr lang="it-IT" sz="2400" b="0" i="0" u="none" strike="noStrike" dirty="0" err="1">
                <a:solidFill>
                  <a:srgbClr val="333333"/>
                </a:solidFill>
                <a:effectLst/>
              </a:rPr>
              <a:t>transaction</a:t>
            </a:r>
            <a:r>
              <a:rPr lang="it-IT" sz="2400" b="0" i="0" u="none" strike="noStrike" dirty="0">
                <a:solidFill>
                  <a:srgbClr val="333333"/>
                </a:solidFill>
                <a:effectLst/>
              </a:rPr>
              <a:t> </a:t>
            </a:r>
            <a:r>
              <a:rPr lang="it-IT" sz="2400" b="0" i="0" u="none" strike="noStrike" dirty="0" err="1">
                <a:solidFill>
                  <a:srgbClr val="333333"/>
                </a:solidFill>
                <a:effectLst/>
              </a:rPr>
              <a:t>number</a:t>
            </a:r>
            <a:r>
              <a:rPr lang="it-IT" sz="2400" b="0" i="0" u="none" strike="noStrike" dirty="0">
                <a:solidFill>
                  <a:srgbClr val="333333"/>
                </a:solidFill>
                <a:effectLst/>
              </a:rPr>
              <a:t> to record an audit </a:t>
            </a:r>
            <a:r>
              <a:rPr lang="it-IT" sz="2400" b="0" i="0" u="none" strike="noStrike" dirty="0" err="1">
                <a:solidFill>
                  <a:srgbClr val="333333"/>
                </a:solidFill>
                <a:effectLst/>
              </a:rPr>
              <a:t>trail</a:t>
            </a:r>
            <a:r>
              <a:rPr lang="it-IT" sz="2400" b="0" i="0" u="none" strike="noStrike" dirty="0">
                <a:solidFill>
                  <a:srgbClr val="333333"/>
                </a:solidFill>
                <a:effectLst/>
              </a:rPr>
              <a:t>. The </a:t>
            </a:r>
            <a:r>
              <a:rPr lang="it-IT" sz="2400" b="0" i="0" u="none" strike="noStrike" dirty="0" err="1">
                <a:solidFill>
                  <a:srgbClr val="333333"/>
                </a:solidFill>
                <a:effectLst/>
              </a:rPr>
              <a:t>main</a:t>
            </a:r>
            <a:r>
              <a:rPr lang="it-IT" sz="2400" b="0" i="0" u="none" strike="noStrike" dirty="0">
                <a:solidFill>
                  <a:srgbClr val="333333"/>
                </a:solidFill>
                <a:effectLst/>
              </a:rPr>
              <a:t> </a:t>
            </a:r>
            <a:r>
              <a:rPr lang="it-IT" sz="2400" b="0" i="0" u="none" strike="noStrike" dirty="0" err="1">
                <a:solidFill>
                  <a:srgbClr val="333333"/>
                </a:solidFill>
                <a:effectLst/>
              </a:rPr>
              <a:t>types</a:t>
            </a:r>
            <a:r>
              <a:rPr lang="it-IT" sz="2400" b="0" i="0" u="none" strike="noStrike" dirty="0">
                <a:solidFill>
                  <a:srgbClr val="333333"/>
                </a:solidFill>
                <a:effectLst/>
              </a:rPr>
              <a:t> of </a:t>
            </a:r>
            <a:r>
              <a:rPr lang="it-IT" sz="2400" b="0" i="0" u="none" strike="noStrike" dirty="0" err="1">
                <a:solidFill>
                  <a:srgbClr val="333333"/>
                </a:solidFill>
                <a:effectLst/>
              </a:rPr>
              <a:t>transactions</a:t>
            </a:r>
            <a:r>
              <a:rPr lang="it-IT" sz="2400" b="0" i="0" u="none" strike="noStrike" dirty="0">
                <a:solidFill>
                  <a:srgbClr val="333333"/>
                </a:solidFill>
                <a:effectLst/>
              </a:rPr>
              <a:t> are:</a:t>
            </a:r>
          </a:p>
          <a:p>
            <a:pPr fontAlgn="base">
              <a:spcBef>
                <a:spcPts val="900"/>
              </a:spcBef>
              <a:buClr>
                <a:schemeClr val="tx1"/>
              </a:buClr>
            </a:pPr>
            <a:r>
              <a:rPr lang="it-IT" sz="2400" b="1" dirty="0" err="1"/>
              <a:t>issuance</a:t>
            </a:r>
            <a:r>
              <a:rPr lang="it-IT" sz="2400" b="1" dirty="0">
                <a:solidFill>
                  <a:schemeClr val="accent1">
                    <a:lumMod val="75000"/>
                  </a:schemeClr>
                </a:solidFill>
              </a:rPr>
              <a:t> </a:t>
            </a:r>
            <a:r>
              <a:rPr lang="it-IT" sz="2400" dirty="0"/>
              <a:t>(</a:t>
            </a:r>
            <a:r>
              <a:rPr lang="it-IT" sz="2400" dirty="0" err="1"/>
              <a:t>initial</a:t>
            </a:r>
            <a:r>
              <a:rPr lang="it-IT" sz="2400" dirty="0"/>
              <a:t> </a:t>
            </a:r>
            <a:r>
              <a:rPr lang="it-IT" sz="2400" dirty="0" err="1"/>
              <a:t>creation</a:t>
            </a:r>
            <a:r>
              <a:rPr lang="it-IT" sz="2400" dirty="0"/>
              <a:t> of an </a:t>
            </a:r>
            <a:r>
              <a:rPr lang="it-IT" sz="2400" dirty="0" err="1"/>
              <a:t>allowance</a:t>
            </a:r>
            <a:r>
              <a:rPr lang="it-IT" sz="2400" dirty="0"/>
              <a:t> or credit)</a:t>
            </a:r>
          </a:p>
          <a:p>
            <a:pPr fontAlgn="base">
              <a:spcBef>
                <a:spcPts val="900"/>
              </a:spcBef>
              <a:buClr>
                <a:schemeClr val="tx1"/>
              </a:buClr>
            </a:pPr>
            <a:r>
              <a:rPr lang="it-IT" sz="2400" b="1" dirty="0"/>
              <a:t>transfer</a:t>
            </a:r>
            <a:r>
              <a:rPr lang="it-IT" sz="2400" b="1" dirty="0">
                <a:solidFill>
                  <a:schemeClr val="accent1">
                    <a:lumMod val="75000"/>
                  </a:schemeClr>
                </a:solidFill>
              </a:rPr>
              <a:t> </a:t>
            </a:r>
            <a:r>
              <a:rPr lang="it-IT" sz="2400" dirty="0"/>
              <a:t>(transfer of </a:t>
            </a:r>
            <a:r>
              <a:rPr lang="it-IT" sz="2400" dirty="0" err="1"/>
              <a:t>allowances</a:t>
            </a:r>
            <a:r>
              <a:rPr lang="it-IT" sz="2400" dirty="0"/>
              <a:t> or credits </a:t>
            </a:r>
            <a:r>
              <a:rPr lang="it-IT" sz="2400" dirty="0" err="1"/>
              <a:t>between</a:t>
            </a:r>
            <a:r>
              <a:rPr lang="it-IT" sz="2400" dirty="0"/>
              <a:t> accounts in the </a:t>
            </a:r>
            <a:r>
              <a:rPr lang="it-IT" sz="2400" dirty="0" err="1"/>
              <a:t>registry</a:t>
            </a:r>
            <a:r>
              <a:rPr lang="it-IT" sz="2400" dirty="0"/>
              <a:t>)</a:t>
            </a:r>
          </a:p>
          <a:p>
            <a:pPr fontAlgn="base">
              <a:spcBef>
                <a:spcPts val="900"/>
              </a:spcBef>
              <a:buClr>
                <a:schemeClr val="tx1"/>
              </a:buClr>
            </a:pPr>
            <a:r>
              <a:rPr lang="it-IT" sz="2400" b="1" dirty="0" err="1"/>
              <a:t>external</a:t>
            </a:r>
            <a:r>
              <a:rPr lang="it-IT" sz="2400" b="1" dirty="0"/>
              <a:t> transfer </a:t>
            </a:r>
            <a:r>
              <a:rPr lang="it-IT" sz="2400" dirty="0"/>
              <a:t>(the transfer of </a:t>
            </a:r>
            <a:r>
              <a:rPr lang="it-IT" sz="2400" dirty="0" err="1"/>
              <a:t>units</a:t>
            </a:r>
            <a:r>
              <a:rPr lang="it-IT" sz="2400" dirty="0"/>
              <a:t> from one </a:t>
            </a:r>
            <a:r>
              <a:rPr lang="it-IT" sz="2400" dirty="0" err="1"/>
              <a:t>registry</a:t>
            </a:r>
            <a:r>
              <a:rPr lang="it-IT" sz="2400" dirty="0"/>
              <a:t> to </a:t>
            </a:r>
            <a:r>
              <a:rPr lang="it-IT" sz="2400" dirty="0" err="1"/>
              <a:t>another</a:t>
            </a:r>
            <a:r>
              <a:rPr lang="it-IT" sz="2400" dirty="0"/>
              <a:t>)</a:t>
            </a:r>
          </a:p>
          <a:p>
            <a:pPr fontAlgn="base">
              <a:spcBef>
                <a:spcPts val="900"/>
              </a:spcBef>
              <a:buClr>
                <a:schemeClr val="tx1"/>
              </a:buClr>
            </a:pPr>
            <a:r>
              <a:rPr lang="it-IT" sz="2400" b="1" dirty="0" err="1"/>
              <a:t>surrender</a:t>
            </a:r>
            <a:r>
              <a:rPr lang="it-IT" sz="2400" b="1" dirty="0"/>
              <a:t> / </a:t>
            </a:r>
            <a:r>
              <a:rPr lang="it-IT" sz="2400" b="1" dirty="0" err="1"/>
              <a:t>retirement</a:t>
            </a:r>
            <a:r>
              <a:rPr lang="it-IT" sz="2400" b="1" dirty="0"/>
              <a:t> </a:t>
            </a:r>
            <a:r>
              <a:rPr lang="it-IT" sz="2400" dirty="0"/>
              <a:t>(</a:t>
            </a:r>
            <a:r>
              <a:rPr lang="en-GB" sz="2400" dirty="0">
                <a:cs typeface="Times New Roman" panose="02020603050405020304" pitchFamily="18" charset="0"/>
              </a:rPr>
              <a:t>u</a:t>
            </a:r>
            <a:r>
              <a:rPr lang="en-GB" sz="2400" dirty="0">
                <a:effectLst/>
                <a:ea typeface="Calibri" panose="020F0502020204030204" pitchFamily="34" charset="0"/>
                <a:cs typeface="Times New Roman" panose="02020603050405020304" pitchFamily="18" charset="0"/>
              </a:rPr>
              <a:t>se of allowances or credits by regulated entities for ETS compliance</a:t>
            </a:r>
            <a:r>
              <a:rPr lang="it-IT" sz="2400" dirty="0">
                <a:effectLst/>
              </a:rPr>
              <a:t> )</a:t>
            </a:r>
            <a:endParaRPr lang="it-IT" sz="2400" b="1" dirty="0">
              <a:solidFill>
                <a:schemeClr val="accent1">
                  <a:lumMod val="75000"/>
                </a:schemeClr>
              </a:solidFill>
            </a:endParaRPr>
          </a:p>
          <a:p>
            <a:pPr fontAlgn="base">
              <a:spcBef>
                <a:spcPts val="900"/>
              </a:spcBef>
              <a:buClr>
                <a:schemeClr val="tx1"/>
              </a:buClr>
            </a:pPr>
            <a:r>
              <a:rPr lang="it-IT" sz="2400" b="1" dirty="0" err="1"/>
              <a:t>deletion</a:t>
            </a:r>
            <a:r>
              <a:rPr lang="it-IT" sz="2400" b="1" dirty="0">
                <a:solidFill>
                  <a:schemeClr val="accent1">
                    <a:lumMod val="75000"/>
                  </a:schemeClr>
                </a:solidFill>
              </a:rPr>
              <a:t> </a:t>
            </a:r>
            <a:r>
              <a:rPr lang="it-IT" sz="2400" dirty="0">
                <a:latin typeface="Calibri" panose="020F0502020204030204" pitchFamily="34" charset="0"/>
                <a:ea typeface="Calibri" panose="020F0502020204030204" pitchFamily="34" charset="0"/>
                <a:cs typeface="Times New Roman" panose="02020603050405020304" pitchFamily="18" charset="0"/>
              </a:rPr>
              <a:t>(</a:t>
            </a:r>
            <a:r>
              <a:rPr lang="en-GB" sz="2400" dirty="0">
                <a:latin typeface="Calibri" panose="020F0502020204030204" pitchFamily="34" charset="0"/>
                <a:ea typeface="Calibri" panose="020F0502020204030204" pitchFamily="34" charset="0"/>
                <a:cs typeface="Times New Roman" panose="02020603050405020304" pitchFamily="18" charset="0"/>
              </a:rPr>
              <a:t>t</a:t>
            </a:r>
            <a:r>
              <a:rPr lang="en-GB" sz="2400" dirty="0">
                <a:effectLst/>
                <a:latin typeface="Calibri" panose="020F0502020204030204" pitchFamily="34" charset="0"/>
                <a:ea typeface="Calibri" panose="020F0502020204030204" pitchFamily="34" charset="0"/>
                <a:cs typeface="Times New Roman" panose="02020603050405020304" pitchFamily="18" charset="0"/>
              </a:rPr>
              <a:t>he internal transfer of a unit to a cancellation account within a registry, so that it may not be used for compliance purposes)</a:t>
            </a:r>
            <a:endParaRPr lang="it-IT" sz="2400" dirty="0">
              <a:effectLst/>
              <a:latin typeface="Calibri" panose="020F0502020204030204" pitchFamily="34" charset="0"/>
              <a:ea typeface="Calibri" panose="020F0502020204030204" pitchFamily="34" charset="0"/>
              <a:cs typeface="Times New Roman" panose="02020603050405020304" pitchFamily="18" charset="0"/>
            </a:endParaRPr>
          </a:p>
          <a:p>
            <a:pPr fontAlgn="base">
              <a:lnSpc>
                <a:spcPct val="120000"/>
              </a:lnSpc>
              <a:spcBef>
                <a:spcPts val="1200"/>
              </a:spcBef>
              <a:buClr>
                <a:schemeClr val="tx1"/>
              </a:buClr>
            </a:pPr>
            <a:endParaRPr lang="it-IT" sz="2400" b="1" dirty="0">
              <a:solidFill>
                <a:schemeClr val="accent1">
                  <a:lumMod val="75000"/>
                </a:schemeClr>
              </a:solidFill>
            </a:endParaRPr>
          </a:p>
        </p:txBody>
      </p:sp>
    </p:spTree>
    <p:extLst>
      <p:ext uri="{BB962C8B-B14F-4D97-AF65-F5344CB8AC3E}">
        <p14:creationId xmlns:p14="http://schemas.microsoft.com/office/powerpoint/2010/main" val="28675083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2" name="Titolo 1">
            <a:extLst>
              <a:ext uri="{FF2B5EF4-FFF2-40B4-BE49-F238E27FC236}">
                <a16:creationId xmlns:a16="http://schemas.microsoft.com/office/drawing/2014/main" id="{C7A8450E-FFD2-9B80-F335-8232BEE5D4DB}"/>
              </a:ext>
            </a:extLst>
          </p:cNvPr>
          <p:cNvSpPr>
            <a:spLocks noGrp="1"/>
          </p:cNvSpPr>
          <p:nvPr>
            <p:ph type="title"/>
          </p:nvPr>
        </p:nvSpPr>
        <p:spPr>
          <a:xfrm>
            <a:off x="838200" y="779250"/>
            <a:ext cx="10515600" cy="659297"/>
          </a:xfrm>
        </p:spPr>
        <p:txBody>
          <a:bodyPr>
            <a:normAutofit fontScale="90000"/>
          </a:bodyPr>
          <a:lstStyle/>
          <a:p>
            <a:r>
              <a:rPr lang="it-IT" dirty="0">
                <a:solidFill>
                  <a:schemeClr val="accent6">
                    <a:lumMod val="75000"/>
                  </a:schemeClr>
                </a:solidFill>
              </a:rPr>
              <a:t>The EU System of </a:t>
            </a:r>
            <a:r>
              <a:rPr lang="it-IT" dirty="0" err="1">
                <a:solidFill>
                  <a:schemeClr val="accent6">
                    <a:lumMod val="75000"/>
                  </a:schemeClr>
                </a:solidFill>
              </a:rPr>
              <a:t>Registries</a:t>
            </a:r>
            <a:endParaRPr lang="it-IT" dirty="0">
              <a:solidFill>
                <a:schemeClr val="accent6">
                  <a:lumMod val="75000"/>
                </a:schemeClr>
              </a:solidFill>
            </a:endParaRPr>
          </a:p>
        </p:txBody>
      </p:sp>
      <p:sp>
        <p:nvSpPr>
          <p:cNvPr id="3" name="Segnaposto contenuto 2">
            <a:extLst>
              <a:ext uri="{FF2B5EF4-FFF2-40B4-BE49-F238E27FC236}">
                <a16:creationId xmlns:a16="http://schemas.microsoft.com/office/drawing/2014/main" id="{35B50019-3335-B7AD-BC98-BB77C025AD08}"/>
              </a:ext>
            </a:extLst>
          </p:cNvPr>
          <p:cNvSpPr>
            <a:spLocks noGrp="1"/>
          </p:cNvSpPr>
          <p:nvPr>
            <p:ph idx="1"/>
          </p:nvPr>
        </p:nvSpPr>
        <p:spPr>
          <a:xfrm>
            <a:off x="838199" y="1492774"/>
            <a:ext cx="10411691" cy="4654693"/>
          </a:xfrm>
        </p:spPr>
        <p:txBody>
          <a:bodyPr>
            <a:normAutofit fontScale="92500" lnSpcReduction="20000"/>
          </a:bodyPr>
          <a:lstStyle/>
          <a:p>
            <a:pPr>
              <a:lnSpc>
                <a:spcPct val="110000"/>
              </a:lnSpc>
              <a:spcBef>
                <a:spcPts val="900"/>
              </a:spcBef>
            </a:pPr>
            <a:r>
              <a:rPr lang="it-IT" dirty="0">
                <a:solidFill>
                  <a:srgbClr val="333333"/>
                </a:solidFill>
                <a:effectLst/>
              </a:rPr>
              <a:t>The Union </a:t>
            </a:r>
            <a:r>
              <a:rPr lang="it-IT" dirty="0" err="1">
                <a:solidFill>
                  <a:srgbClr val="333333"/>
                </a:solidFill>
                <a:effectLst/>
              </a:rPr>
              <a:t>Registry</a:t>
            </a:r>
            <a:r>
              <a:rPr lang="it-IT" dirty="0">
                <a:solidFill>
                  <a:srgbClr val="333333"/>
                </a:solidFill>
                <a:effectLst/>
              </a:rPr>
              <a:t> </a:t>
            </a:r>
            <a:r>
              <a:rPr lang="it-IT" dirty="0" err="1">
                <a:solidFill>
                  <a:srgbClr val="333333"/>
                </a:solidFill>
                <a:effectLst/>
              </a:rPr>
              <a:t>holds</a:t>
            </a:r>
            <a:r>
              <a:rPr lang="it-IT" dirty="0">
                <a:solidFill>
                  <a:srgbClr val="333333"/>
                </a:solidFill>
                <a:effectLst/>
              </a:rPr>
              <a:t> accounts for the </a:t>
            </a:r>
            <a:r>
              <a:rPr lang="it-IT" b="1" dirty="0" err="1">
                <a:solidFill>
                  <a:schemeClr val="tx2"/>
                </a:solidFill>
                <a:effectLst/>
              </a:rPr>
              <a:t>stationary</a:t>
            </a:r>
            <a:r>
              <a:rPr lang="it-IT" b="1" dirty="0">
                <a:solidFill>
                  <a:schemeClr val="tx2"/>
                </a:solidFill>
                <a:effectLst/>
              </a:rPr>
              <a:t> and </a:t>
            </a:r>
            <a:r>
              <a:rPr lang="it-IT" b="1" dirty="0" err="1">
                <a:solidFill>
                  <a:schemeClr val="tx2"/>
                </a:solidFill>
                <a:effectLst/>
              </a:rPr>
              <a:t>aircraft</a:t>
            </a:r>
            <a:r>
              <a:rPr lang="it-IT" b="1" dirty="0">
                <a:solidFill>
                  <a:schemeClr val="tx2"/>
                </a:solidFill>
                <a:effectLst/>
              </a:rPr>
              <a:t> </a:t>
            </a:r>
            <a:r>
              <a:rPr lang="it-IT" b="1" dirty="0" err="1">
                <a:solidFill>
                  <a:schemeClr val="tx2"/>
                </a:solidFill>
                <a:effectLst/>
              </a:rPr>
              <a:t>operators</a:t>
            </a:r>
            <a:r>
              <a:rPr lang="it-IT" b="1" dirty="0">
                <a:solidFill>
                  <a:schemeClr val="tx2"/>
                </a:solidFill>
                <a:effectLst/>
              </a:rPr>
              <a:t> (+ </a:t>
            </a:r>
            <a:r>
              <a:rPr lang="it-IT" b="1" dirty="0" err="1">
                <a:solidFill>
                  <a:schemeClr val="tx2"/>
                </a:solidFill>
                <a:effectLst/>
              </a:rPr>
              <a:t>maritime</a:t>
            </a:r>
            <a:r>
              <a:rPr lang="it-IT" b="1" dirty="0">
                <a:solidFill>
                  <a:schemeClr val="tx2"/>
                </a:solidFill>
                <a:effectLst/>
              </a:rPr>
              <a:t> </a:t>
            </a:r>
            <a:r>
              <a:rPr lang="it-IT" b="1" dirty="0" err="1">
                <a:solidFill>
                  <a:schemeClr val="tx2"/>
                </a:solidFill>
                <a:effectLst/>
              </a:rPr>
              <a:t>operators</a:t>
            </a:r>
            <a:r>
              <a:rPr lang="it-IT" b="1" dirty="0">
                <a:solidFill>
                  <a:schemeClr val="tx2"/>
                </a:solidFill>
                <a:effectLst/>
              </a:rPr>
              <a:t> </a:t>
            </a:r>
            <a:r>
              <a:rPr lang="it-IT" b="1" dirty="0" err="1">
                <a:solidFill>
                  <a:schemeClr val="tx2"/>
                </a:solidFill>
                <a:effectLst/>
              </a:rPr>
              <a:t>since</a:t>
            </a:r>
            <a:r>
              <a:rPr lang="it-IT" b="1" dirty="0">
                <a:solidFill>
                  <a:schemeClr val="tx2"/>
                </a:solidFill>
                <a:effectLst/>
              </a:rPr>
              <a:t> 1st </a:t>
            </a:r>
            <a:r>
              <a:rPr lang="it-IT" b="1" dirty="0" err="1">
                <a:solidFill>
                  <a:schemeClr val="tx2"/>
                </a:solidFill>
                <a:effectLst/>
              </a:rPr>
              <a:t>January</a:t>
            </a:r>
            <a:r>
              <a:rPr lang="it-IT" b="1" dirty="0">
                <a:solidFill>
                  <a:schemeClr val="tx2"/>
                </a:solidFill>
                <a:effectLst/>
              </a:rPr>
              <a:t> 2024) </a:t>
            </a:r>
            <a:r>
              <a:rPr lang="it-IT" dirty="0" err="1">
                <a:solidFill>
                  <a:srgbClr val="333333"/>
                </a:solidFill>
                <a:effectLst/>
              </a:rPr>
              <a:t>regulated</a:t>
            </a:r>
            <a:r>
              <a:rPr lang="it-IT" dirty="0">
                <a:solidFill>
                  <a:srgbClr val="333333"/>
                </a:solidFill>
                <a:effectLst/>
              </a:rPr>
              <a:t> under the EU </a:t>
            </a:r>
            <a:r>
              <a:rPr lang="it-IT" dirty="0" err="1">
                <a:solidFill>
                  <a:srgbClr val="333333"/>
                </a:solidFill>
                <a:effectLst/>
              </a:rPr>
              <a:t>Emission</a:t>
            </a:r>
            <a:r>
              <a:rPr lang="it-IT" dirty="0">
                <a:solidFill>
                  <a:srgbClr val="333333"/>
                </a:solidFill>
                <a:effectLst/>
              </a:rPr>
              <a:t> Trading System (EU ETS).</a:t>
            </a:r>
          </a:p>
          <a:p>
            <a:pPr>
              <a:lnSpc>
                <a:spcPct val="110000"/>
              </a:lnSpc>
              <a:spcBef>
                <a:spcPts val="900"/>
              </a:spcBef>
            </a:pPr>
            <a:r>
              <a:rPr lang="it-IT" dirty="0">
                <a:solidFill>
                  <a:srgbClr val="333333"/>
                </a:solidFill>
                <a:effectLst/>
              </a:rPr>
              <a:t>The </a:t>
            </a:r>
            <a:r>
              <a:rPr lang="it-IT" dirty="0" err="1">
                <a:solidFill>
                  <a:srgbClr val="333333"/>
                </a:solidFill>
                <a:effectLst/>
              </a:rPr>
              <a:t>registry</a:t>
            </a:r>
            <a:r>
              <a:rPr lang="it-IT" dirty="0">
                <a:solidFill>
                  <a:srgbClr val="333333"/>
                </a:solidFill>
                <a:effectLst/>
              </a:rPr>
              <a:t> </a:t>
            </a:r>
            <a:r>
              <a:rPr lang="it-IT" dirty="0" err="1">
                <a:solidFill>
                  <a:srgbClr val="333333"/>
                </a:solidFill>
                <a:effectLst/>
              </a:rPr>
              <a:t>records</a:t>
            </a:r>
            <a:r>
              <a:rPr lang="it-IT" dirty="0">
                <a:solidFill>
                  <a:srgbClr val="333333"/>
                </a:solidFill>
                <a:effectLst/>
              </a:rPr>
              <a:t>:</a:t>
            </a:r>
          </a:p>
          <a:p>
            <a:pPr lvl="1">
              <a:lnSpc>
                <a:spcPct val="110000"/>
              </a:lnSpc>
              <a:spcBef>
                <a:spcPts val="900"/>
              </a:spcBef>
            </a:pPr>
            <a:r>
              <a:rPr lang="it-IT" dirty="0">
                <a:solidFill>
                  <a:srgbClr val="333333"/>
                </a:solidFill>
              </a:rPr>
              <a:t>n</a:t>
            </a:r>
            <a:r>
              <a:rPr lang="it-IT" dirty="0">
                <a:solidFill>
                  <a:srgbClr val="333333"/>
                </a:solidFill>
                <a:effectLst/>
              </a:rPr>
              <a:t>ational </a:t>
            </a:r>
            <a:r>
              <a:rPr lang="it-IT" dirty="0" err="1">
                <a:solidFill>
                  <a:srgbClr val="333333"/>
                </a:solidFill>
                <a:effectLst/>
              </a:rPr>
              <a:t>implementation</a:t>
            </a:r>
            <a:r>
              <a:rPr lang="it-IT" dirty="0">
                <a:solidFill>
                  <a:srgbClr val="333333"/>
                </a:solidFill>
                <a:effectLst/>
              </a:rPr>
              <a:t> </a:t>
            </a:r>
            <a:r>
              <a:rPr lang="it-IT" dirty="0" err="1">
                <a:solidFill>
                  <a:srgbClr val="333333"/>
                </a:solidFill>
                <a:effectLst/>
              </a:rPr>
              <a:t>measures</a:t>
            </a:r>
            <a:r>
              <a:rPr lang="it-IT" dirty="0">
                <a:solidFill>
                  <a:srgbClr val="333333"/>
                </a:solidFill>
                <a:effectLst/>
              </a:rPr>
              <a:t> (a list of </a:t>
            </a:r>
            <a:r>
              <a:rPr lang="it-IT" dirty="0" err="1">
                <a:solidFill>
                  <a:srgbClr val="333333"/>
                </a:solidFill>
                <a:effectLst/>
              </a:rPr>
              <a:t>installations</a:t>
            </a:r>
            <a:r>
              <a:rPr lang="it-IT" dirty="0">
                <a:solidFill>
                  <a:srgbClr val="333333"/>
                </a:solidFill>
                <a:effectLst/>
              </a:rPr>
              <a:t> </a:t>
            </a:r>
            <a:r>
              <a:rPr lang="it-IT" dirty="0" err="1">
                <a:solidFill>
                  <a:srgbClr val="333333"/>
                </a:solidFill>
                <a:effectLst/>
              </a:rPr>
              <a:t>covered</a:t>
            </a:r>
            <a:r>
              <a:rPr lang="it-IT" dirty="0">
                <a:solidFill>
                  <a:srgbClr val="333333"/>
                </a:solidFill>
                <a:effectLst/>
              </a:rPr>
              <a:t> by the ETS Directive in </a:t>
            </a:r>
            <a:r>
              <a:rPr lang="it-IT" dirty="0" err="1">
                <a:solidFill>
                  <a:srgbClr val="333333"/>
                </a:solidFill>
                <a:effectLst/>
              </a:rPr>
              <a:t>each</a:t>
            </a:r>
            <a:r>
              <a:rPr lang="it-IT" dirty="0">
                <a:solidFill>
                  <a:srgbClr val="333333"/>
                </a:solidFill>
                <a:effectLst/>
              </a:rPr>
              <a:t> EU country and </a:t>
            </a:r>
            <a:r>
              <a:rPr lang="it-IT" dirty="0" err="1">
                <a:solidFill>
                  <a:srgbClr val="333333"/>
                </a:solidFill>
                <a:effectLst/>
              </a:rPr>
              <a:t>any</a:t>
            </a:r>
            <a:r>
              <a:rPr lang="it-IT" dirty="0">
                <a:solidFill>
                  <a:srgbClr val="333333"/>
                </a:solidFill>
                <a:effectLst/>
              </a:rPr>
              <a:t> free </a:t>
            </a:r>
            <a:r>
              <a:rPr lang="it-IT" dirty="0" err="1">
                <a:solidFill>
                  <a:srgbClr val="333333"/>
                </a:solidFill>
                <a:effectLst/>
              </a:rPr>
              <a:t>allocation</a:t>
            </a:r>
            <a:r>
              <a:rPr lang="it-IT" dirty="0">
                <a:solidFill>
                  <a:srgbClr val="333333"/>
                </a:solidFill>
                <a:effectLst/>
              </a:rPr>
              <a:t> to </a:t>
            </a:r>
            <a:r>
              <a:rPr lang="it-IT" dirty="0" err="1">
                <a:solidFill>
                  <a:srgbClr val="333333"/>
                </a:solidFill>
                <a:effectLst/>
              </a:rPr>
              <a:t>each</a:t>
            </a:r>
            <a:r>
              <a:rPr lang="it-IT" dirty="0">
                <a:solidFill>
                  <a:srgbClr val="333333"/>
                </a:solidFill>
                <a:effectLst/>
              </a:rPr>
              <a:t> of </a:t>
            </a:r>
            <a:r>
              <a:rPr lang="it-IT" dirty="0" err="1">
                <a:solidFill>
                  <a:srgbClr val="333333"/>
                </a:solidFill>
                <a:effectLst/>
              </a:rPr>
              <a:t>those</a:t>
            </a:r>
            <a:r>
              <a:rPr lang="it-IT" dirty="0">
                <a:solidFill>
                  <a:srgbClr val="333333"/>
                </a:solidFill>
                <a:effectLst/>
              </a:rPr>
              <a:t> </a:t>
            </a:r>
            <a:r>
              <a:rPr lang="it-IT" dirty="0" err="1">
                <a:solidFill>
                  <a:srgbClr val="333333"/>
                </a:solidFill>
                <a:effectLst/>
              </a:rPr>
              <a:t>installations</a:t>
            </a:r>
            <a:r>
              <a:rPr lang="it-IT" dirty="0">
                <a:solidFill>
                  <a:srgbClr val="333333"/>
                </a:solidFill>
                <a:effectLst/>
              </a:rPr>
              <a:t> in the </a:t>
            </a:r>
            <a:r>
              <a:rPr lang="it-IT" dirty="0" err="1">
                <a:solidFill>
                  <a:srgbClr val="333333"/>
                </a:solidFill>
                <a:effectLst/>
              </a:rPr>
              <a:t>period</a:t>
            </a:r>
            <a:r>
              <a:rPr lang="it-IT" dirty="0">
                <a:solidFill>
                  <a:srgbClr val="333333"/>
                </a:solidFill>
                <a:effectLst/>
              </a:rPr>
              <a:t> 2013-2020);</a:t>
            </a:r>
          </a:p>
          <a:p>
            <a:pPr lvl="1">
              <a:lnSpc>
                <a:spcPct val="110000"/>
              </a:lnSpc>
              <a:spcBef>
                <a:spcPts val="900"/>
              </a:spcBef>
            </a:pPr>
            <a:r>
              <a:rPr lang="it-IT" dirty="0">
                <a:solidFill>
                  <a:srgbClr val="333333"/>
                </a:solidFill>
              </a:rPr>
              <a:t>a</a:t>
            </a:r>
            <a:r>
              <a:rPr lang="it-IT" dirty="0">
                <a:solidFill>
                  <a:srgbClr val="333333"/>
                </a:solidFill>
                <a:effectLst/>
              </a:rPr>
              <a:t>ccounts of companies or </a:t>
            </a:r>
            <a:r>
              <a:rPr lang="it-IT" dirty="0" err="1">
                <a:solidFill>
                  <a:srgbClr val="333333"/>
                </a:solidFill>
                <a:effectLst/>
              </a:rPr>
              <a:t>individuals</a:t>
            </a:r>
            <a:r>
              <a:rPr lang="it-IT" dirty="0">
                <a:solidFill>
                  <a:srgbClr val="333333"/>
                </a:solidFill>
                <a:effectLst/>
              </a:rPr>
              <a:t> holding </a:t>
            </a:r>
            <a:r>
              <a:rPr lang="it-IT" dirty="0" err="1">
                <a:solidFill>
                  <a:srgbClr val="333333"/>
                </a:solidFill>
                <a:effectLst/>
              </a:rPr>
              <a:t>such</a:t>
            </a:r>
            <a:r>
              <a:rPr lang="it-IT" dirty="0">
                <a:solidFill>
                  <a:srgbClr val="333333"/>
                </a:solidFill>
                <a:effectLst/>
              </a:rPr>
              <a:t> </a:t>
            </a:r>
            <a:r>
              <a:rPr lang="it-IT" dirty="0" err="1">
                <a:solidFill>
                  <a:srgbClr val="333333"/>
                </a:solidFill>
                <a:effectLst/>
              </a:rPr>
              <a:t>allowances</a:t>
            </a:r>
            <a:r>
              <a:rPr lang="it-IT" dirty="0">
                <a:solidFill>
                  <a:srgbClr val="333333"/>
                </a:solidFill>
                <a:effectLst/>
              </a:rPr>
              <a:t>;</a:t>
            </a:r>
          </a:p>
          <a:p>
            <a:pPr lvl="1">
              <a:lnSpc>
                <a:spcPct val="110000"/>
              </a:lnSpc>
              <a:spcBef>
                <a:spcPts val="900"/>
              </a:spcBef>
            </a:pPr>
            <a:r>
              <a:rPr lang="it-IT" dirty="0">
                <a:solidFill>
                  <a:srgbClr val="333333"/>
                </a:solidFill>
              </a:rPr>
              <a:t>t</a:t>
            </a:r>
            <a:r>
              <a:rPr lang="it-IT" dirty="0">
                <a:solidFill>
                  <a:srgbClr val="333333"/>
                </a:solidFill>
                <a:effectLst/>
              </a:rPr>
              <a:t>ransfers of </a:t>
            </a:r>
            <a:r>
              <a:rPr lang="it-IT" dirty="0" err="1">
                <a:solidFill>
                  <a:srgbClr val="333333"/>
                </a:solidFill>
                <a:effectLst/>
              </a:rPr>
              <a:t>allowances</a:t>
            </a:r>
            <a:r>
              <a:rPr lang="it-IT" dirty="0">
                <a:solidFill>
                  <a:srgbClr val="333333"/>
                </a:solidFill>
                <a:effectLst/>
              </a:rPr>
              <a:t> ("</a:t>
            </a:r>
            <a:r>
              <a:rPr lang="it-IT" dirty="0" err="1">
                <a:solidFill>
                  <a:srgbClr val="333333"/>
                </a:solidFill>
                <a:effectLst/>
              </a:rPr>
              <a:t>transactions</a:t>
            </a:r>
            <a:r>
              <a:rPr lang="it-IT" dirty="0">
                <a:solidFill>
                  <a:srgbClr val="333333"/>
                </a:solidFill>
                <a:effectLst/>
              </a:rPr>
              <a:t>") </a:t>
            </a:r>
            <a:r>
              <a:rPr lang="it-IT" dirty="0" err="1">
                <a:solidFill>
                  <a:srgbClr val="333333"/>
                </a:solidFill>
                <a:effectLst/>
              </a:rPr>
              <a:t>performed</a:t>
            </a:r>
            <a:r>
              <a:rPr lang="it-IT" dirty="0">
                <a:solidFill>
                  <a:srgbClr val="333333"/>
                </a:solidFill>
                <a:effectLst/>
              </a:rPr>
              <a:t> by account holders;</a:t>
            </a:r>
          </a:p>
          <a:p>
            <a:pPr lvl="1">
              <a:lnSpc>
                <a:spcPct val="110000"/>
              </a:lnSpc>
              <a:spcBef>
                <a:spcPts val="900"/>
              </a:spcBef>
            </a:pPr>
            <a:r>
              <a:rPr lang="it-IT" dirty="0" err="1">
                <a:solidFill>
                  <a:srgbClr val="333333"/>
                </a:solidFill>
              </a:rPr>
              <a:t>a</a:t>
            </a:r>
            <a:r>
              <a:rPr lang="it-IT" dirty="0" err="1">
                <a:solidFill>
                  <a:srgbClr val="333333"/>
                </a:solidFill>
                <a:effectLst/>
              </a:rPr>
              <a:t>nnual</a:t>
            </a:r>
            <a:r>
              <a:rPr lang="it-IT" dirty="0">
                <a:solidFill>
                  <a:srgbClr val="333333"/>
                </a:solidFill>
                <a:effectLst/>
              </a:rPr>
              <a:t> </a:t>
            </a:r>
            <a:r>
              <a:rPr lang="it-IT" dirty="0" err="1">
                <a:solidFill>
                  <a:srgbClr val="333333"/>
                </a:solidFill>
                <a:effectLst/>
              </a:rPr>
              <a:t>verified</a:t>
            </a:r>
            <a:r>
              <a:rPr lang="it-IT" dirty="0">
                <a:solidFill>
                  <a:srgbClr val="333333"/>
                </a:solidFill>
                <a:effectLst/>
              </a:rPr>
              <a:t> CO</a:t>
            </a:r>
            <a:r>
              <a:rPr lang="it-IT" baseline="-25000" dirty="0">
                <a:solidFill>
                  <a:srgbClr val="333333"/>
                </a:solidFill>
                <a:effectLst/>
              </a:rPr>
              <a:t>2</a:t>
            </a:r>
            <a:r>
              <a:rPr lang="it-IT" dirty="0">
                <a:solidFill>
                  <a:srgbClr val="333333"/>
                </a:solidFill>
                <a:effectLst/>
              </a:rPr>
              <a:t> </a:t>
            </a:r>
            <a:r>
              <a:rPr lang="it-IT" dirty="0" err="1">
                <a:solidFill>
                  <a:srgbClr val="333333"/>
                </a:solidFill>
                <a:effectLst/>
              </a:rPr>
              <a:t>emissions</a:t>
            </a:r>
            <a:r>
              <a:rPr lang="it-IT" dirty="0">
                <a:solidFill>
                  <a:srgbClr val="333333"/>
                </a:solidFill>
                <a:effectLst/>
              </a:rPr>
              <a:t> from </a:t>
            </a:r>
            <a:r>
              <a:rPr lang="it-IT" dirty="0" err="1">
                <a:solidFill>
                  <a:srgbClr val="333333"/>
                </a:solidFill>
                <a:effectLst/>
              </a:rPr>
              <a:t>installations</a:t>
            </a:r>
            <a:r>
              <a:rPr lang="it-IT" dirty="0">
                <a:solidFill>
                  <a:srgbClr val="333333"/>
                </a:solidFill>
                <a:effectLst/>
              </a:rPr>
              <a:t> and </a:t>
            </a:r>
            <a:r>
              <a:rPr lang="it-IT" dirty="0" err="1">
                <a:solidFill>
                  <a:srgbClr val="333333"/>
                </a:solidFill>
                <a:effectLst/>
              </a:rPr>
              <a:t>aircraft</a:t>
            </a:r>
            <a:r>
              <a:rPr lang="it-IT" dirty="0">
                <a:solidFill>
                  <a:srgbClr val="333333"/>
                </a:solidFill>
                <a:effectLst/>
              </a:rPr>
              <a:t> (+ </a:t>
            </a:r>
            <a:r>
              <a:rPr lang="it-IT" dirty="0" err="1">
                <a:solidFill>
                  <a:srgbClr val="333333"/>
                </a:solidFill>
                <a:effectLst/>
              </a:rPr>
              <a:t>maritime</a:t>
            </a:r>
            <a:r>
              <a:rPr lang="it-IT" dirty="0">
                <a:solidFill>
                  <a:srgbClr val="333333"/>
                </a:solidFill>
                <a:effectLst/>
              </a:rPr>
              <a:t>) </a:t>
            </a:r>
            <a:r>
              <a:rPr lang="it-IT" dirty="0" err="1">
                <a:solidFill>
                  <a:srgbClr val="333333"/>
                </a:solidFill>
                <a:effectLst/>
              </a:rPr>
              <a:t>operators</a:t>
            </a:r>
            <a:r>
              <a:rPr lang="it-IT" dirty="0">
                <a:solidFill>
                  <a:srgbClr val="333333"/>
                </a:solidFill>
                <a:effectLst/>
              </a:rPr>
              <a:t>;</a:t>
            </a:r>
          </a:p>
          <a:p>
            <a:pPr lvl="1">
              <a:lnSpc>
                <a:spcPct val="110000"/>
              </a:lnSpc>
              <a:spcBef>
                <a:spcPts val="900"/>
              </a:spcBef>
            </a:pPr>
            <a:r>
              <a:rPr lang="it-IT" dirty="0" err="1">
                <a:solidFill>
                  <a:srgbClr val="333333"/>
                </a:solidFill>
              </a:rPr>
              <a:t>a</a:t>
            </a:r>
            <a:r>
              <a:rPr lang="it-IT" dirty="0" err="1">
                <a:solidFill>
                  <a:srgbClr val="333333"/>
                </a:solidFill>
                <a:effectLst/>
              </a:rPr>
              <a:t>nnual</a:t>
            </a:r>
            <a:r>
              <a:rPr lang="it-IT" dirty="0">
                <a:solidFill>
                  <a:srgbClr val="333333"/>
                </a:solidFill>
                <a:effectLst/>
              </a:rPr>
              <a:t> </a:t>
            </a:r>
            <a:r>
              <a:rPr lang="it-IT" dirty="0" err="1">
                <a:solidFill>
                  <a:srgbClr val="333333"/>
                </a:solidFill>
                <a:effectLst/>
              </a:rPr>
              <a:t>reconciliation</a:t>
            </a:r>
            <a:r>
              <a:rPr lang="it-IT" dirty="0">
                <a:solidFill>
                  <a:srgbClr val="333333"/>
                </a:solidFill>
                <a:effectLst/>
              </a:rPr>
              <a:t> of </a:t>
            </a:r>
            <a:r>
              <a:rPr lang="it-IT" dirty="0" err="1">
                <a:solidFill>
                  <a:srgbClr val="333333"/>
                </a:solidFill>
                <a:effectLst/>
              </a:rPr>
              <a:t>allowances</a:t>
            </a:r>
            <a:r>
              <a:rPr lang="it-IT" dirty="0">
                <a:solidFill>
                  <a:srgbClr val="333333"/>
                </a:solidFill>
                <a:effectLst/>
              </a:rPr>
              <a:t> and </a:t>
            </a:r>
            <a:r>
              <a:rPr lang="it-IT" dirty="0" err="1">
                <a:solidFill>
                  <a:srgbClr val="333333"/>
                </a:solidFill>
                <a:effectLst/>
              </a:rPr>
              <a:t>verified</a:t>
            </a:r>
            <a:r>
              <a:rPr lang="it-IT" dirty="0">
                <a:solidFill>
                  <a:srgbClr val="333333"/>
                </a:solidFill>
                <a:effectLst/>
              </a:rPr>
              <a:t> </a:t>
            </a:r>
            <a:r>
              <a:rPr lang="it-IT" dirty="0" err="1">
                <a:solidFill>
                  <a:srgbClr val="333333"/>
                </a:solidFill>
                <a:effectLst/>
              </a:rPr>
              <a:t>emissions</a:t>
            </a:r>
            <a:r>
              <a:rPr lang="it-IT" dirty="0">
                <a:solidFill>
                  <a:srgbClr val="333333"/>
                </a:solidFill>
                <a:effectLst/>
              </a:rPr>
              <a:t>, </a:t>
            </a:r>
            <a:r>
              <a:rPr lang="it-IT" dirty="0" err="1">
                <a:solidFill>
                  <a:srgbClr val="333333"/>
                </a:solidFill>
                <a:effectLst/>
              </a:rPr>
              <a:t>where</a:t>
            </a:r>
            <a:r>
              <a:rPr lang="it-IT" dirty="0">
                <a:solidFill>
                  <a:srgbClr val="333333"/>
                </a:solidFill>
                <a:effectLst/>
              </a:rPr>
              <a:t> </a:t>
            </a:r>
            <a:r>
              <a:rPr lang="it-IT" dirty="0" err="1">
                <a:solidFill>
                  <a:srgbClr val="333333"/>
                </a:solidFill>
                <a:effectLst/>
              </a:rPr>
              <a:t>each</a:t>
            </a:r>
            <a:r>
              <a:rPr lang="it-IT" dirty="0">
                <a:solidFill>
                  <a:srgbClr val="333333"/>
                </a:solidFill>
                <a:effectLst/>
              </a:rPr>
              <a:t> company must </a:t>
            </a:r>
            <a:r>
              <a:rPr lang="it-IT" dirty="0" err="1">
                <a:solidFill>
                  <a:srgbClr val="333333"/>
                </a:solidFill>
                <a:effectLst/>
              </a:rPr>
              <a:t>have</a:t>
            </a:r>
            <a:r>
              <a:rPr lang="it-IT" dirty="0">
                <a:solidFill>
                  <a:srgbClr val="333333"/>
                </a:solidFill>
                <a:effectLst/>
              </a:rPr>
              <a:t> </a:t>
            </a:r>
            <a:r>
              <a:rPr lang="it-IT" dirty="0" err="1">
                <a:solidFill>
                  <a:srgbClr val="333333"/>
                </a:solidFill>
                <a:effectLst/>
              </a:rPr>
              <a:t>surrendered</a:t>
            </a:r>
            <a:r>
              <a:rPr lang="it-IT" dirty="0">
                <a:solidFill>
                  <a:srgbClr val="333333"/>
                </a:solidFill>
                <a:effectLst/>
              </a:rPr>
              <a:t> </a:t>
            </a:r>
            <a:r>
              <a:rPr lang="it-IT" dirty="0" err="1">
                <a:solidFill>
                  <a:srgbClr val="333333"/>
                </a:solidFill>
                <a:effectLst/>
              </a:rPr>
              <a:t>enough</a:t>
            </a:r>
            <a:r>
              <a:rPr lang="it-IT" dirty="0">
                <a:solidFill>
                  <a:srgbClr val="333333"/>
                </a:solidFill>
                <a:effectLst/>
              </a:rPr>
              <a:t> </a:t>
            </a:r>
            <a:r>
              <a:rPr lang="it-IT" dirty="0" err="1">
                <a:solidFill>
                  <a:srgbClr val="333333"/>
                </a:solidFill>
                <a:effectLst/>
              </a:rPr>
              <a:t>allowances</a:t>
            </a:r>
            <a:r>
              <a:rPr lang="it-IT" dirty="0">
                <a:solidFill>
                  <a:srgbClr val="333333"/>
                </a:solidFill>
                <a:effectLst/>
              </a:rPr>
              <a:t> to cover </a:t>
            </a:r>
            <a:r>
              <a:rPr lang="it-IT" dirty="0" err="1">
                <a:solidFill>
                  <a:srgbClr val="333333"/>
                </a:solidFill>
                <a:effectLst/>
              </a:rPr>
              <a:t>all</a:t>
            </a:r>
            <a:r>
              <a:rPr lang="it-IT" dirty="0">
                <a:solidFill>
                  <a:srgbClr val="333333"/>
                </a:solidFill>
                <a:effectLst/>
              </a:rPr>
              <a:t> </a:t>
            </a:r>
            <a:r>
              <a:rPr lang="it-IT" dirty="0" err="1">
                <a:solidFill>
                  <a:srgbClr val="333333"/>
                </a:solidFill>
                <a:effectLst/>
              </a:rPr>
              <a:t>its</a:t>
            </a:r>
            <a:r>
              <a:rPr lang="it-IT" dirty="0">
                <a:solidFill>
                  <a:srgbClr val="333333"/>
                </a:solidFill>
                <a:effectLst/>
              </a:rPr>
              <a:t> </a:t>
            </a:r>
            <a:r>
              <a:rPr lang="it-IT" dirty="0" err="1">
                <a:solidFill>
                  <a:srgbClr val="333333"/>
                </a:solidFill>
                <a:effectLst/>
              </a:rPr>
              <a:t>verified</a:t>
            </a:r>
            <a:r>
              <a:rPr lang="it-IT" dirty="0">
                <a:solidFill>
                  <a:srgbClr val="333333"/>
                </a:solidFill>
                <a:effectLst/>
              </a:rPr>
              <a:t> </a:t>
            </a:r>
            <a:r>
              <a:rPr lang="it-IT" dirty="0" err="1">
                <a:solidFill>
                  <a:srgbClr val="333333"/>
                </a:solidFill>
                <a:effectLst/>
              </a:rPr>
              <a:t>emissions</a:t>
            </a:r>
            <a:r>
              <a:rPr lang="it-IT" dirty="0">
                <a:solidFill>
                  <a:srgbClr val="333333"/>
                </a:solidFill>
                <a:effectLst/>
              </a:rPr>
              <a:t>.</a:t>
            </a:r>
            <a:endParaRPr lang="en-GB" dirty="0"/>
          </a:p>
        </p:txBody>
      </p:sp>
    </p:spTree>
    <p:extLst>
      <p:ext uri="{BB962C8B-B14F-4D97-AF65-F5344CB8AC3E}">
        <p14:creationId xmlns:p14="http://schemas.microsoft.com/office/powerpoint/2010/main" val="36049848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2" name="Titolo 1">
            <a:extLst>
              <a:ext uri="{FF2B5EF4-FFF2-40B4-BE49-F238E27FC236}">
                <a16:creationId xmlns:a16="http://schemas.microsoft.com/office/drawing/2014/main" id="{AD5DF3F6-28D0-269E-2A0E-B0AAC54FD469}"/>
              </a:ext>
            </a:extLst>
          </p:cNvPr>
          <p:cNvSpPr>
            <a:spLocks noGrp="1"/>
          </p:cNvSpPr>
          <p:nvPr>
            <p:ph type="title"/>
          </p:nvPr>
        </p:nvSpPr>
        <p:spPr>
          <a:xfrm>
            <a:off x="652024" y="785244"/>
            <a:ext cx="10410826" cy="777703"/>
          </a:xfrm>
        </p:spPr>
        <p:txBody>
          <a:bodyPr>
            <a:normAutofit/>
          </a:bodyPr>
          <a:lstStyle/>
          <a:p>
            <a:r>
              <a:rPr lang="it-IT" dirty="0" err="1">
                <a:solidFill>
                  <a:schemeClr val="accent6">
                    <a:lumMod val="75000"/>
                  </a:schemeClr>
                </a:solidFill>
              </a:rPr>
              <a:t>Changes</a:t>
            </a:r>
            <a:r>
              <a:rPr lang="it-IT" dirty="0">
                <a:solidFill>
                  <a:schemeClr val="accent6">
                    <a:lumMod val="75000"/>
                  </a:schemeClr>
                </a:solidFill>
              </a:rPr>
              <a:t> in the EU System of </a:t>
            </a:r>
            <a:r>
              <a:rPr lang="it-IT" dirty="0" err="1">
                <a:solidFill>
                  <a:schemeClr val="accent6">
                    <a:lumMod val="75000"/>
                  </a:schemeClr>
                </a:solidFill>
              </a:rPr>
              <a:t>Registries</a:t>
            </a:r>
            <a:endParaRPr lang="it-IT" dirty="0">
              <a:solidFill>
                <a:schemeClr val="accent6">
                  <a:lumMod val="75000"/>
                </a:schemeClr>
              </a:solidFill>
            </a:endParaRPr>
          </a:p>
        </p:txBody>
      </p:sp>
      <p:sp>
        <p:nvSpPr>
          <p:cNvPr id="3" name="Segnaposto contenuto 2">
            <a:extLst>
              <a:ext uri="{FF2B5EF4-FFF2-40B4-BE49-F238E27FC236}">
                <a16:creationId xmlns:a16="http://schemas.microsoft.com/office/drawing/2014/main" id="{B5F2AA31-892B-CC0F-7385-F7506332340B}"/>
              </a:ext>
            </a:extLst>
          </p:cNvPr>
          <p:cNvSpPr>
            <a:spLocks noGrp="1"/>
          </p:cNvSpPr>
          <p:nvPr>
            <p:ph idx="1"/>
          </p:nvPr>
        </p:nvSpPr>
        <p:spPr>
          <a:xfrm>
            <a:off x="654964" y="1668162"/>
            <a:ext cx="10410826" cy="4508801"/>
          </a:xfrm>
        </p:spPr>
        <p:txBody>
          <a:bodyPr>
            <a:normAutofit fontScale="92500" lnSpcReduction="10000"/>
          </a:bodyPr>
          <a:lstStyle/>
          <a:p>
            <a:pPr>
              <a:lnSpc>
                <a:spcPct val="110000"/>
              </a:lnSpc>
              <a:spcBef>
                <a:spcPts val="900"/>
              </a:spcBef>
            </a:pPr>
            <a:r>
              <a:rPr lang="it-IT" dirty="0" err="1">
                <a:solidFill>
                  <a:srgbClr val="333333"/>
                </a:solidFill>
                <a:effectLst/>
              </a:rPr>
              <a:t>Before</a:t>
            </a:r>
            <a:r>
              <a:rPr lang="it-IT" dirty="0">
                <a:solidFill>
                  <a:srgbClr val="333333"/>
                </a:solidFill>
                <a:effectLst/>
              </a:rPr>
              <a:t> 2012, i.e. in </a:t>
            </a:r>
            <a:r>
              <a:rPr lang="it-IT" dirty="0" err="1">
                <a:solidFill>
                  <a:srgbClr val="333333"/>
                </a:solidFill>
                <a:effectLst/>
              </a:rPr>
              <a:t>Phases</a:t>
            </a:r>
            <a:r>
              <a:rPr lang="it-IT" dirty="0">
                <a:solidFill>
                  <a:srgbClr val="333333"/>
                </a:solidFill>
                <a:effectLst/>
              </a:rPr>
              <a:t> I and II of the EU ETS, accounts of </a:t>
            </a:r>
            <a:r>
              <a:rPr lang="it-IT" dirty="0" err="1">
                <a:solidFill>
                  <a:srgbClr val="333333"/>
                </a:solidFill>
                <a:effectLst/>
              </a:rPr>
              <a:t>regulated</a:t>
            </a:r>
            <a:r>
              <a:rPr lang="it-IT" dirty="0">
                <a:solidFill>
                  <a:srgbClr val="333333"/>
                </a:solidFill>
                <a:effectLst/>
              </a:rPr>
              <a:t> </a:t>
            </a:r>
            <a:r>
              <a:rPr lang="it-IT" dirty="0" err="1">
                <a:solidFill>
                  <a:srgbClr val="333333"/>
                </a:solidFill>
                <a:effectLst/>
              </a:rPr>
              <a:t>entities</a:t>
            </a:r>
            <a:r>
              <a:rPr lang="it-IT" dirty="0">
                <a:solidFill>
                  <a:srgbClr val="333333"/>
                </a:solidFill>
                <a:effectLst/>
              </a:rPr>
              <a:t> </a:t>
            </a:r>
            <a:r>
              <a:rPr lang="it-IT" dirty="0" err="1">
                <a:solidFill>
                  <a:srgbClr val="333333"/>
                </a:solidFill>
                <a:effectLst/>
              </a:rPr>
              <a:t>were</a:t>
            </a:r>
            <a:r>
              <a:rPr lang="it-IT" dirty="0">
                <a:solidFill>
                  <a:srgbClr val="333333"/>
                </a:solidFill>
                <a:effectLst/>
              </a:rPr>
              <a:t> </a:t>
            </a:r>
            <a:r>
              <a:rPr lang="it-IT" dirty="0" err="1">
                <a:solidFill>
                  <a:srgbClr val="333333"/>
                </a:solidFill>
                <a:effectLst/>
              </a:rPr>
              <a:t>held</a:t>
            </a:r>
            <a:r>
              <a:rPr lang="it-IT" dirty="0">
                <a:solidFill>
                  <a:srgbClr val="333333"/>
                </a:solidFill>
                <a:effectLst/>
              </a:rPr>
              <a:t> in national </a:t>
            </a:r>
            <a:r>
              <a:rPr lang="it-IT" dirty="0" err="1">
                <a:solidFill>
                  <a:srgbClr val="333333"/>
                </a:solidFill>
                <a:effectLst/>
              </a:rPr>
              <a:t>registries</a:t>
            </a:r>
            <a:r>
              <a:rPr lang="it-IT" dirty="0">
                <a:solidFill>
                  <a:srgbClr val="333333"/>
                </a:solidFill>
                <a:effectLst/>
              </a:rPr>
              <a:t>, </a:t>
            </a:r>
            <a:r>
              <a:rPr lang="it-IT" dirty="0" err="1">
                <a:solidFill>
                  <a:srgbClr val="333333"/>
                </a:solidFill>
                <a:effectLst/>
              </a:rPr>
              <a:t>although</a:t>
            </a:r>
            <a:r>
              <a:rPr lang="it-IT" dirty="0">
                <a:solidFill>
                  <a:srgbClr val="333333"/>
                </a:solidFill>
                <a:effectLst/>
              </a:rPr>
              <a:t> </a:t>
            </a:r>
            <a:r>
              <a:rPr lang="it-IT" dirty="0" err="1">
                <a:solidFill>
                  <a:srgbClr val="333333"/>
                </a:solidFill>
                <a:effectLst/>
              </a:rPr>
              <a:t>they</a:t>
            </a:r>
            <a:r>
              <a:rPr lang="it-IT" dirty="0">
                <a:solidFill>
                  <a:srgbClr val="333333"/>
                </a:solidFill>
                <a:effectLst/>
              </a:rPr>
              <a:t> </a:t>
            </a:r>
            <a:r>
              <a:rPr lang="it-IT" dirty="0" err="1">
                <a:solidFill>
                  <a:srgbClr val="333333"/>
                </a:solidFill>
                <a:effectLst/>
              </a:rPr>
              <a:t>operated</a:t>
            </a:r>
            <a:r>
              <a:rPr lang="it-IT" dirty="0">
                <a:solidFill>
                  <a:srgbClr val="333333"/>
                </a:solidFill>
                <a:effectLst/>
              </a:rPr>
              <a:t> in a </a:t>
            </a:r>
            <a:r>
              <a:rPr lang="it-IT" dirty="0" err="1">
                <a:solidFill>
                  <a:srgbClr val="333333"/>
                </a:solidFill>
                <a:effectLst/>
              </a:rPr>
              <a:t>consolidated</a:t>
            </a:r>
            <a:r>
              <a:rPr lang="it-IT" dirty="0">
                <a:solidFill>
                  <a:srgbClr val="333333"/>
                </a:solidFill>
                <a:effectLst/>
              </a:rPr>
              <a:t> way.</a:t>
            </a:r>
          </a:p>
          <a:p>
            <a:pPr>
              <a:lnSpc>
                <a:spcPct val="110000"/>
              </a:lnSpc>
              <a:spcBef>
                <a:spcPts val="900"/>
              </a:spcBef>
            </a:pPr>
            <a:r>
              <a:rPr lang="it-IT" dirty="0">
                <a:solidFill>
                  <a:srgbClr val="333333"/>
                </a:solidFill>
                <a:effectLst/>
              </a:rPr>
              <a:t>Following a </a:t>
            </a:r>
            <a:r>
              <a:rPr lang="it-IT" dirty="0" err="1">
                <a:solidFill>
                  <a:srgbClr val="333333"/>
                </a:solidFill>
                <a:effectLst/>
              </a:rPr>
              <a:t>revision</a:t>
            </a:r>
            <a:r>
              <a:rPr lang="it-IT" dirty="0">
                <a:solidFill>
                  <a:srgbClr val="333333"/>
                </a:solidFill>
                <a:effectLst/>
              </a:rPr>
              <a:t> of the ETS Directive in 2009, EU ETS </a:t>
            </a:r>
            <a:r>
              <a:rPr lang="it-IT" dirty="0" err="1">
                <a:solidFill>
                  <a:srgbClr val="333333"/>
                </a:solidFill>
                <a:effectLst/>
              </a:rPr>
              <a:t>operations</a:t>
            </a:r>
            <a:r>
              <a:rPr lang="it-IT" dirty="0">
                <a:solidFill>
                  <a:srgbClr val="333333"/>
                </a:solidFill>
                <a:effectLst/>
              </a:rPr>
              <a:t> </a:t>
            </a:r>
            <a:r>
              <a:rPr lang="it-IT" dirty="0" err="1">
                <a:solidFill>
                  <a:srgbClr val="333333"/>
                </a:solidFill>
                <a:effectLst/>
              </a:rPr>
              <a:t>were</a:t>
            </a:r>
            <a:r>
              <a:rPr lang="it-IT" dirty="0">
                <a:solidFill>
                  <a:srgbClr val="333333"/>
                </a:solidFill>
                <a:effectLst/>
              </a:rPr>
              <a:t> in 2012 </a:t>
            </a:r>
            <a:r>
              <a:rPr lang="it-IT" dirty="0" err="1">
                <a:solidFill>
                  <a:srgbClr val="333333"/>
                </a:solidFill>
                <a:effectLst/>
              </a:rPr>
              <a:t>centralised</a:t>
            </a:r>
            <a:r>
              <a:rPr lang="it-IT" dirty="0">
                <a:solidFill>
                  <a:srgbClr val="333333"/>
                </a:solidFill>
                <a:effectLst/>
              </a:rPr>
              <a:t> in a single EU </a:t>
            </a:r>
            <a:r>
              <a:rPr lang="it-IT" dirty="0" err="1">
                <a:solidFill>
                  <a:srgbClr val="333333"/>
                </a:solidFill>
                <a:effectLst/>
              </a:rPr>
              <a:t>registry</a:t>
            </a:r>
            <a:r>
              <a:rPr lang="it-IT" dirty="0">
                <a:solidFill>
                  <a:srgbClr val="333333"/>
                </a:solidFill>
                <a:effectLst/>
              </a:rPr>
              <a:t>, the </a:t>
            </a:r>
            <a:r>
              <a:rPr lang="it-IT" b="1" dirty="0" err="1">
                <a:solidFill>
                  <a:schemeClr val="tx2"/>
                </a:solidFill>
                <a:effectLst/>
              </a:rPr>
              <a:t>Consolidated</a:t>
            </a:r>
            <a:r>
              <a:rPr lang="it-IT" b="1" dirty="0">
                <a:solidFill>
                  <a:schemeClr val="tx2"/>
                </a:solidFill>
                <a:effectLst/>
              </a:rPr>
              <a:t> System of </a:t>
            </a:r>
            <a:r>
              <a:rPr lang="it-IT" b="1" dirty="0" err="1">
                <a:solidFill>
                  <a:schemeClr val="tx2"/>
                </a:solidFill>
                <a:effectLst/>
              </a:rPr>
              <a:t>European</a:t>
            </a:r>
            <a:r>
              <a:rPr lang="it-IT" b="1" dirty="0">
                <a:solidFill>
                  <a:schemeClr val="tx2"/>
                </a:solidFill>
                <a:effectLst/>
              </a:rPr>
              <a:t> </a:t>
            </a:r>
            <a:r>
              <a:rPr lang="it-IT" b="1" dirty="0" err="1">
                <a:solidFill>
                  <a:schemeClr val="tx2"/>
                </a:solidFill>
                <a:effectLst/>
              </a:rPr>
              <a:t>Registries</a:t>
            </a:r>
            <a:r>
              <a:rPr lang="it-IT" dirty="0">
                <a:solidFill>
                  <a:srgbClr val="333333"/>
                </a:solidFill>
                <a:effectLst/>
              </a:rPr>
              <a:t> (CSEUR) </a:t>
            </a:r>
            <a:r>
              <a:rPr lang="it-IT" dirty="0" err="1">
                <a:solidFill>
                  <a:srgbClr val="333333"/>
                </a:solidFill>
                <a:effectLst/>
              </a:rPr>
              <a:t>operated</a:t>
            </a:r>
            <a:r>
              <a:rPr lang="it-IT" dirty="0">
                <a:solidFill>
                  <a:srgbClr val="333333"/>
                </a:solidFill>
                <a:effectLst/>
              </a:rPr>
              <a:t> by the </a:t>
            </a:r>
            <a:r>
              <a:rPr lang="it-IT" dirty="0" err="1">
                <a:solidFill>
                  <a:srgbClr val="333333"/>
                </a:solidFill>
                <a:effectLst/>
              </a:rPr>
              <a:t>European</a:t>
            </a:r>
            <a:r>
              <a:rPr lang="it-IT" dirty="0">
                <a:solidFill>
                  <a:srgbClr val="333333"/>
                </a:solidFill>
                <a:effectLst/>
              </a:rPr>
              <a:t> Commission. The management of the user accounts </a:t>
            </a:r>
            <a:r>
              <a:rPr lang="it-IT" dirty="0" err="1">
                <a:solidFill>
                  <a:srgbClr val="333333"/>
                </a:solidFill>
                <a:effectLst/>
              </a:rPr>
              <a:t>still</a:t>
            </a:r>
            <a:r>
              <a:rPr lang="it-IT" dirty="0">
                <a:solidFill>
                  <a:srgbClr val="333333"/>
                </a:solidFill>
                <a:effectLst/>
              </a:rPr>
              <a:t> </a:t>
            </a:r>
            <a:r>
              <a:rPr lang="it-IT" dirty="0" err="1">
                <a:solidFill>
                  <a:srgbClr val="333333"/>
                </a:solidFill>
                <a:effectLst/>
              </a:rPr>
              <a:t>remained</a:t>
            </a:r>
            <a:r>
              <a:rPr lang="it-IT" dirty="0">
                <a:solidFill>
                  <a:srgbClr val="333333"/>
                </a:solidFill>
                <a:effectLst/>
              </a:rPr>
              <a:t> </a:t>
            </a:r>
            <a:r>
              <a:rPr lang="it-IT" dirty="0" err="1">
                <a:solidFill>
                  <a:srgbClr val="333333"/>
                </a:solidFill>
                <a:effectLst/>
              </a:rPr>
              <a:t>however</a:t>
            </a:r>
            <a:r>
              <a:rPr lang="it-IT" dirty="0">
                <a:solidFill>
                  <a:srgbClr val="333333"/>
                </a:solidFill>
                <a:effectLst/>
              </a:rPr>
              <a:t> with the </a:t>
            </a:r>
            <a:r>
              <a:rPr lang="it-IT" dirty="0" err="1">
                <a:solidFill>
                  <a:srgbClr val="333333"/>
                </a:solidFill>
                <a:effectLst/>
              </a:rPr>
              <a:t>Member</a:t>
            </a:r>
            <a:r>
              <a:rPr lang="it-IT" dirty="0">
                <a:solidFill>
                  <a:srgbClr val="333333"/>
                </a:solidFill>
                <a:effectLst/>
              </a:rPr>
              <a:t> States.</a:t>
            </a:r>
          </a:p>
          <a:p>
            <a:pPr>
              <a:lnSpc>
                <a:spcPct val="110000"/>
              </a:lnSpc>
              <a:spcBef>
                <a:spcPts val="900"/>
              </a:spcBef>
            </a:pPr>
            <a:r>
              <a:rPr lang="it-IT" dirty="0">
                <a:solidFill>
                  <a:srgbClr val="333333"/>
                </a:solidFill>
                <a:effectLst/>
              </a:rPr>
              <a:t>The Union </a:t>
            </a:r>
            <a:r>
              <a:rPr lang="it-IT" dirty="0" err="1">
                <a:solidFill>
                  <a:srgbClr val="333333"/>
                </a:solidFill>
                <a:effectLst/>
              </a:rPr>
              <a:t>registry</a:t>
            </a:r>
            <a:r>
              <a:rPr lang="it-IT" dirty="0">
                <a:solidFill>
                  <a:srgbClr val="333333"/>
                </a:solidFill>
                <a:effectLst/>
              </a:rPr>
              <a:t> covers </a:t>
            </a:r>
            <a:r>
              <a:rPr lang="it-IT" dirty="0" err="1">
                <a:solidFill>
                  <a:srgbClr val="333333"/>
                </a:solidFill>
                <a:effectLst/>
              </a:rPr>
              <a:t>all</a:t>
            </a:r>
            <a:r>
              <a:rPr lang="it-IT" dirty="0">
                <a:solidFill>
                  <a:srgbClr val="333333"/>
                </a:solidFill>
                <a:effectLst/>
              </a:rPr>
              <a:t> countries </a:t>
            </a:r>
            <a:r>
              <a:rPr lang="it-IT" dirty="0" err="1">
                <a:solidFill>
                  <a:srgbClr val="333333"/>
                </a:solidFill>
                <a:effectLst/>
              </a:rPr>
              <a:t>participating</a:t>
            </a:r>
            <a:r>
              <a:rPr lang="it-IT" dirty="0">
                <a:solidFill>
                  <a:srgbClr val="333333"/>
                </a:solidFill>
                <a:effectLst/>
              </a:rPr>
              <a:t> in the EU ETS </a:t>
            </a:r>
            <a:r>
              <a:rPr lang="it-IT" dirty="0" err="1">
                <a:solidFill>
                  <a:srgbClr val="333333"/>
                </a:solidFill>
                <a:effectLst/>
              </a:rPr>
              <a:t>namely</a:t>
            </a:r>
            <a:r>
              <a:rPr lang="it-IT" dirty="0">
                <a:solidFill>
                  <a:srgbClr val="333333"/>
                </a:solidFill>
                <a:effectLst/>
              </a:rPr>
              <a:t> </a:t>
            </a:r>
            <a:r>
              <a:rPr lang="it-IT" dirty="0" err="1">
                <a:solidFill>
                  <a:srgbClr val="333333"/>
                </a:solidFill>
                <a:effectLst/>
              </a:rPr>
              <a:t>all</a:t>
            </a:r>
            <a:r>
              <a:rPr lang="it-IT" dirty="0">
                <a:solidFill>
                  <a:srgbClr val="333333"/>
                </a:solidFill>
                <a:effectLst/>
              </a:rPr>
              <a:t> EU countries plus Iceland, Liechtenstein and </a:t>
            </a:r>
            <a:r>
              <a:rPr lang="it-IT" dirty="0" err="1">
                <a:solidFill>
                  <a:srgbClr val="333333"/>
                </a:solidFill>
                <a:effectLst/>
              </a:rPr>
              <a:t>Norway</a:t>
            </a:r>
            <a:r>
              <a:rPr lang="it-IT" dirty="0">
                <a:solidFill>
                  <a:srgbClr val="333333"/>
                </a:solidFill>
                <a:effectLst/>
              </a:rPr>
              <a:t>.</a:t>
            </a:r>
          </a:p>
        </p:txBody>
      </p:sp>
    </p:spTree>
    <p:extLst>
      <p:ext uri="{BB962C8B-B14F-4D97-AF65-F5344CB8AC3E}">
        <p14:creationId xmlns:p14="http://schemas.microsoft.com/office/powerpoint/2010/main" val="26396729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2" name="Titolo 1">
            <a:extLst>
              <a:ext uri="{FF2B5EF4-FFF2-40B4-BE49-F238E27FC236}">
                <a16:creationId xmlns:a16="http://schemas.microsoft.com/office/drawing/2014/main" id="{E288B325-E6F9-E3E9-37DE-75706B291CE8}"/>
              </a:ext>
            </a:extLst>
          </p:cNvPr>
          <p:cNvSpPr>
            <a:spLocks noGrp="1"/>
          </p:cNvSpPr>
          <p:nvPr>
            <p:ph type="title"/>
          </p:nvPr>
        </p:nvSpPr>
        <p:spPr>
          <a:xfrm>
            <a:off x="592999" y="730886"/>
            <a:ext cx="11265828" cy="838642"/>
          </a:xfrm>
        </p:spPr>
        <p:txBody>
          <a:bodyPr>
            <a:normAutofit/>
          </a:bodyPr>
          <a:lstStyle/>
          <a:p>
            <a:r>
              <a:rPr lang="it-IT" dirty="0" err="1">
                <a:solidFill>
                  <a:schemeClr val="accent6">
                    <a:lumMod val="75000"/>
                  </a:schemeClr>
                </a:solidFill>
              </a:rPr>
              <a:t>Transaction</a:t>
            </a:r>
            <a:r>
              <a:rPr lang="it-IT" dirty="0">
                <a:solidFill>
                  <a:schemeClr val="accent6">
                    <a:lumMod val="75000"/>
                  </a:schemeClr>
                </a:solidFill>
              </a:rPr>
              <a:t> </a:t>
            </a:r>
            <a:r>
              <a:rPr lang="it-IT" dirty="0" err="1">
                <a:solidFill>
                  <a:schemeClr val="accent6">
                    <a:lumMod val="75000"/>
                  </a:schemeClr>
                </a:solidFill>
              </a:rPr>
              <a:t>registries</a:t>
            </a:r>
            <a:r>
              <a:rPr lang="it-IT" dirty="0">
                <a:solidFill>
                  <a:schemeClr val="accent6">
                    <a:lumMod val="75000"/>
                  </a:schemeClr>
                </a:solidFill>
              </a:rPr>
              <a:t> and trading </a:t>
            </a:r>
            <a:r>
              <a:rPr lang="it-IT" dirty="0" err="1">
                <a:solidFill>
                  <a:schemeClr val="accent6">
                    <a:lumMod val="75000"/>
                  </a:schemeClr>
                </a:solidFill>
              </a:rPr>
              <a:t>platforms</a:t>
            </a:r>
            <a:endParaRPr lang="it-IT" dirty="0">
              <a:solidFill>
                <a:schemeClr val="accent6">
                  <a:lumMod val="75000"/>
                </a:schemeClr>
              </a:solidFill>
            </a:endParaRPr>
          </a:p>
        </p:txBody>
      </p:sp>
      <p:sp>
        <p:nvSpPr>
          <p:cNvPr id="3" name="Segnaposto contenuto 2">
            <a:extLst>
              <a:ext uri="{FF2B5EF4-FFF2-40B4-BE49-F238E27FC236}">
                <a16:creationId xmlns:a16="http://schemas.microsoft.com/office/drawing/2014/main" id="{441B3DB1-EB6F-1550-8926-182BD15C17EF}"/>
              </a:ext>
            </a:extLst>
          </p:cNvPr>
          <p:cNvSpPr>
            <a:spLocks noGrp="1"/>
          </p:cNvSpPr>
          <p:nvPr>
            <p:ph idx="1"/>
          </p:nvPr>
        </p:nvSpPr>
        <p:spPr>
          <a:xfrm>
            <a:off x="595743" y="1605280"/>
            <a:ext cx="11090102" cy="4522165"/>
          </a:xfrm>
        </p:spPr>
        <p:txBody>
          <a:bodyPr>
            <a:noAutofit/>
          </a:bodyPr>
          <a:lstStyle/>
          <a:p>
            <a:pPr>
              <a:lnSpc>
                <a:spcPct val="100000"/>
              </a:lnSpc>
              <a:spcBef>
                <a:spcPts val="900"/>
              </a:spcBef>
            </a:pPr>
            <a:r>
              <a:rPr lang="it-IT" sz="2400" b="1" dirty="0">
                <a:solidFill>
                  <a:srgbClr val="333333"/>
                </a:solidFill>
                <a:effectLst/>
              </a:rPr>
              <a:t>The EU </a:t>
            </a:r>
            <a:r>
              <a:rPr lang="it-IT" sz="2400" b="1" dirty="0" err="1">
                <a:solidFill>
                  <a:srgbClr val="333333"/>
                </a:solidFill>
                <a:effectLst/>
              </a:rPr>
              <a:t>registry</a:t>
            </a:r>
            <a:r>
              <a:rPr lang="it-IT" sz="2400" b="1" dirty="0">
                <a:solidFill>
                  <a:srgbClr val="333333"/>
                </a:solidFill>
                <a:effectLst/>
              </a:rPr>
              <a:t> system </a:t>
            </a:r>
            <a:r>
              <a:rPr lang="it-IT" sz="2400" b="1" dirty="0" err="1">
                <a:solidFill>
                  <a:srgbClr val="333333"/>
                </a:solidFill>
                <a:effectLst/>
              </a:rPr>
              <a:t>is</a:t>
            </a:r>
            <a:r>
              <a:rPr lang="it-IT" sz="2400" b="1" dirty="0">
                <a:solidFill>
                  <a:srgbClr val="333333"/>
                </a:solidFill>
                <a:effectLst/>
              </a:rPr>
              <a:t> </a:t>
            </a:r>
            <a:r>
              <a:rPr lang="it-IT" sz="2400" b="1" dirty="0" err="1">
                <a:solidFill>
                  <a:srgbClr val="333333"/>
                </a:solidFill>
                <a:effectLst/>
              </a:rPr>
              <a:t>totally</a:t>
            </a:r>
            <a:r>
              <a:rPr lang="it-IT" sz="2400" b="1" dirty="0">
                <a:solidFill>
                  <a:srgbClr val="333333"/>
                </a:solidFill>
                <a:effectLst/>
              </a:rPr>
              <a:t> </a:t>
            </a:r>
            <a:r>
              <a:rPr lang="it-IT" sz="2400" b="1" dirty="0" err="1">
                <a:solidFill>
                  <a:srgbClr val="333333"/>
                </a:solidFill>
                <a:effectLst/>
              </a:rPr>
              <a:t>separated</a:t>
            </a:r>
            <a:r>
              <a:rPr lang="it-IT" sz="2400" b="1" dirty="0">
                <a:solidFill>
                  <a:srgbClr val="333333"/>
                </a:solidFill>
                <a:effectLst/>
              </a:rPr>
              <a:t> from commercial </a:t>
            </a:r>
            <a:r>
              <a:rPr lang="it-IT" sz="2400" b="1" dirty="0" err="1">
                <a:solidFill>
                  <a:srgbClr val="333333"/>
                </a:solidFill>
              </a:rPr>
              <a:t>transac</a:t>
            </a:r>
            <a:r>
              <a:rPr lang="it-IT" sz="2400" b="1" dirty="0" err="1">
                <a:solidFill>
                  <a:srgbClr val="333333"/>
                </a:solidFill>
                <a:effectLst/>
              </a:rPr>
              <a:t>tions</a:t>
            </a:r>
            <a:r>
              <a:rPr lang="it-IT" sz="2400" dirty="0">
                <a:solidFill>
                  <a:srgbClr val="333333"/>
                </a:solidFill>
                <a:effectLst/>
              </a:rPr>
              <a:t>.</a:t>
            </a:r>
          </a:p>
          <a:p>
            <a:pPr>
              <a:lnSpc>
                <a:spcPct val="100000"/>
              </a:lnSpc>
              <a:spcBef>
                <a:spcPts val="900"/>
              </a:spcBef>
            </a:pPr>
            <a:r>
              <a:rPr lang="it-IT" sz="2400" b="1" dirty="0">
                <a:solidFill>
                  <a:srgbClr val="333333"/>
                </a:solidFill>
                <a:effectLst/>
              </a:rPr>
              <a:t>A </a:t>
            </a:r>
            <a:r>
              <a:rPr lang="it-IT" sz="2400" b="1" dirty="0" err="1">
                <a:solidFill>
                  <a:srgbClr val="333333"/>
                </a:solidFill>
                <a:effectLst/>
              </a:rPr>
              <a:t>registry</a:t>
            </a:r>
            <a:r>
              <a:rPr lang="it-IT" sz="2400" b="1" dirty="0">
                <a:solidFill>
                  <a:srgbClr val="333333"/>
                </a:solidFill>
                <a:effectLst/>
              </a:rPr>
              <a:t> </a:t>
            </a:r>
            <a:r>
              <a:rPr lang="it-IT" sz="2400" b="1" dirty="0" err="1">
                <a:solidFill>
                  <a:srgbClr val="333333"/>
                </a:solidFill>
                <a:effectLst/>
              </a:rPr>
              <a:t>is</a:t>
            </a:r>
            <a:r>
              <a:rPr lang="it-IT" sz="2400" b="1" dirty="0">
                <a:solidFill>
                  <a:srgbClr val="333333"/>
                </a:solidFill>
                <a:effectLst/>
              </a:rPr>
              <a:t> </a:t>
            </a:r>
            <a:r>
              <a:rPr lang="it-IT" sz="2400" b="1" dirty="0" err="1">
                <a:solidFill>
                  <a:srgbClr val="333333"/>
                </a:solidFill>
                <a:effectLst/>
              </a:rPr>
              <a:t>similar</a:t>
            </a:r>
            <a:r>
              <a:rPr lang="it-IT" sz="2400" b="1" dirty="0">
                <a:solidFill>
                  <a:srgbClr val="333333"/>
                </a:solidFill>
                <a:effectLst/>
              </a:rPr>
              <a:t> to an online banking system</a:t>
            </a:r>
            <a:r>
              <a:rPr lang="it-IT" sz="2400" dirty="0">
                <a:solidFill>
                  <a:srgbClr val="333333"/>
                </a:solidFill>
                <a:effectLst/>
              </a:rPr>
              <a:t>, keeping track of money ownership of money, </a:t>
            </a:r>
            <a:r>
              <a:rPr lang="it-IT" sz="2400" dirty="0" err="1">
                <a:solidFill>
                  <a:srgbClr val="333333"/>
                </a:solidFill>
                <a:effectLst/>
              </a:rPr>
              <a:t>but</a:t>
            </a:r>
            <a:r>
              <a:rPr lang="it-IT" sz="2400" dirty="0">
                <a:solidFill>
                  <a:srgbClr val="333333"/>
                </a:solidFill>
                <a:effectLst/>
              </a:rPr>
              <a:t> </a:t>
            </a:r>
            <a:r>
              <a:rPr lang="it-IT" sz="2400" dirty="0" err="1">
                <a:solidFill>
                  <a:srgbClr val="333333"/>
                </a:solidFill>
                <a:effectLst/>
              </a:rPr>
              <a:t>it</a:t>
            </a:r>
            <a:r>
              <a:rPr lang="it-IT" sz="2400" dirty="0">
                <a:solidFill>
                  <a:srgbClr val="333333"/>
                </a:solidFill>
                <a:effectLst/>
              </a:rPr>
              <a:t> </a:t>
            </a:r>
            <a:r>
              <a:rPr lang="it-IT" sz="2400" dirty="0" err="1">
                <a:solidFill>
                  <a:srgbClr val="333333"/>
                </a:solidFill>
                <a:effectLst/>
              </a:rPr>
              <a:t>is</a:t>
            </a:r>
            <a:r>
              <a:rPr lang="it-IT" sz="2400" dirty="0">
                <a:solidFill>
                  <a:srgbClr val="333333"/>
                </a:solidFill>
                <a:effectLst/>
              </a:rPr>
              <a:t> </a:t>
            </a:r>
            <a:r>
              <a:rPr lang="it-IT" sz="2400" dirty="0" err="1">
                <a:solidFill>
                  <a:srgbClr val="333333"/>
                </a:solidFill>
                <a:effectLst/>
              </a:rPr>
              <a:t>not</a:t>
            </a:r>
            <a:r>
              <a:rPr lang="it-IT" sz="2400" dirty="0">
                <a:solidFill>
                  <a:srgbClr val="333333"/>
                </a:solidFill>
                <a:effectLst/>
              </a:rPr>
              <a:t> a marketplace.</a:t>
            </a:r>
          </a:p>
          <a:p>
            <a:pPr>
              <a:lnSpc>
                <a:spcPct val="100000"/>
              </a:lnSpc>
              <a:spcBef>
                <a:spcPts val="900"/>
              </a:spcBef>
            </a:pPr>
            <a:r>
              <a:rPr lang="it-IT" sz="2400" b="1" dirty="0" err="1">
                <a:solidFill>
                  <a:srgbClr val="333333"/>
                </a:solidFill>
                <a:effectLst/>
              </a:rPr>
              <a:t>Regulated</a:t>
            </a:r>
            <a:r>
              <a:rPr lang="it-IT" sz="2400" b="1" dirty="0">
                <a:solidFill>
                  <a:srgbClr val="333333"/>
                </a:solidFill>
                <a:effectLst/>
              </a:rPr>
              <a:t> </a:t>
            </a:r>
            <a:r>
              <a:rPr lang="it-IT" sz="2400" b="1" dirty="0" err="1">
                <a:solidFill>
                  <a:srgbClr val="333333"/>
                </a:solidFill>
                <a:effectLst/>
              </a:rPr>
              <a:t>entities</a:t>
            </a:r>
            <a:r>
              <a:rPr lang="it-IT" sz="2400" b="1" dirty="0">
                <a:solidFill>
                  <a:srgbClr val="333333"/>
                </a:solidFill>
                <a:effectLst/>
              </a:rPr>
              <a:t> can trade </a:t>
            </a:r>
            <a:r>
              <a:rPr lang="it-IT" sz="2400" b="1" dirty="0" err="1">
                <a:solidFill>
                  <a:srgbClr val="333333"/>
                </a:solidFill>
                <a:effectLst/>
              </a:rPr>
              <a:t>allowances</a:t>
            </a:r>
            <a:r>
              <a:rPr lang="it-IT" sz="2400" b="1" dirty="0">
                <a:solidFill>
                  <a:srgbClr val="333333"/>
                </a:solidFill>
                <a:effectLst/>
              </a:rPr>
              <a:t> </a:t>
            </a:r>
            <a:r>
              <a:rPr lang="it-IT" sz="2400" b="1" dirty="0" err="1">
                <a:solidFill>
                  <a:srgbClr val="333333"/>
                </a:solidFill>
                <a:effectLst/>
              </a:rPr>
              <a:t>directly</a:t>
            </a:r>
            <a:r>
              <a:rPr lang="it-IT" sz="2400" b="1" dirty="0">
                <a:solidFill>
                  <a:srgbClr val="333333"/>
                </a:solidFill>
                <a:effectLst/>
              </a:rPr>
              <a:t> with </a:t>
            </a:r>
            <a:r>
              <a:rPr lang="it-IT" sz="2400" b="1" dirty="0" err="1">
                <a:solidFill>
                  <a:srgbClr val="333333"/>
                </a:solidFill>
                <a:effectLst/>
              </a:rPr>
              <a:t>each</a:t>
            </a:r>
            <a:r>
              <a:rPr lang="it-IT" sz="2400" b="1" dirty="0">
                <a:solidFill>
                  <a:srgbClr val="333333"/>
                </a:solidFill>
                <a:effectLst/>
              </a:rPr>
              <a:t> </a:t>
            </a:r>
            <a:r>
              <a:rPr lang="it-IT" sz="2400" b="1" dirty="0" err="1">
                <a:solidFill>
                  <a:srgbClr val="333333"/>
                </a:solidFill>
                <a:effectLst/>
              </a:rPr>
              <a:t>other</a:t>
            </a:r>
            <a:r>
              <a:rPr lang="it-IT" sz="2400" b="1" dirty="0">
                <a:solidFill>
                  <a:srgbClr val="333333"/>
                </a:solidFill>
                <a:effectLst/>
              </a:rPr>
              <a:t> or use a broker, a bank or </a:t>
            </a:r>
            <a:r>
              <a:rPr lang="it-IT" sz="2400" b="1" dirty="0" err="1">
                <a:solidFill>
                  <a:srgbClr val="333333"/>
                </a:solidFill>
                <a:effectLst/>
              </a:rPr>
              <a:t>other</a:t>
            </a:r>
            <a:r>
              <a:rPr lang="it-IT" sz="2400" b="1" dirty="0">
                <a:solidFill>
                  <a:srgbClr val="333333"/>
                </a:solidFill>
                <a:effectLst/>
              </a:rPr>
              <a:t> </a:t>
            </a:r>
            <a:r>
              <a:rPr lang="it-IT" sz="2400" b="1" dirty="0" err="1">
                <a:solidFill>
                  <a:srgbClr val="333333"/>
                </a:solidFill>
                <a:effectLst/>
              </a:rPr>
              <a:t>intermediary</a:t>
            </a:r>
            <a:r>
              <a:rPr lang="it-IT" sz="2400" dirty="0">
                <a:solidFill>
                  <a:srgbClr val="333333"/>
                </a:solidFill>
                <a:effectLst/>
              </a:rPr>
              <a:t>. Markets </a:t>
            </a:r>
            <a:r>
              <a:rPr lang="it-IT" sz="2400" dirty="0" err="1">
                <a:solidFill>
                  <a:srgbClr val="333333"/>
                </a:solidFill>
                <a:effectLst/>
              </a:rPr>
              <a:t>organized</a:t>
            </a:r>
            <a:r>
              <a:rPr lang="it-IT" sz="2400" dirty="0">
                <a:solidFill>
                  <a:srgbClr val="333333"/>
                </a:solidFill>
                <a:effectLst/>
              </a:rPr>
              <a:t> for </a:t>
            </a:r>
            <a:r>
              <a:rPr lang="it-IT" sz="2400" dirty="0" err="1">
                <a:solidFill>
                  <a:srgbClr val="333333"/>
                </a:solidFill>
                <a:effectLst/>
              </a:rPr>
              <a:t>this</a:t>
            </a:r>
            <a:r>
              <a:rPr lang="it-IT" sz="2400" dirty="0">
                <a:solidFill>
                  <a:srgbClr val="333333"/>
                </a:solidFill>
                <a:effectLst/>
              </a:rPr>
              <a:t> </a:t>
            </a:r>
            <a:r>
              <a:rPr lang="it-IT" sz="2400" dirty="0" err="1">
                <a:solidFill>
                  <a:srgbClr val="333333"/>
                </a:solidFill>
                <a:effectLst/>
              </a:rPr>
              <a:t>purpose</a:t>
            </a:r>
            <a:r>
              <a:rPr lang="it-IT" sz="2400" dirty="0">
                <a:solidFill>
                  <a:srgbClr val="333333"/>
                </a:solidFill>
                <a:effectLst/>
              </a:rPr>
              <a:t> </a:t>
            </a:r>
            <a:r>
              <a:rPr lang="it-IT" sz="2400" dirty="0" err="1">
                <a:solidFill>
                  <a:srgbClr val="333333"/>
                </a:solidFill>
                <a:effectLst/>
              </a:rPr>
              <a:t>may</a:t>
            </a:r>
            <a:r>
              <a:rPr lang="it-IT" sz="2400" dirty="0">
                <a:solidFill>
                  <a:srgbClr val="333333"/>
                </a:solidFill>
                <a:effectLst/>
              </a:rPr>
              <a:t> </a:t>
            </a:r>
            <a:r>
              <a:rPr lang="it-IT" sz="2400" dirty="0" err="1">
                <a:solidFill>
                  <a:srgbClr val="333333"/>
                </a:solidFill>
                <a:effectLst/>
              </a:rPr>
              <a:t>also</a:t>
            </a:r>
            <a:r>
              <a:rPr lang="it-IT" sz="2400" dirty="0">
                <a:solidFill>
                  <a:srgbClr val="333333"/>
                </a:solidFill>
                <a:effectLst/>
              </a:rPr>
              <a:t> </a:t>
            </a:r>
            <a:r>
              <a:rPr lang="it-IT" sz="2400" dirty="0" err="1">
                <a:solidFill>
                  <a:srgbClr val="333333"/>
                </a:solidFill>
                <a:effectLst/>
              </a:rPr>
              <a:t>develop</a:t>
            </a:r>
            <a:r>
              <a:rPr lang="it-IT" sz="2400" dirty="0">
                <a:solidFill>
                  <a:srgbClr val="333333"/>
                </a:solidFill>
                <a:effectLst/>
              </a:rPr>
              <a:t>. </a:t>
            </a:r>
            <a:r>
              <a:rPr lang="it-IT" sz="2400" dirty="0" err="1">
                <a:solidFill>
                  <a:srgbClr val="333333"/>
                </a:solidFill>
                <a:effectLst/>
              </a:rPr>
              <a:t>Alternatively</a:t>
            </a:r>
            <a:r>
              <a:rPr lang="it-IT" sz="2400" dirty="0">
                <a:solidFill>
                  <a:srgbClr val="333333"/>
                </a:solidFill>
                <a:effectLst/>
              </a:rPr>
              <a:t>, </a:t>
            </a:r>
            <a:r>
              <a:rPr lang="it-IT" sz="2400" dirty="0" err="1">
                <a:solidFill>
                  <a:srgbClr val="333333"/>
                </a:solidFill>
                <a:effectLst/>
              </a:rPr>
              <a:t>they</a:t>
            </a:r>
            <a:r>
              <a:rPr lang="it-IT" sz="2400" dirty="0">
                <a:solidFill>
                  <a:srgbClr val="333333"/>
                </a:solidFill>
                <a:effectLst/>
              </a:rPr>
              <a:t> can </a:t>
            </a:r>
            <a:r>
              <a:rPr lang="it-IT" sz="2400" dirty="0" err="1">
                <a:solidFill>
                  <a:srgbClr val="333333"/>
                </a:solidFill>
                <a:effectLst/>
              </a:rPr>
              <a:t>acquire</a:t>
            </a:r>
            <a:r>
              <a:rPr lang="it-IT" sz="2400" dirty="0">
                <a:solidFill>
                  <a:srgbClr val="333333"/>
                </a:solidFill>
                <a:effectLst/>
              </a:rPr>
              <a:t> </a:t>
            </a:r>
            <a:r>
              <a:rPr lang="it-IT" sz="2400" dirty="0" err="1">
                <a:solidFill>
                  <a:srgbClr val="333333"/>
                </a:solidFill>
                <a:effectLst/>
              </a:rPr>
              <a:t>them</a:t>
            </a:r>
            <a:r>
              <a:rPr lang="it-IT" sz="2400" dirty="0">
                <a:solidFill>
                  <a:srgbClr val="333333"/>
                </a:solidFill>
                <a:effectLst/>
              </a:rPr>
              <a:t> </a:t>
            </a:r>
            <a:r>
              <a:rPr lang="it-IT" sz="2400" dirty="0" err="1">
                <a:solidFill>
                  <a:srgbClr val="333333"/>
                </a:solidFill>
                <a:effectLst/>
              </a:rPr>
              <a:t>at</a:t>
            </a:r>
            <a:r>
              <a:rPr lang="it-IT" sz="2400" dirty="0">
                <a:solidFill>
                  <a:srgbClr val="333333"/>
                </a:solidFill>
                <a:effectLst/>
              </a:rPr>
              <a:t> official </a:t>
            </a:r>
            <a:r>
              <a:rPr lang="it-IT" sz="2400" dirty="0" err="1">
                <a:solidFill>
                  <a:srgbClr val="333333"/>
                </a:solidFill>
                <a:effectLst/>
              </a:rPr>
              <a:t>auctions</a:t>
            </a:r>
            <a:r>
              <a:rPr lang="it-IT" sz="2400" dirty="0">
                <a:solidFill>
                  <a:srgbClr val="333333"/>
                </a:solidFill>
                <a:effectLst/>
              </a:rPr>
              <a:t> </a:t>
            </a:r>
            <a:r>
              <a:rPr lang="it-IT" sz="2400" dirty="0" err="1">
                <a:solidFill>
                  <a:srgbClr val="333333"/>
                </a:solidFill>
                <a:effectLst/>
              </a:rPr>
              <a:t>organised</a:t>
            </a:r>
            <a:r>
              <a:rPr lang="it-IT" sz="2400" dirty="0">
                <a:solidFill>
                  <a:srgbClr val="333333"/>
                </a:solidFill>
                <a:effectLst/>
              </a:rPr>
              <a:t> by the </a:t>
            </a:r>
            <a:r>
              <a:rPr lang="it-IT" sz="2400" dirty="0" err="1">
                <a:solidFill>
                  <a:srgbClr val="333333"/>
                </a:solidFill>
                <a:effectLst/>
              </a:rPr>
              <a:t>European</a:t>
            </a:r>
            <a:r>
              <a:rPr lang="it-IT" sz="2400" dirty="0">
                <a:solidFill>
                  <a:srgbClr val="333333"/>
                </a:solidFill>
                <a:effectLst/>
              </a:rPr>
              <a:t> Commission.</a:t>
            </a:r>
          </a:p>
          <a:p>
            <a:pPr>
              <a:lnSpc>
                <a:spcPct val="100000"/>
              </a:lnSpc>
              <a:spcBef>
                <a:spcPts val="900"/>
              </a:spcBef>
            </a:pPr>
            <a:r>
              <a:rPr lang="it-IT" sz="2400" dirty="0" err="1">
                <a:solidFill>
                  <a:srgbClr val="333333"/>
                </a:solidFill>
                <a:effectLst/>
              </a:rPr>
              <a:t>Emissions</a:t>
            </a:r>
            <a:r>
              <a:rPr lang="it-IT" sz="2400" dirty="0">
                <a:solidFill>
                  <a:srgbClr val="333333"/>
                </a:solidFill>
                <a:effectLst/>
              </a:rPr>
              <a:t> trading </a:t>
            </a:r>
            <a:r>
              <a:rPr lang="it-IT" sz="2400" dirty="0" err="1">
                <a:solidFill>
                  <a:srgbClr val="333333"/>
                </a:solidFill>
                <a:effectLst/>
              </a:rPr>
              <a:t>platforms</a:t>
            </a:r>
            <a:r>
              <a:rPr lang="it-IT" sz="2400" dirty="0">
                <a:solidFill>
                  <a:srgbClr val="333333"/>
                </a:solidFill>
                <a:effectLst/>
              </a:rPr>
              <a:t> are private </a:t>
            </a:r>
            <a:r>
              <a:rPr lang="it-IT" sz="2400" dirty="0" err="1">
                <a:solidFill>
                  <a:srgbClr val="333333"/>
                </a:solidFill>
                <a:effectLst/>
              </a:rPr>
              <a:t>initiatives</a:t>
            </a:r>
            <a:r>
              <a:rPr lang="it-IT" sz="2400" dirty="0">
                <a:solidFill>
                  <a:srgbClr val="333333"/>
                </a:solidFill>
                <a:effectLst/>
              </a:rPr>
              <a:t> </a:t>
            </a:r>
            <a:r>
              <a:rPr lang="it-IT" sz="2400" dirty="0" err="1">
                <a:solidFill>
                  <a:srgbClr val="333333"/>
                </a:solidFill>
                <a:effectLst/>
              </a:rPr>
              <a:t>that</a:t>
            </a:r>
            <a:r>
              <a:rPr lang="it-IT" sz="2400" dirty="0">
                <a:solidFill>
                  <a:srgbClr val="333333"/>
                </a:solidFill>
                <a:effectLst/>
              </a:rPr>
              <a:t> assist users in </a:t>
            </a:r>
            <a:r>
              <a:rPr lang="it-IT" sz="2400" dirty="0" err="1">
                <a:solidFill>
                  <a:srgbClr val="333333"/>
                </a:solidFill>
                <a:effectLst/>
              </a:rPr>
              <a:t>researching</a:t>
            </a:r>
            <a:r>
              <a:rPr lang="it-IT" sz="2400" dirty="0">
                <a:solidFill>
                  <a:srgbClr val="333333"/>
                </a:solidFill>
                <a:effectLst/>
              </a:rPr>
              <a:t> and </a:t>
            </a:r>
            <a:r>
              <a:rPr lang="it-IT" sz="2400" dirty="0" err="1">
                <a:solidFill>
                  <a:srgbClr val="333333"/>
                </a:solidFill>
                <a:effectLst/>
              </a:rPr>
              <a:t>negotiating</a:t>
            </a:r>
            <a:r>
              <a:rPr lang="it-IT" sz="2400" dirty="0">
                <a:solidFill>
                  <a:srgbClr val="333333"/>
                </a:solidFill>
                <a:effectLst/>
              </a:rPr>
              <a:t> </a:t>
            </a:r>
            <a:r>
              <a:rPr lang="it-IT" sz="2400" dirty="0" err="1">
                <a:solidFill>
                  <a:srgbClr val="333333"/>
                </a:solidFill>
                <a:effectLst/>
              </a:rPr>
              <a:t>transactions</a:t>
            </a:r>
            <a:r>
              <a:rPr lang="it-IT" sz="2400" dirty="0">
                <a:solidFill>
                  <a:srgbClr val="333333"/>
                </a:solidFill>
                <a:effectLst/>
              </a:rPr>
              <a:t> of </a:t>
            </a:r>
            <a:r>
              <a:rPr lang="it-IT" sz="2400" dirty="0" err="1">
                <a:solidFill>
                  <a:srgbClr val="333333"/>
                </a:solidFill>
                <a:effectLst/>
              </a:rPr>
              <a:t>allowances</a:t>
            </a:r>
            <a:r>
              <a:rPr lang="it-IT" sz="2400" dirty="0">
                <a:solidFill>
                  <a:srgbClr val="333333"/>
                </a:solidFill>
                <a:effectLst/>
              </a:rPr>
              <a:t>.</a:t>
            </a:r>
          </a:p>
          <a:p>
            <a:pPr>
              <a:lnSpc>
                <a:spcPct val="100000"/>
              </a:lnSpc>
              <a:spcBef>
                <a:spcPts val="900"/>
              </a:spcBef>
            </a:pPr>
            <a:r>
              <a:rPr lang="it-IT" sz="2400" b="1" dirty="0" err="1">
                <a:solidFill>
                  <a:srgbClr val="333333"/>
                </a:solidFill>
                <a:effectLst/>
              </a:rPr>
              <a:t>Transactions</a:t>
            </a:r>
            <a:r>
              <a:rPr lang="it-IT" sz="2400" dirty="0">
                <a:solidFill>
                  <a:srgbClr val="333333"/>
                </a:solidFill>
                <a:effectLst/>
              </a:rPr>
              <a:t>, </a:t>
            </a:r>
            <a:r>
              <a:rPr lang="it-IT" sz="2400" dirty="0" err="1">
                <a:solidFill>
                  <a:srgbClr val="333333"/>
                </a:solidFill>
                <a:effectLst/>
              </a:rPr>
              <a:t>however</a:t>
            </a:r>
            <a:r>
              <a:rPr lang="it-IT" sz="2400" dirty="0">
                <a:solidFill>
                  <a:srgbClr val="333333"/>
                </a:solidFill>
                <a:effectLst/>
              </a:rPr>
              <a:t>, </a:t>
            </a:r>
            <a:r>
              <a:rPr lang="it-IT" sz="2400" b="1" dirty="0">
                <a:solidFill>
                  <a:srgbClr val="333333"/>
                </a:solidFill>
                <a:effectLst/>
              </a:rPr>
              <a:t>can </a:t>
            </a:r>
            <a:r>
              <a:rPr lang="it-IT" sz="2400" b="1" dirty="0" err="1">
                <a:solidFill>
                  <a:srgbClr val="333333"/>
                </a:solidFill>
                <a:effectLst/>
              </a:rPr>
              <a:t>only</a:t>
            </a:r>
            <a:r>
              <a:rPr lang="it-IT" sz="2400" b="1" dirty="0">
                <a:solidFill>
                  <a:srgbClr val="333333"/>
                </a:solidFill>
                <a:effectLst/>
              </a:rPr>
              <a:t> be </a:t>
            </a:r>
            <a:r>
              <a:rPr lang="it-IT" sz="2400" b="1" dirty="0" err="1">
                <a:solidFill>
                  <a:srgbClr val="333333"/>
                </a:solidFill>
                <a:effectLst/>
              </a:rPr>
              <a:t>confirmed</a:t>
            </a:r>
            <a:r>
              <a:rPr lang="it-IT" sz="2400" b="1" dirty="0">
                <a:solidFill>
                  <a:srgbClr val="333333"/>
                </a:solidFill>
                <a:effectLst/>
              </a:rPr>
              <a:t> </a:t>
            </a:r>
            <a:r>
              <a:rPr lang="it-IT" sz="2400" b="1" dirty="0" err="1">
                <a:solidFill>
                  <a:srgbClr val="333333"/>
                </a:solidFill>
                <a:effectLst/>
              </a:rPr>
              <a:t>through</a:t>
            </a:r>
            <a:r>
              <a:rPr lang="it-IT" sz="2400" b="1" dirty="0">
                <a:solidFill>
                  <a:srgbClr val="333333"/>
                </a:solidFill>
                <a:effectLst/>
              </a:rPr>
              <a:t> the </a:t>
            </a:r>
            <a:r>
              <a:rPr lang="it-IT" sz="2400" b="1" dirty="0" err="1">
                <a:solidFill>
                  <a:srgbClr val="333333"/>
                </a:solidFill>
                <a:effectLst/>
              </a:rPr>
              <a:t>registry</a:t>
            </a:r>
            <a:r>
              <a:rPr lang="it-IT" sz="2400" dirty="0">
                <a:solidFill>
                  <a:srgbClr val="333333"/>
                </a:solidFill>
                <a:effectLst/>
              </a:rPr>
              <a:t> (transfer of ownership).</a:t>
            </a:r>
          </a:p>
        </p:txBody>
      </p:sp>
    </p:spTree>
    <p:extLst>
      <p:ext uri="{BB962C8B-B14F-4D97-AF65-F5344CB8AC3E}">
        <p14:creationId xmlns:p14="http://schemas.microsoft.com/office/powerpoint/2010/main" val="6355040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2" name="Titolo 1">
            <a:extLst>
              <a:ext uri="{FF2B5EF4-FFF2-40B4-BE49-F238E27FC236}">
                <a16:creationId xmlns:a16="http://schemas.microsoft.com/office/drawing/2014/main" id="{8CACEBD6-56A1-E1FF-25EE-226A0ED2D80A}"/>
              </a:ext>
            </a:extLst>
          </p:cNvPr>
          <p:cNvSpPr>
            <a:spLocks noGrp="1"/>
          </p:cNvSpPr>
          <p:nvPr>
            <p:ph type="title"/>
          </p:nvPr>
        </p:nvSpPr>
        <p:spPr>
          <a:xfrm>
            <a:off x="774616" y="730886"/>
            <a:ext cx="10579184" cy="736549"/>
          </a:xfrm>
        </p:spPr>
        <p:txBody>
          <a:bodyPr>
            <a:normAutofit/>
          </a:bodyPr>
          <a:lstStyle/>
          <a:p>
            <a:r>
              <a:rPr lang="it-IT" dirty="0">
                <a:solidFill>
                  <a:schemeClr val="accent6">
                    <a:lumMod val="75000"/>
                  </a:schemeClr>
                </a:solidFill>
              </a:rPr>
              <a:t>How to </a:t>
            </a:r>
            <a:r>
              <a:rPr lang="it-IT" dirty="0" err="1">
                <a:solidFill>
                  <a:schemeClr val="accent6">
                    <a:lumMod val="75000"/>
                  </a:schemeClr>
                </a:solidFill>
              </a:rPr>
              <a:t>purchase</a:t>
            </a:r>
            <a:r>
              <a:rPr lang="it-IT" dirty="0">
                <a:solidFill>
                  <a:schemeClr val="accent6">
                    <a:lumMod val="75000"/>
                  </a:schemeClr>
                </a:solidFill>
              </a:rPr>
              <a:t> EU </a:t>
            </a:r>
            <a:r>
              <a:rPr lang="it-IT" dirty="0" err="1">
                <a:solidFill>
                  <a:schemeClr val="accent6">
                    <a:lumMod val="75000"/>
                  </a:schemeClr>
                </a:solidFill>
              </a:rPr>
              <a:t>allowances</a:t>
            </a:r>
            <a:endParaRPr lang="it-IT" dirty="0">
              <a:solidFill>
                <a:schemeClr val="accent6">
                  <a:lumMod val="75000"/>
                </a:schemeClr>
              </a:solidFill>
            </a:endParaRPr>
          </a:p>
        </p:txBody>
      </p:sp>
      <p:sp>
        <p:nvSpPr>
          <p:cNvPr id="3" name="Segnaposto contenuto 2">
            <a:extLst>
              <a:ext uri="{FF2B5EF4-FFF2-40B4-BE49-F238E27FC236}">
                <a16:creationId xmlns:a16="http://schemas.microsoft.com/office/drawing/2014/main" id="{03486CAE-B24D-F4D6-CC82-F98C162989E7}"/>
              </a:ext>
            </a:extLst>
          </p:cNvPr>
          <p:cNvSpPr>
            <a:spLocks noGrp="1"/>
          </p:cNvSpPr>
          <p:nvPr>
            <p:ph idx="1"/>
          </p:nvPr>
        </p:nvSpPr>
        <p:spPr>
          <a:xfrm>
            <a:off x="609600" y="1635077"/>
            <a:ext cx="10744200" cy="4527927"/>
          </a:xfrm>
        </p:spPr>
        <p:txBody>
          <a:bodyPr>
            <a:noAutofit/>
          </a:bodyPr>
          <a:lstStyle/>
          <a:p>
            <a:pPr>
              <a:lnSpc>
                <a:spcPct val="100000"/>
              </a:lnSpc>
              <a:spcBef>
                <a:spcPts val="1200"/>
              </a:spcBef>
            </a:pPr>
            <a:r>
              <a:rPr lang="it-IT" sz="2400" b="1" dirty="0" err="1">
                <a:solidFill>
                  <a:srgbClr val="333333"/>
                </a:solidFill>
                <a:effectLst/>
              </a:rPr>
              <a:t>Auctions</a:t>
            </a:r>
            <a:r>
              <a:rPr lang="it-IT" sz="2400" dirty="0">
                <a:solidFill>
                  <a:srgbClr val="333333"/>
                </a:solidFill>
                <a:effectLst/>
              </a:rPr>
              <a:t> - </a:t>
            </a:r>
            <a:r>
              <a:rPr lang="it-IT" sz="2400" dirty="0" err="1">
                <a:solidFill>
                  <a:srgbClr val="333333"/>
                </a:solidFill>
                <a:effectLst/>
              </a:rPr>
              <a:t>EUAs</a:t>
            </a:r>
            <a:r>
              <a:rPr lang="it-IT" sz="2400" dirty="0">
                <a:solidFill>
                  <a:srgbClr val="333333"/>
                </a:solidFill>
                <a:effectLst/>
              </a:rPr>
              <a:t> can be </a:t>
            </a:r>
            <a:r>
              <a:rPr lang="it-IT" sz="2400" dirty="0" err="1">
                <a:solidFill>
                  <a:srgbClr val="333333"/>
                </a:solidFill>
                <a:effectLst/>
              </a:rPr>
              <a:t>purchased</a:t>
            </a:r>
            <a:r>
              <a:rPr lang="it-IT" sz="2400" dirty="0">
                <a:solidFill>
                  <a:srgbClr val="333333"/>
                </a:solidFill>
                <a:effectLst/>
              </a:rPr>
              <a:t> </a:t>
            </a:r>
            <a:r>
              <a:rPr lang="it-IT" sz="2400" dirty="0" err="1">
                <a:solidFill>
                  <a:srgbClr val="333333"/>
                </a:solidFill>
                <a:effectLst/>
              </a:rPr>
              <a:t>at</a:t>
            </a:r>
            <a:r>
              <a:rPr lang="it-IT" sz="2400" dirty="0">
                <a:solidFill>
                  <a:srgbClr val="333333"/>
                </a:solidFill>
                <a:effectLst/>
              </a:rPr>
              <a:t> a </a:t>
            </a:r>
            <a:r>
              <a:rPr lang="it-IT" sz="2400" dirty="0" err="1">
                <a:solidFill>
                  <a:srgbClr val="333333"/>
                </a:solidFill>
                <a:effectLst/>
              </a:rPr>
              <a:t>fixed</a:t>
            </a:r>
            <a:r>
              <a:rPr lang="it-IT" sz="2400" dirty="0">
                <a:solidFill>
                  <a:srgbClr val="333333"/>
                </a:solidFill>
                <a:effectLst/>
              </a:rPr>
              <a:t> price </a:t>
            </a:r>
            <a:r>
              <a:rPr lang="it-IT" sz="2400" dirty="0" err="1">
                <a:solidFill>
                  <a:srgbClr val="333333"/>
                </a:solidFill>
                <a:effectLst/>
              </a:rPr>
              <a:t>at</a:t>
            </a:r>
            <a:r>
              <a:rPr lang="it-IT" sz="2400" dirty="0">
                <a:solidFill>
                  <a:srgbClr val="333333"/>
                </a:solidFill>
                <a:effectLst/>
              </a:rPr>
              <a:t> </a:t>
            </a:r>
            <a:r>
              <a:rPr lang="it-IT" sz="2400" b="1" dirty="0" err="1">
                <a:solidFill>
                  <a:srgbClr val="333333"/>
                </a:solidFill>
                <a:effectLst/>
              </a:rPr>
              <a:t>auctions</a:t>
            </a:r>
            <a:r>
              <a:rPr lang="it-IT" sz="2400" dirty="0">
                <a:solidFill>
                  <a:srgbClr val="333333"/>
                </a:solidFill>
                <a:effectLst/>
              </a:rPr>
              <a:t> </a:t>
            </a:r>
            <a:r>
              <a:rPr lang="it-IT" sz="2400" dirty="0" err="1">
                <a:solidFill>
                  <a:srgbClr val="333333"/>
                </a:solidFill>
                <a:effectLst/>
              </a:rPr>
              <a:t>arranged</a:t>
            </a:r>
            <a:r>
              <a:rPr lang="it-IT" sz="2400" dirty="0">
                <a:solidFill>
                  <a:srgbClr val="333333"/>
                </a:solidFill>
                <a:effectLst/>
              </a:rPr>
              <a:t> </a:t>
            </a:r>
            <a:r>
              <a:rPr lang="it-IT" sz="2400" dirty="0" err="1">
                <a:solidFill>
                  <a:srgbClr val="333333"/>
                </a:solidFill>
                <a:effectLst/>
              </a:rPr>
              <a:t>several</a:t>
            </a:r>
            <a:r>
              <a:rPr lang="it-IT" sz="2400" dirty="0">
                <a:solidFill>
                  <a:srgbClr val="333333"/>
                </a:solidFill>
                <a:effectLst/>
              </a:rPr>
              <a:t> times a </a:t>
            </a:r>
            <a:r>
              <a:rPr lang="it-IT" sz="2400" dirty="0" err="1">
                <a:solidFill>
                  <a:srgbClr val="333333"/>
                </a:solidFill>
                <a:effectLst/>
              </a:rPr>
              <a:t>year</a:t>
            </a:r>
            <a:r>
              <a:rPr lang="it-IT" sz="2400" dirty="0">
                <a:solidFill>
                  <a:srgbClr val="333333"/>
                </a:solidFill>
                <a:effectLst/>
              </a:rPr>
              <a:t> by the </a:t>
            </a:r>
            <a:r>
              <a:rPr lang="it-IT" sz="2400" dirty="0" err="1">
                <a:solidFill>
                  <a:srgbClr val="333333"/>
                </a:solidFill>
                <a:effectLst/>
              </a:rPr>
              <a:t>European</a:t>
            </a:r>
            <a:r>
              <a:rPr lang="it-IT" sz="2400" dirty="0">
                <a:solidFill>
                  <a:srgbClr val="333333"/>
                </a:solidFill>
                <a:effectLst/>
              </a:rPr>
              <a:t> Energy Exchange (EEX) on </a:t>
            </a:r>
            <a:r>
              <a:rPr lang="it-IT" sz="2400" dirty="0" err="1">
                <a:solidFill>
                  <a:srgbClr val="333333"/>
                </a:solidFill>
                <a:effectLst/>
              </a:rPr>
              <a:t>behalf</a:t>
            </a:r>
            <a:r>
              <a:rPr lang="it-IT" sz="2400" dirty="0">
                <a:solidFill>
                  <a:srgbClr val="333333"/>
                </a:solidFill>
                <a:effectLst/>
              </a:rPr>
              <a:t> of the EU. Companies </a:t>
            </a:r>
            <a:r>
              <a:rPr lang="it-IT" sz="2400" dirty="0" err="1">
                <a:solidFill>
                  <a:srgbClr val="333333"/>
                </a:solidFill>
                <a:effectLst/>
              </a:rPr>
              <a:t>need</a:t>
            </a:r>
            <a:r>
              <a:rPr lang="it-IT" sz="2400" dirty="0">
                <a:solidFill>
                  <a:srgbClr val="333333"/>
                </a:solidFill>
                <a:effectLst/>
              </a:rPr>
              <a:t> to </a:t>
            </a:r>
            <a:r>
              <a:rPr lang="it-IT" sz="2400" dirty="0" err="1">
                <a:solidFill>
                  <a:srgbClr val="333333"/>
                </a:solidFill>
                <a:effectLst/>
              </a:rPr>
              <a:t>register</a:t>
            </a:r>
            <a:r>
              <a:rPr lang="it-IT" sz="2400" dirty="0">
                <a:solidFill>
                  <a:srgbClr val="333333"/>
                </a:solidFill>
                <a:effectLst/>
              </a:rPr>
              <a:t> with the </a:t>
            </a:r>
            <a:r>
              <a:rPr lang="it-IT" sz="2400" dirty="0" err="1">
                <a:solidFill>
                  <a:srgbClr val="333333"/>
                </a:solidFill>
                <a:effectLst/>
              </a:rPr>
              <a:t>European</a:t>
            </a:r>
            <a:r>
              <a:rPr lang="it-IT" sz="2400" dirty="0">
                <a:solidFill>
                  <a:srgbClr val="333333"/>
                </a:solidFill>
                <a:effectLst/>
              </a:rPr>
              <a:t> Commission to </a:t>
            </a:r>
            <a:r>
              <a:rPr lang="it-IT" sz="2400" dirty="0" err="1">
                <a:solidFill>
                  <a:srgbClr val="333333"/>
                </a:solidFill>
                <a:effectLst/>
              </a:rPr>
              <a:t>participate</a:t>
            </a:r>
            <a:r>
              <a:rPr lang="it-IT" sz="2400" dirty="0">
                <a:solidFill>
                  <a:srgbClr val="333333"/>
                </a:solidFill>
                <a:effectLst/>
              </a:rPr>
              <a:t> in </a:t>
            </a:r>
            <a:r>
              <a:rPr lang="it-IT" sz="2400" dirty="0" err="1">
                <a:solidFill>
                  <a:srgbClr val="333333"/>
                </a:solidFill>
                <a:effectLst/>
              </a:rPr>
              <a:t>these</a:t>
            </a:r>
            <a:r>
              <a:rPr lang="it-IT" sz="2400" dirty="0">
                <a:solidFill>
                  <a:srgbClr val="333333"/>
                </a:solidFill>
                <a:effectLst/>
              </a:rPr>
              <a:t> </a:t>
            </a:r>
            <a:r>
              <a:rPr lang="it-IT" sz="2400" dirty="0" err="1">
                <a:solidFill>
                  <a:srgbClr val="333333"/>
                </a:solidFill>
                <a:effectLst/>
              </a:rPr>
              <a:t>auctions</a:t>
            </a:r>
            <a:r>
              <a:rPr lang="it-IT" sz="2400" dirty="0">
                <a:solidFill>
                  <a:srgbClr val="333333"/>
                </a:solidFill>
                <a:effectLst/>
              </a:rPr>
              <a:t>.</a:t>
            </a:r>
          </a:p>
          <a:p>
            <a:pPr>
              <a:lnSpc>
                <a:spcPct val="100000"/>
              </a:lnSpc>
              <a:spcBef>
                <a:spcPts val="1200"/>
              </a:spcBef>
            </a:pPr>
            <a:r>
              <a:rPr lang="it-IT" sz="2400" b="1" dirty="0">
                <a:solidFill>
                  <a:srgbClr val="333333"/>
                </a:solidFill>
                <a:effectLst/>
              </a:rPr>
              <a:t>Trading</a:t>
            </a:r>
            <a:r>
              <a:rPr lang="it-IT" sz="2400" dirty="0">
                <a:solidFill>
                  <a:srgbClr val="333333"/>
                </a:solidFill>
                <a:effectLst/>
              </a:rPr>
              <a:t> - </a:t>
            </a:r>
            <a:r>
              <a:rPr lang="it-IT" sz="2400" dirty="0" err="1">
                <a:solidFill>
                  <a:srgbClr val="333333"/>
                </a:solidFill>
                <a:effectLst/>
              </a:rPr>
              <a:t>EUAs</a:t>
            </a:r>
            <a:r>
              <a:rPr lang="it-IT" sz="2400" dirty="0">
                <a:solidFill>
                  <a:srgbClr val="333333"/>
                </a:solidFill>
                <a:effectLst/>
              </a:rPr>
              <a:t> can be </a:t>
            </a:r>
            <a:r>
              <a:rPr lang="it-IT" sz="2400" dirty="0" err="1">
                <a:solidFill>
                  <a:srgbClr val="333333"/>
                </a:solidFill>
                <a:effectLst/>
              </a:rPr>
              <a:t>bought</a:t>
            </a:r>
            <a:r>
              <a:rPr lang="it-IT" sz="2400" dirty="0">
                <a:solidFill>
                  <a:srgbClr val="333333"/>
                </a:solidFill>
                <a:effectLst/>
              </a:rPr>
              <a:t> and </a:t>
            </a:r>
            <a:r>
              <a:rPr lang="it-IT" sz="2400" dirty="0" err="1">
                <a:solidFill>
                  <a:srgbClr val="333333"/>
                </a:solidFill>
                <a:effectLst/>
              </a:rPr>
              <a:t>sold</a:t>
            </a:r>
            <a:r>
              <a:rPr lang="it-IT" sz="2400" dirty="0">
                <a:solidFill>
                  <a:srgbClr val="333333"/>
                </a:solidFill>
                <a:effectLst/>
              </a:rPr>
              <a:t> on the </a:t>
            </a:r>
            <a:r>
              <a:rPr lang="it-IT" sz="2400" dirty="0" err="1">
                <a:solidFill>
                  <a:srgbClr val="333333"/>
                </a:solidFill>
                <a:effectLst/>
              </a:rPr>
              <a:t>secondary</a:t>
            </a:r>
            <a:r>
              <a:rPr lang="it-IT" sz="2400" dirty="0">
                <a:solidFill>
                  <a:srgbClr val="333333"/>
                </a:solidFill>
                <a:effectLst/>
              </a:rPr>
              <a:t> market </a:t>
            </a:r>
            <a:r>
              <a:rPr lang="it-IT" sz="2400" dirty="0" err="1">
                <a:solidFill>
                  <a:srgbClr val="333333"/>
                </a:solidFill>
                <a:effectLst/>
              </a:rPr>
              <a:t>through</a:t>
            </a:r>
            <a:r>
              <a:rPr lang="it-IT" sz="2400" dirty="0">
                <a:solidFill>
                  <a:srgbClr val="333333"/>
                </a:solidFill>
                <a:effectLst/>
              </a:rPr>
              <a:t> </a:t>
            </a:r>
            <a:r>
              <a:rPr lang="it-IT" sz="2400" b="1" dirty="0">
                <a:solidFill>
                  <a:srgbClr val="333333"/>
                </a:solidFill>
                <a:effectLst/>
              </a:rPr>
              <a:t>brokers or online trading </a:t>
            </a:r>
            <a:r>
              <a:rPr lang="it-IT" sz="2400" b="1" dirty="0" err="1">
                <a:solidFill>
                  <a:srgbClr val="333333"/>
                </a:solidFill>
                <a:effectLst/>
              </a:rPr>
              <a:t>platforms</a:t>
            </a:r>
            <a:r>
              <a:rPr lang="it-IT" sz="2400" dirty="0">
                <a:solidFill>
                  <a:srgbClr val="333333"/>
                </a:solidFill>
                <a:effectLst/>
              </a:rPr>
              <a:t>. </a:t>
            </a:r>
            <a:r>
              <a:rPr lang="it-IT" sz="2400" dirty="0" err="1">
                <a:solidFill>
                  <a:srgbClr val="333333"/>
                </a:solidFill>
                <a:effectLst/>
              </a:rPr>
              <a:t>These</a:t>
            </a:r>
            <a:r>
              <a:rPr lang="it-IT" sz="2400" dirty="0">
                <a:solidFill>
                  <a:srgbClr val="333333"/>
                </a:solidFill>
                <a:effectLst/>
              </a:rPr>
              <a:t> can be </a:t>
            </a:r>
            <a:r>
              <a:rPr lang="it-IT" sz="2400" dirty="0" err="1">
                <a:solidFill>
                  <a:srgbClr val="333333"/>
                </a:solidFill>
                <a:effectLst/>
              </a:rPr>
              <a:t>traded</a:t>
            </a:r>
            <a:r>
              <a:rPr lang="it-IT" sz="2400" dirty="0">
                <a:solidFill>
                  <a:srgbClr val="333333"/>
                </a:solidFill>
                <a:effectLst/>
              </a:rPr>
              <a:t> on </a:t>
            </a:r>
            <a:r>
              <a:rPr lang="it-IT" sz="2400" dirty="0" err="1">
                <a:solidFill>
                  <a:srgbClr val="333333"/>
                </a:solidFill>
                <a:effectLst/>
              </a:rPr>
              <a:t>various</a:t>
            </a:r>
            <a:r>
              <a:rPr lang="it-IT" sz="2400" dirty="0">
                <a:solidFill>
                  <a:srgbClr val="333333"/>
                </a:solidFill>
                <a:effectLst/>
              </a:rPr>
              <a:t> </a:t>
            </a:r>
            <a:r>
              <a:rPr lang="it-IT" sz="2400" dirty="0" err="1">
                <a:solidFill>
                  <a:srgbClr val="333333"/>
                </a:solidFill>
                <a:effectLst/>
              </a:rPr>
              <a:t>exchanges</a:t>
            </a:r>
            <a:r>
              <a:rPr lang="it-IT" sz="2400" dirty="0">
                <a:solidFill>
                  <a:srgbClr val="333333"/>
                </a:solidFill>
                <a:effectLst/>
              </a:rPr>
              <a:t> and over-the-counter (OTC) markets, and the price </a:t>
            </a:r>
            <a:r>
              <a:rPr lang="it-IT" sz="2400" dirty="0" err="1">
                <a:solidFill>
                  <a:srgbClr val="333333"/>
                </a:solidFill>
                <a:effectLst/>
              </a:rPr>
              <a:t>fluctuates</a:t>
            </a:r>
            <a:r>
              <a:rPr lang="it-IT" sz="2400" dirty="0">
                <a:solidFill>
                  <a:srgbClr val="333333"/>
                </a:solidFill>
                <a:effectLst/>
              </a:rPr>
              <a:t> </a:t>
            </a:r>
            <a:r>
              <a:rPr lang="it-IT" sz="2400" dirty="0" err="1">
                <a:solidFill>
                  <a:srgbClr val="333333"/>
                </a:solidFill>
                <a:effectLst/>
              </a:rPr>
              <a:t>according</a:t>
            </a:r>
            <a:r>
              <a:rPr lang="it-IT" sz="2400" dirty="0">
                <a:solidFill>
                  <a:srgbClr val="333333"/>
                </a:solidFill>
                <a:effectLst/>
              </a:rPr>
              <a:t> to supply and demand. </a:t>
            </a:r>
          </a:p>
          <a:p>
            <a:pPr lvl="1">
              <a:lnSpc>
                <a:spcPct val="100000"/>
              </a:lnSpc>
              <a:spcBef>
                <a:spcPts val="1200"/>
              </a:spcBef>
              <a:buFont typeface="Wingdings" pitchFamily="2" charset="2"/>
              <a:buChar char="ü"/>
            </a:pPr>
            <a:r>
              <a:rPr lang="it-IT" sz="2000" b="1" dirty="0">
                <a:solidFill>
                  <a:schemeClr val="tx2"/>
                </a:solidFill>
                <a:effectLst/>
              </a:rPr>
              <a:t>In Europe </a:t>
            </a:r>
            <a:r>
              <a:rPr lang="it-IT" sz="2000" b="1" dirty="0" err="1">
                <a:solidFill>
                  <a:schemeClr val="tx2"/>
                </a:solidFill>
                <a:effectLst/>
              </a:rPr>
              <a:t>there</a:t>
            </a:r>
            <a:r>
              <a:rPr lang="it-IT" sz="2000" b="1" dirty="0">
                <a:solidFill>
                  <a:schemeClr val="tx2"/>
                </a:solidFill>
                <a:effectLst/>
              </a:rPr>
              <a:t> are 6 trading </a:t>
            </a:r>
            <a:r>
              <a:rPr lang="it-IT" sz="2000" b="1" dirty="0" err="1">
                <a:solidFill>
                  <a:schemeClr val="tx2"/>
                </a:solidFill>
                <a:effectLst/>
              </a:rPr>
              <a:t>platforms</a:t>
            </a:r>
            <a:r>
              <a:rPr lang="it-IT" sz="2000" dirty="0">
                <a:solidFill>
                  <a:srgbClr val="333333"/>
                </a:solidFill>
                <a:effectLst/>
              </a:rPr>
              <a:t>: </a:t>
            </a:r>
            <a:r>
              <a:rPr lang="it-IT" sz="2000" dirty="0" err="1">
                <a:solidFill>
                  <a:srgbClr val="333333"/>
                </a:solidFill>
                <a:effectLst/>
              </a:rPr>
              <a:t>European</a:t>
            </a:r>
            <a:r>
              <a:rPr lang="it-IT" sz="2000" dirty="0">
                <a:solidFill>
                  <a:srgbClr val="333333"/>
                </a:solidFill>
                <a:effectLst/>
              </a:rPr>
              <a:t> </a:t>
            </a:r>
            <a:r>
              <a:rPr lang="it-IT" sz="2000" dirty="0" err="1">
                <a:solidFill>
                  <a:srgbClr val="333333"/>
                </a:solidFill>
                <a:effectLst/>
              </a:rPr>
              <a:t>Climate</a:t>
            </a:r>
            <a:r>
              <a:rPr lang="it-IT" sz="2000" dirty="0">
                <a:solidFill>
                  <a:srgbClr val="333333"/>
                </a:solidFill>
                <a:effectLst/>
              </a:rPr>
              <a:t> Exchange (London, UK), </a:t>
            </a:r>
            <a:r>
              <a:rPr lang="it-IT" sz="2000" dirty="0" err="1">
                <a:solidFill>
                  <a:srgbClr val="333333"/>
                </a:solidFill>
                <a:effectLst/>
              </a:rPr>
              <a:t>Nordic</a:t>
            </a:r>
            <a:r>
              <a:rPr lang="it-IT" sz="2000" dirty="0">
                <a:solidFill>
                  <a:srgbClr val="333333"/>
                </a:solidFill>
                <a:effectLst/>
              </a:rPr>
              <a:t> Power Exchange (Oslo, </a:t>
            </a:r>
            <a:r>
              <a:rPr lang="it-IT" sz="2000" dirty="0" err="1">
                <a:solidFill>
                  <a:srgbClr val="333333"/>
                </a:solidFill>
                <a:effectLst/>
              </a:rPr>
              <a:t>Norway</a:t>
            </a:r>
            <a:r>
              <a:rPr lang="it-IT" sz="2000" dirty="0">
                <a:solidFill>
                  <a:srgbClr val="333333"/>
                </a:solidFill>
                <a:effectLst/>
              </a:rPr>
              <a:t>), </a:t>
            </a:r>
            <a:r>
              <a:rPr lang="it-IT" sz="2000" dirty="0" err="1">
                <a:solidFill>
                  <a:srgbClr val="333333"/>
                </a:solidFill>
                <a:effectLst/>
              </a:rPr>
              <a:t>European</a:t>
            </a:r>
            <a:r>
              <a:rPr lang="it-IT" sz="2000" dirty="0">
                <a:solidFill>
                  <a:srgbClr val="333333"/>
                </a:solidFill>
                <a:effectLst/>
              </a:rPr>
              <a:t> Energy Exchange (Leipzig, Germany), Energy Exchange Austria (Graz, Austria), </a:t>
            </a:r>
            <a:r>
              <a:rPr lang="it-IT" sz="2000" dirty="0" err="1">
                <a:solidFill>
                  <a:srgbClr val="333333"/>
                </a:solidFill>
                <a:effectLst/>
              </a:rPr>
              <a:t>Climex</a:t>
            </a:r>
            <a:r>
              <a:rPr lang="it-IT" sz="2000" dirty="0">
                <a:solidFill>
                  <a:srgbClr val="333333"/>
                </a:solidFill>
                <a:effectLst/>
              </a:rPr>
              <a:t> (Amsterdam, the Netherlands) and </a:t>
            </a:r>
            <a:r>
              <a:rPr lang="it-IT" sz="2000" dirty="0" err="1">
                <a:solidFill>
                  <a:srgbClr val="333333"/>
                </a:solidFill>
                <a:effectLst/>
              </a:rPr>
              <a:t>BlueNext</a:t>
            </a:r>
            <a:r>
              <a:rPr lang="it-IT" sz="2000" dirty="0">
                <a:solidFill>
                  <a:srgbClr val="333333"/>
                </a:solidFill>
                <a:effectLst/>
              </a:rPr>
              <a:t> (Paris, France) and </a:t>
            </a:r>
            <a:r>
              <a:rPr lang="it-IT" sz="2000" dirty="0" err="1">
                <a:solidFill>
                  <a:srgbClr val="333333"/>
                </a:solidFill>
                <a:effectLst/>
              </a:rPr>
              <a:t>various</a:t>
            </a:r>
            <a:r>
              <a:rPr lang="it-IT" sz="2000" dirty="0">
                <a:solidFill>
                  <a:srgbClr val="333333"/>
                </a:solidFill>
                <a:effectLst/>
              </a:rPr>
              <a:t> </a:t>
            </a:r>
            <a:r>
              <a:rPr lang="it-IT" sz="2000" dirty="0" err="1">
                <a:solidFill>
                  <a:srgbClr val="333333"/>
                </a:solidFill>
                <a:effectLst/>
              </a:rPr>
              <a:t>other</a:t>
            </a:r>
            <a:r>
              <a:rPr lang="it-IT" sz="2000" dirty="0">
                <a:solidFill>
                  <a:srgbClr val="333333"/>
                </a:solidFill>
                <a:effectLst/>
              </a:rPr>
              <a:t> market </a:t>
            </a:r>
            <a:r>
              <a:rPr lang="it-IT" sz="2000" dirty="0" err="1">
                <a:solidFill>
                  <a:srgbClr val="333333"/>
                </a:solidFill>
                <a:effectLst/>
              </a:rPr>
              <a:t>platforms</a:t>
            </a:r>
            <a:r>
              <a:rPr lang="it-IT" sz="2000" dirty="0">
                <a:solidFill>
                  <a:srgbClr val="333333"/>
                </a:solidFill>
                <a:effectLst/>
              </a:rPr>
              <a:t> </a:t>
            </a:r>
            <a:r>
              <a:rPr lang="it-IT" sz="2000" dirty="0" err="1">
                <a:solidFill>
                  <a:srgbClr val="333333"/>
                </a:solidFill>
                <a:effectLst/>
              </a:rPr>
              <a:t>such</a:t>
            </a:r>
            <a:r>
              <a:rPr lang="it-IT" sz="2000" dirty="0">
                <a:solidFill>
                  <a:srgbClr val="333333"/>
                </a:solidFill>
                <a:effectLst/>
              </a:rPr>
              <a:t> </a:t>
            </a:r>
            <a:r>
              <a:rPr lang="it-IT" sz="2000" dirty="0" err="1">
                <a:solidFill>
                  <a:srgbClr val="333333"/>
                </a:solidFill>
                <a:effectLst/>
              </a:rPr>
              <a:t>as</a:t>
            </a:r>
            <a:r>
              <a:rPr lang="it-IT" sz="2000" dirty="0">
                <a:solidFill>
                  <a:srgbClr val="333333"/>
                </a:solidFill>
                <a:effectLst/>
              </a:rPr>
              <a:t> SENDECO2, </a:t>
            </a:r>
            <a:r>
              <a:rPr lang="it-IT" sz="2000" dirty="0" err="1">
                <a:solidFill>
                  <a:srgbClr val="333333"/>
                </a:solidFill>
                <a:effectLst/>
              </a:rPr>
              <a:t>Italian</a:t>
            </a:r>
            <a:r>
              <a:rPr lang="it-IT" sz="2000" dirty="0">
                <a:solidFill>
                  <a:srgbClr val="333333"/>
                </a:solidFill>
                <a:effectLst/>
              </a:rPr>
              <a:t> Power Exchange GME and </a:t>
            </a:r>
            <a:r>
              <a:rPr lang="it-IT" sz="2000" dirty="0" err="1">
                <a:solidFill>
                  <a:srgbClr val="333333"/>
                </a:solidFill>
                <a:effectLst/>
              </a:rPr>
              <a:t>most</a:t>
            </a:r>
            <a:r>
              <a:rPr lang="it-IT" sz="2000" dirty="0">
                <a:solidFill>
                  <a:srgbClr val="333333"/>
                </a:solidFill>
                <a:effectLst/>
              </a:rPr>
              <a:t> </a:t>
            </a:r>
            <a:r>
              <a:rPr lang="it-IT" sz="2000" dirty="0" err="1">
                <a:solidFill>
                  <a:srgbClr val="333333"/>
                </a:solidFill>
                <a:effectLst/>
              </a:rPr>
              <a:t>recently</a:t>
            </a:r>
            <a:r>
              <a:rPr lang="it-IT" sz="2000" dirty="0">
                <a:solidFill>
                  <a:srgbClr val="333333"/>
                </a:solidFill>
                <a:effectLst/>
              </a:rPr>
              <a:t> </a:t>
            </a:r>
            <a:r>
              <a:rPr lang="it-IT" sz="2000" dirty="0" err="1">
                <a:solidFill>
                  <a:srgbClr val="333333"/>
                </a:solidFill>
                <a:effectLst/>
              </a:rPr>
              <a:t>Greenmarket</a:t>
            </a:r>
            <a:r>
              <a:rPr lang="it-IT" sz="2000" dirty="0">
                <a:solidFill>
                  <a:srgbClr val="333333"/>
                </a:solidFill>
                <a:effectLst/>
              </a:rPr>
              <a:t>, set up by Deutsche Bank </a:t>
            </a:r>
            <a:r>
              <a:rPr lang="it-IT" sz="2000" dirty="0" err="1">
                <a:solidFill>
                  <a:srgbClr val="333333"/>
                </a:solidFill>
                <a:effectLst/>
              </a:rPr>
              <a:t>at</a:t>
            </a:r>
            <a:r>
              <a:rPr lang="it-IT" sz="2000" dirty="0">
                <a:solidFill>
                  <a:srgbClr val="333333"/>
                </a:solidFill>
                <a:effectLst/>
              </a:rPr>
              <a:t> the </a:t>
            </a:r>
            <a:r>
              <a:rPr lang="it-IT" sz="2000" dirty="0" err="1">
                <a:solidFill>
                  <a:srgbClr val="333333"/>
                </a:solidFill>
                <a:effectLst/>
              </a:rPr>
              <a:t>Munich</a:t>
            </a:r>
            <a:r>
              <a:rPr lang="it-IT" sz="2000" dirty="0">
                <a:solidFill>
                  <a:srgbClr val="333333"/>
                </a:solidFill>
                <a:effectLst/>
              </a:rPr>
              <a:t> </a:t>
            </a:r>
            <a:r>
              <a:rPr lang="it-IT" sz="2000" dirty="0" err="1">
                <a:solidFill>
                  <a:srgbClr val="333333"/>
                </a:solidFill>
                <a:effectLst/>
              </a:rPr>
              <a:t>exchange</a:t>
            </a:r>
            <a:r>
              <a:rPr lang="it-IT" sz="2000" dirty="0">
                <a:solidFill>
                  <a:srgbClr val="333333"/>
                </a:solidFill>
                <a:effectLst/>
              </a:rPr>
              <a:t>.</a:t>
            </a:r>
          </a:p>
        </p:txBody>
      </p:sp>
    </p:spTree>
    <p:extLst>
      <p:ext uri="{BB962C8B-B14F-4D97-AF65-F5344CB8AC3E}">
        <p14:creationId xmlns:p14="http://schemas.microsoft.com/office/powerpoint/2010/main" val="5579037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2" name="Titolo 1">
            <a:extLst>
              <a:ext uri="{FF2B5EF4-FFF2-40B4-BE49-F238E27FC236}">
                <a16:creationId xmlns:a16="http://schemas.microsoft.com/office/drawing/2014/main" id="{C0B07E61-72D9-2BC9-0FCF-457EEF19195F}"/>
              </a:ext>
            </a:extLst>
          </p:cNvPr>
          <p:cNvSpPr>
            <a:spLocks noGrp="1"/>
          </p:cNvSpPr>
          <p:nvPr>
            <p:ph type="title"/>
          </p:nvPr>
        </p:nvSpPr>
        <p:spPr>
          <a:xfrm>
            <a:off x="521292" y="738515"/>
            <a:ext cx="10832508" cy="874643"/>
          </a:xfrm>
        </p:spPr>
        <p:txBody>
          <a:bodyPr>
            <a:normAutofit/>
          </a:bodyPr>
          <a:lstStyle/>
          <a:p>
            <a:r>
              <a:rPr lang="it-IT" dirty="0" err="1">
                <a:solidFill>
                  <a:schemeClr val="accent6">
                    <a:lumMod val="75000"/>
                  </a:schemeClr>
                </a:solidFill>
              </a:rPr>
              <a:t>Outline</a:t>
            </a:r>
            <a:endParaRPr lang="it-IT" dirty="0">
              <a:solidFill>
                <a:schemeClr val="accent6">
                  <a:lumMod val="75000"/>
                </a:schemeClr>
              </a:solidFill>
            </a:endParaRPr>
          </a:p>
        </p:txBody>
      </p:sp>
      <p:sp>
        <p:nvSpPr>
          <p:cNvPr id="3" name="CasellaDiTesto 2">
            <a:extLst>
              <a:ext uri="{FF2B5EF4-FFF2-40B4-BE49-F238E27FC236}">
                <a16:creationId xmlns:a16="http://schemas.microsoft.com/office/drawing/2014/main" id="{AC2F0858-BE52-2E1B-D24C-23190B101D55}"/>
              </a:ext>
            </a:extLst>
          </p:cNvPr>
          <p:cNvSpPr txBox="1"/>
          <p:nvPr/>
        </p:nvSpPr>
        <p:spPr>
          <a:xfrm>
            <a:off x="858982" y="1689804"/>
            <a:ext cx="10703477" cy="3816429"/>
          </a:xfrm>
          <a:prstGeom prst="rect">
            <a:avLst/>
          </a:prstGeom>
          <a:noFill/>
        </p:spPr>
        <p:txBody>
          <a:bodyPr wrap="square" rtlCol="0">
            <a:spAutoFit/>
          </a:bodyPr>
          <a:lstStyle/>
          <a:p>
            <a:pPr marL="342900" lvl="0" indent="-342900">
              <a:spcBef>
                <a:spcPts val="600"/>
              </a:spcBef>
              <a:spcAft>
                <a:spcPts val="600"/>
              </a:spcAft>
              <a:buSzPct val="60000"/>
              <a:buFont typeface="Symbol" pitchFamily="2" charset="2"/>
              <a:buChar char=""/>
            </a:pPr>
            <a:r>
              <a:rPr lang="en-GB" sz="3200" dirty="0">
                <a:effectLst/>
                <a:latin typeface="Calibri" panose="020F0502020204030204" pitchFamily="34" charset="0"/>
                <a:ea typeface="Batang" panose="02030600000101010101" pitchFamily="18" charset="-127"/>
                <a:cs typeface="Times New Roman" panose="02020603050405020304" pitchFamily="18" charset="0"/>
              </a:rPr>
              <a:t>General description of a registry and its components</a:t>
            </a:r>
          </a:p>
          <a:p>
            <a:pPr marL="342900" lvl="0" indent="-342900">
              <a:spcBef>
                <a:spcPts val="600"/>
              </a:spcBef>
              <a:spcAft>
                <a:spcPts val="600"/>
              </a:spcAft>
              <a:buSzPct val="60000"/>
              <a:buFont typeface="Symbol" pitchFamily="2" charset="2"/>
              <a:buChar char=""/>
            </a:pPr>
            <a:r>
              <a:rPr lang="en-GB" sz="3200" dirty="0">
                <a:latin typeface="Calibri" panose="020F0502020204030204" pitchFamily="34" charset="0"/>
                <a:ea typeface="Batang" panose="02030600000101010101" pitchFamily="18" charset="-127"/>
                <a:cs typeface="Times New Roman" panose="02020603050405020304" pitchFamily="18" charset="0"/>
              </a:rPr>
              <a:t>Specificities of the EU system of registries</a:t>
            </a:r>
          </a:p>
          <a:p>
            <a:pPr marL="342900" lvl="0" indent="-342900">
              <a:spcBef>
                <a:spcPts val="600"/>
              </a:spcBef>
              <a:spcAft>
                <a:spcPts val="600"/>
              </a:spcAft>
              <a:buSzPct val="60000"/>
              <a:buFont typeface="Symbol" pitchFamily="2" charset="2"/>
              <a:buChar char=""/>
            </a:pPr>
            <a:r>
              <a:rPr lang="en-GB" sz="3200" dirty="0">
                <a:latin typeface="Calibri" panose="020F0502020204030204" pitchFamily="34" charset="0"/>
                <a:ea typeface="Batang" panose="02030600000101010101" pitchFamily="18" charset="-127"/>
                <a:cs typeface="Times New Roman" panose="02020603050405020304" pitchFamily="18" charset="0"/>
              </a:rPr>
              <a:t>Allowances trading platforms</a:t>
            </a:r>
          </a:p>
          <a:p>
            <a:pPr marL="342900" lvl="0" indent="-342900">
              <a:spcBef>
                <a:spcPts val="600"/>
              </a:spcBef>
              <a:spcAft>
                <a:spcPts val="600"/>
              </a:spcAft>
              <a:buSzPct val="60000"/>
              <a:buFont typeface="Symbol" pitchFamily="2" charset="2"/>
              <a:buChar char=""/>
            </a:pPr>
            <a:r>
              <a:rPr lang="en-GB" sz="3200" dirty="0">
                <a:latin typeface="Calibri" panose="020F0502020204030204" pitchFamily="34" charset="0"/>
                <a:ea typeface="Batang" panose="02030600000101010101" pitchFamily="18" charset="-127"/>
                <a:cs typeface="Times New Roman" panose="02020603050405020304" pitchFamily="18" charset="0"/>
              </a:rPr>
              <a:t>Data security issues in the EU experience</a:t>
            </a:r>
          </a:p>
          <a:p>
            <a:pPr marL="342900" lvl="0" indent="-342900">
              <a:spcBef>
                <a:spcPts val="600"/>
              </a:spcBef>
              <a:spcAft>
                <a:spcPts val="600"/>
              </a:spcAft>
              <a:buSzPct val="60000"/>
              <a:buFont typeface="Symbol" pitchFamily="2" charset="2"/>
              <a:buChar char=""/>
            </a:pPr>
            <a:r>
              <a:rPr lang="en-GB" sz="3200" dirty="0">
                <a:latin typeface="Calibri" panose="020F0502020204030204" pitchFamily="34" charset="0"/>
                <a:ea typeface="Batang" panose="02030600000101010101" pitchFamily="18" charset="-127"/>
                <a:cs typeface="Times New Roman" panose="02020603050405020304" pitchFamily="18" charset="0"/>
              </a:rPr>
              <a:t>Market surveillance and control</a:t>
            </a:r>
          </a:p>
          <a:p>
            <a:pPr marL="342900" lvl="0" indent="-342900">
              <a:spcBef>
                <a:spcPts val="600"/>
              </a:spcBef>
              <a:spcAft>
                <a:spcPts val="600"/>
              </a:spcAft>
              <a:buSzPct val="60000"/>
              <a:buFont typeface="Symbol" pitchFamily="2" charset="2"/>
              <a:buChar char=""/>
            </a:pPr>
            <a:r>
              <a:rPr lang="en-GB" sz="3200" dirty="0">
                <a:latin typeface="Calibri" panose="020F0502020204030204" pitchFamily="34" charset="0"/>
                <a:ea typeface="Batang" panose="02030600000101010101" pitchFamily="18" charset="-127"/>
                <a:cs typeface="Times New Roman" panose="02020603050405020304" pitchFamily="18" charset="0"/>
              </a:rPr>
              <a:t>Human and financial resources needed to establish a registry</a:t>
            </a:r>
          </a:p>
        </p:txBody>
      </p:sp>
    </p:spTree>
    <p:extLst>
      <p:ext uri="{BB962C8B-B14F-4D97-AF65-F5344CB8AC3E}">
        <p14:creationId xmlns:p14="http://schemas.microsoft.com/office/powerpoint/2010/main" val="2057625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2" name="Titolo 1">
            <a:extLst>
              <a:ext uri="{FF2B5EF4-FFF2-40B4-BE49-F238E27FC236}">
                <a16:creationId xmlns:a16="http://schemas.microsoft.com/office/drawing/2014/main" id="{43371D5C-38E8-38CC-B712-B6F4D6A67517}"/>
              </a:ext>
            </a:extLst>
          </p:cNvPr>
          <p:cNvSpPr>
            <a:spLocks noGrp="1"/>
          </p:cNvSpPr>
          <p:nvPr>
            <p:ph type="title"/>
          </p:nvPr>
        </p:nvSpPr>
        <p:spPr>
          <a:xfrm>
            <a:off x="838200" y="891080"/>
            <a:ext cx="10357624" cy="838642"/>
          </a:xfrm>
        </p:spPr>
        <p:txBody>
          <a:bodyPr>
            <a:normAutofit/>
          </a:bodyPr>
          <a:lstStyle/>
          <a:p>
            <a:r>
              <a:rPr lang="it-IT" dirty="0">
                <a:solidFill>
                  <a:schemeClr val="accent6">
                    <a:lumMod val="75000"/>
                  </a:schemeClr>
                </a:solidFill>
              </a:rPr>
              <a:t>Data Security </a:t>
            </a:r>
            <a:r>
              <a:rPr lang="it-IT" dirty="0" err="1">
                <a:solidFill>
                  <a:schemeClr val="accent6">
                    <a:lumMod val="75000"/>
                  </a:schemeClr>
                </a:solidFill>
              </a:rPr>
              <a:t>issues</a:t>
            </a:r>
            <a:endParaRPr lang="it-IT" dirty="0">
              <a:solidFill>
                <a:schemeClr val="accent6">
                  <a:lumMod val="75000"/>
                </a:schemeClr>
              </a:solidFill>
            </a:endParaRPr>
          </a:p>
        </p:txBody>
      </p:sp>
      <p:sp>
        <p:nvSpPr>
          <p:cNvPr id="3" name="Segnaposto contenuto 2">
            <a:extLst>
              <a:ext uri="{FF2B5EF4-FFF2-40B4-BE49-F238E27FC236}">
                <a16:creationId xmlns:a16="http://schemas.microsoft.com/office/drawing/2014/main" id="{7761C8F0-E41F-D5F0-60D0-574F9F06F360}"/>
              </a:ext>
            </a:extLst>
          </p:cNvPr>
          <p:cNvSpPr>
            <a:spLocks noGrp="1"/>
          </p:cNvSpPr>
          <p:nvPr>
            <p:ph idx="1"/>
          </p:nvPr>
        </p:nvSpPr>
        <p:spPr>
          <a:xfrm>
            <a:off x="939114" y="1810938"/>
            <a:ext cx="6985685" cy="4089914"/>
          </a:xfrm>
        </p:spPr>
        <p:txBody>
          <a:bodyPr>
            <a:noAutofit/>
          </a:bodyPr>
          <a:lstStyle/>
          <a:p>
            <a:pPr marL="0" indent="0" algn="l" fontAlgn="base">
              <a:lnSpc>
                <a:spcPct val="100000"/>
              </a:lnSpc>
              <a:spcBef>
                <a:spcPts val="900"/>
              </a:spcBef>
              <a:buClr>
                <a:schemeClr val="tx1"/>
              </a:buClr>
              <a:buNone/>
            </a:pPr>
            <a:r>
              <a:rPr lang="it-IT" sz="2400" b="0" i="0" u="none" strike="noStrike" dirty="0" err="1">
                <a:solidFill>
                  <a:srgbClr val="333333"/>
                </a:solidFill>
                <a:effectLst/>
              </a:rPr>
              <a:t>Allowances</a:t>
            </a:r>
            <a:r>
              <a:rPr lang="it-IT" sz="2400" b="0" i="0" u="none" strike="noStrike" dirty="0">
                <a:solidFill>
                  <a:srgbClr val="333333"/>
                </a:solidFill>
                <a:effectLst/>
              </a:rPr>
              <a:t> and credits </a:t>
            </a:r>
            <a:r>
              <a:rPr lang="it-IT" sz="2400" b="0" i="0" u="none" strike="noStrike" dirty="0" err="1">
                <a:solidFill>
                  <a:srgbClr val="333333"/>
                </a:solidFill>
                <a:effectLst/>
              </a:rPr>
              <a:t>have</a:t>
            </a:r>
            <a:r>
              <a:rPr lang="it-IT" sz="2400" b="0" i="0" u="none" strike="noStrike" dirty="0">
                <a:solidFill>
                  <a:srgbClr val="333333"/>
                </a:solidFill>
                <a:effectLst/>
              </a:rPr>
              <a:t> a </a:t>
            </a:r>
            <a:r>
              <a:rPr lang="it-IT" sz="2400" b="1" i="0" u="none" strike="noStrike" dirty="0" err="1">
                <a:solidFill>
                  <a:schemeClr val="tx2"/>
                </a:solidFill>
                <a:effectLst/>
              </a:rPr>
              <a:t>monetary</a:t>
            </a:r>
            <a:r>
              <a:rPr lang="it-IT" sz="2400" b="1" i="0" u="none" strike="noStrike" dirty="0">
                <a:solidFill>
                  <a:schemeClr val="tx2"/>
                </a:solidFill>
                <a:effectLst/>
              </a:rPr>
              <a:t> </a:t>
            </a:r>
            <a:r>
              <a:rPr lang="it-IT" sz="2400" b="1" i="0" u="none" strike="noStrike" dirty="0" err="1">
                <a:solidFill>
                  <a:schemeClr val="tx2"/>
                </a:solidFill>
                <a:effectLst/>
              </a:rPr>
              <a:t>value</a:t>
            </a:r>
            <a:r>
              <a:rPr lang="it-IT" sz="2400" dirty="0">
                <a:solidFill>
                  <a:srgbClr val="333333"/>
                </a:solidFill>
              </a:rPr>
              <a:t>. </a:t>
            </a:r>
            <a:r>
              <a:rPr lang="it-IT" sz="2400" dirty="0" err="1">
                <a:solidFill>
                  <a:srgbClr val="333333"/>
                </a:solidFill>
              </a:rPr>
              <a:t>R</a:t>
            </a:r>
            <a:r>
              <a:rPr lang="it-IT" sz="2400" b="0" i="0" u="none" strike="noStrike" dirty="0" err="1">
                <a:solidFill>
                  <a:srgbClr val="333333"/>
                </a:solidFill>
                <a:effectLst/>
              </a:rPr>
              <a:t>egistries</a:t>
            </a:r>
            <a:r>
              <a:rPr lang="it-IT" sz="2400" b="0" i="0" u="none" strike="noStrike" dirty="0">
                <a:solidFill>
                  <a:srgbClr val="333333"/>
                </a:solidFill>
                <a:effectLst/>
              </a:rPr>
              <a:t>, like money in bank accounts, are </a:t>
            </a:r>
            <a:r>
              <a:rPr lang="it-IT" sz="2400" b="0" i="0" u="none" strike="noStrike" dirty="0" err="1">
                <a:solidFill>
                  <a:srgbClr val="333333"/>
                </a:solidFill>
                <a:effectLst/>
              </a:rPr>
              <a:t>where</a:t>
            </a:r>
            <a:r>
              <a:rPr lang="it-IT" sz="2400" b="0" i="0" u="none" strike="noStrike" dirty="0">
                <a:solidFill>
                  <a:srgbClr val="333333"/>
                </a:solidFill>
                <a:effectLst/>
              </a:rPr>
              <a:t> </a:t>
            </a:r>
            <a:r>
              <a:rPr lang="it-IT" sz="2400" b="0" i="0" u="none" strike="noStrike" dirty="0" err="1">
                <a:solidFill>
                  <a:srgbClr val="333333"/>
                </a:solidFill>
                <a:effectLst/>
              </a:rPr>
              <a:t>proof</a:t>
            </a:r>
            <a:r>
              <a:rPr lang="it-IT" sz="2400" b="0" i="0" u="none" strike="noStrike" dirty="0">
                <a:solidFill>
                  <a:srgbClr val="333333"/>
                </a:solidFill>
                <a:effectLst/>
              </a:rPr>
              <a:t> of ownership </a:t>
            </a:r>
            <a:r>
              <a:rPr lang="it-IT" sz="2400" b="0" i="0" u="none" strike="noStrike" dirty="0" err="1">
                <a:solidFill>
                  <a:srgbClr val="333333"/>
                </a:solidFill>
                <a:effectLst/>
              </a:rPr>
              <a:t>is</a:t>
            </a:r>
            <a:r>
              <a:rPr lang="it-IT" sz="2400" b="0" i="0" u="none" strike="noStrike" dirty="0">
                <a:solidFill>
                  <a:srgbClr val="333333"/>
                </a:solidFill>
                <a:effectLst/>
              </a:rPr>
              <a:t> </a:t>
            </a:r>
            <a:r>
              <a:rPr lang="it-IT" sz="2400" b="0" i="0" u="none" strike="noStrike" dirty="0" err="1">
                <a:solidFill>
                  <a:srgbClr val="333333"/>
                </a:solidFill>
                <a:effectLst/>
              </a:rPr>
              <a:t>recorded</a:t>
            </a:r>
            <a:r>
              <a:rPr lang="it-IT" sz="2400" b="0" i="0" u="none" strike="noStrike" dirty="0">
                <a:solidFill>
                  <a:srgbClr val="333333"/>
                </a:solidFill>
                <a:effectLst/>
              </a:rPr>
              <a:t>.  So, </a:t>
            </a:r>
            <a:r>
              <a:rPr lang="it-IT" sz="2400" b="0" i="0" u="none" strike="noStrike" dirty="0" err="1">
                <a:solidFill>
                  <a:srgbClr val="333333"/>
                </a:solidFill>
                <a:effectLst/>
              </a:rPr>
              <a:t>unfortunately</a:t>
            </a:r>
            <a:r>
              <a:rPr lang="it-IT" sz="2400" b="0" i="0" u="none" strike="noStrike" dirty="0">
                <a:solidFill>
                  <a:srgbClr val="333333"/>
                </a:solidFill>
                <a:effectLst/>
              </a:rPr>
              <a:t>, </a:t>
            </a:r>
            <a:r>
              <a:rPr lang="it-IT" sz="2400" b="0" i="0" u="none" strike="noStrike" dirty="0" err="1">
                <a:solidFill>
                  <a:srgbClr val="333333"/>
                </a:solidFill>
                <a:effectLst/>
              </a:rPr>
              <a:t>registries</a:t>
            </a:r>
            <a:r>
              <a:rPr lang="it-IT" sz="2400" b="0" i="0" u="none" strike="noStrike" dirty="0">
                <a:solidFill>
                  <a:srgbClr val="333333"/>
                </a:solidFill>
                <a:effectLst/>
              </a:rPr>
              <a:t> can be the target of </a:t>
            </a:r>
            <a:r>
              <a:rPr lang="it-IT" sz="2400" b="1" i="0" u="none" strike="noStrike" dirty="0" err="1">
                <a:solidFill>
                  <a:schemeClr val="tx2"/>
                </a:solidFill>
                <a:effectLst/>
              </a:rPr>
              <a:t>fraud</a:t>
            </a:r>
            <a:r>
              <a:rPr lang="it-IT" sz="2400" b="1" i="0" u="none" strike="noStrike" dirty="0">
                <a:solidFill>
                  <a:schemeClr val="tx2"/>
                </a:solidFill>
                <a:effectLst/>
              </a:rPr>
              <a:t> and </a:t>
            </a:r>
            <a:r>
              <a:rPr lang="it-IT" sz="2400" b="1" i="0" u="none" strike="noStrike" dirty="0" err="1">
                <a:solidFill>
                  <a:schemeClr val="tx2"/>
                </a:solidFill>
                <a:effectLst/>
              </a:rPr>
              <a:t>misuse</a:t>
            </a:r>
            <a:r>
              <a:rPr lang="it-IT" sz="2400" b="0" i="0" u="none" strike="noStrike" dirty="0">
                <a:solidFill>
                  <a:srgbClr val="333333"/>
                </a:solidFill>
                <a:effectLst/>
              </a:rPr>
              <a:t>, </a:t>
            </a:r>
            <a:r>
              <a:rPr lang="it-IT" sz="2400" b="0" i="0" u="none" strike="noStrike" dirty="0" err="1">
                <a:solidFill>
                  <a:srgbClr val="333333"/>
                </a:solidFill>
                <a:effectLst/>
              </a:rPr>
              <a:t>including</a:t>
            </a:r>
            <a:r>
              <a:rPr lang="it-IT" sz="2400" b="0" i="0" u="none" strike="noStrike" dirty="0">
                <a:solidFill>
                  <a:srgbClr val="333333"/>
                </a:solidFill>
                <a:effectLst/>
              </a:rPr>
              <a:t>:</a:t>
            </a:r>
          </a:p>
          <a:p>
            <a:pPr marL="0" indent="0" algn="l" fontAlgn="base">
              <a:spcBef>
                <a:spcPts val="900"/>
              </a:spcBef>
              <a:buClr>
                <a:schemeClr val="tx1"/>
              </a:buClr>
              <a:buNone/>
            </a:pPr>
            <a:r>
              <a:rPr lang="it-IT" sz="2400" b="0" i="0" u="none" strike="noStrike" dirty="0">
                <a:solidFill>
                  <a:srgbClr val="333333"/>
                </a:solidFill>
                <a:effectLst/>
              </a:rPr>
              <a:t>•	Account </a:t>
            </a:r>
            <a:r>
              <a:rPr lang="it-IT" sz="2400" b="0" i="0" u="none" strike="noStrike" dirty="0" err="1">
                <a:solidFill>
                  <a:srgbClr val="333333"/>
                </a:solidFill>
                <a:effectLst/>
              </a:rPr>
              <a:t>representative</a:t>
            </a:r>
            <a:r>
              <a:rPr lang="it-IT" sz="2400" b="0" i="0" u="none" strike="noStrike" dirty="0">
                <a:solidFill>
                  <a:srgbClr val="333333"/>
                </a:solidFill>
                <a:effectLst/>
              </a:rPr>
              <a:t> </a:t>
            </a:r>
            <a:r>
              <a:rPr lang="it-IT" sz="2400" b="0" i="0" u="none" strike="noStrike" dirty="0" err="1">
                <a:solidFill>
                  <a:srgbClr val="333333"/>
                </a:solidFill>
                <a:effectLst/>
              </a:rPr>
              <a:t>identity</a:t>
            </a:r>
            <a:r>
              <a:rPr lang="it-IT" sz="2400" b="0" i="0" u="none" strike="noStrike" dirty="0">
                <a:solidFill>
                  <a:srgbClr val="333333"/>
                </a:solidFill>
                <a:effectLst/>
              </a:rPr>
              <a:t> </a:t>
            </a:r>
            <a:r>
              <a:rPr lang="it-IT" sz="2400" b="0" i="0" u="none" strike="noStrike" dirty="0" err="1">
                <a:solidFill>
                  <a:srgbClr val="333333"/>
                </a:solidFill>
                <a:effectLst/>
              </a:rPr>
              <a:t>fraud</a:t>
            </a:r>
            <a:endParaRPr lang="it-IT" sz="2400" b="0" i="0" u="none" strike="noStrike" dirty="0">
              <a:solidFill>
                <a:srgbClr val="333333"/>
              </a:solidFill>
              <a:effectLst/>
            </a:endParaRPr>
          </a:p>
          <a:p>
            <a:pPr marL="0" indent="0" algn="l" fontAlgn="base">
              <a:spcBef>
                <a:spcPts val="900"/>
              </a:spcBef>
              <a:buClr>
                <a:schemeClr val="tx1"/>
              </a:buClr>
              <a:buNone/>
            </a:pPr>
            <a:r>
              <a:rPr lang="it-IT" sz="2400" b="0" i="0" u="none" strike="noStrike" dirty="0">
                <a:solidFill>
                  <a:srgbClr val="333333"/>
                </a:solidFill>
                <a:effectLst/>
              </a:rPr>
              <a:t>•	Tax </a:t>
            </a:r>
            <a:r>
              <a:rPr lang="it-IT" sz="2400" b="0" i="0" u="none" strike="noStrike" dirty="0" err="1">
                <a:solidFill>
                  <a:srgbClr val="333333"/>
                </a:solidFill>
                <a:effectLst/>
              </a:rPr>
              <a:t>fraud</a:t>
            </a:r>
            <a:endParaRPr lang="it-IT" sz="2400" b="0" i="0" u="none" strike="noStrike" dirty="0">
              <a:solidFill>
                <a:srgbClr val="333333"/>
              </a:solidFill>
              <a:effectLst/>
            </a:endParaRPr>
          </a:p>
          <a:p>
            <a:pPr marL="0" indent="0" algn="l" fontAlgn="base">
              <a:spcBef>
                <a:spcPts val="900"/>
              </a:spcBef>
              <a:buClr>
                <a:schemeClr val="tx1"/>
              </a:buClr>
              <a:buNone/>
            </a:pPr>
            <a:r>
              <a:rPr lang="it-IT" sz="2400" b="0" i="0" u="none" strike="noStrike" dirty="0">
                <a:solidFill>
                  <a:srgbClr val="333333"/>
                </a:solidFill>
                <a:effectLst/>
              </a:rPr>
              <a:t>•	Cybercrime </a:t>
            </a:r>
            <a:r>
              <a:rPr lang="it-IT" sz="2400" b="0" i="0" u="none" strike="noStrike" dirty="0" err="1">
                <a:solidFill>
                  <a:srgbClr val="333333"/>
                </a:solidFill>
                <a:effectLst/>
              </a:rPr>
              <a:t>through</a:t>
            </a:r>
            <a:r>
              <a:rPr lang="it-IT" sz="2400" b="0" i="0" u="none" strike="noStrike" dirty="0">
                <a:solidFill>
                  <a:srgbClr val="333333"/>
                </a:solidFill>
                <a:effectLst/>
              </a:rPr>
              <a:t> hacking, phishing</a:t>
            </a:r>
          </a:p>
          <a:p>
            <a:pPr marL="0" indent="0" algn="l" fontAlgn="base">
              <a:spcBef>
                <a:spcPts val="900"/>
              </a:spcBef>
              <a:buClr>
                <a:schemeClr val="tx1"/>
              </a:buClr>
              <a:buNone/>
            </a:pPr>
            <a:r>
              <a:rPr lang="it-IT" sz="2400" b="0" i="0" u="none" strike="noStrike" dirty="0">
                <a:solidFill>
                  <a:srgbClr val="333333"/>
                </a:solidFill>
                <a:effectLst/>
              </a:rPr>
              <a:t>•	</a:t>
            </a:r>
            <a:r>
              <a:rPr lang="it-IT" sz="2400" b="0" i="0" u="none" strike="noStrike" dirty="0" err="1">
                <a:solidFill>
                  <a:srgbClr val="333333"/>
                </a:solidFill>
                <a:effectLst/>
              </a:rPr>
              <a:t>Theft</a:t>
            </a:r>
            <a:r>
              <a:rPr lang="it-IT" sz="2400" b="0" i="0" u="none" strike="noStrike" dirty="0">
                <a:solidFill>
                  <a:srgbClr val="333333"/>
                </a:solidFill>
                <a:effectLst/>
              </a:rPr>
              <a:t> of </a:t>
            </a:r>
            <a:r>
              <a:rPr lang="it-IT" sz="2400" b="0" i="0" u="none" strike="noStrike" dirty="0" err="1">
                <a:solidFill>
                  <a:srgbClr val="333333"/>
                </a:solidFill>
                <a:effectLst/>
              </a:rPr>
              <a:t>allowances</a:t>
            </a:r>
            <a:r>
              <a:rPr lang="it-IT" sz="2400" b="0" i="0" u="none" strike="noStrike" dirty="0">
                <a:solidFill>
                  <a:srgbClr val="333333"/>
                </a:solidFill>
                <a:effectLst/>
              </a:rPr>
              <a:t> and credits</a:t>
            </a:r>
          </a:p>
          <a:p>
            <a:pPr marL="0" indent="0" algn="l" fontAlgn="base">
              <a:spcBef>
                <a:spcPts val="900"/>
              </a:spcBef>
              <a:buClr>
                <a:schemeClr val="tx1"/>
              </a:buClr>
              <a:buNone/>
            </a:pPr>
            <a:r>
              <a:rPr lang="it-IT" sz="2400" b="0" i="0" u="none" strike="noStrike" dirty="0">
                <a:solidFill>
                  <a:srgbClr val="333333"/>
                </a:solidFill>
                <a:effectLst/>
              </a:rPr>
              <a:t>•	Money </a:t>
            </a:r>
            <a:r>
              <a:rPr lang="it-IT" sz="2400" b="0" i="0" u="none" strike="noStrike" dirty="0" err="1">
                <a:solidFill>
                  <a:srgbClr val="333333"/>
                </a:solidFill>
                <a:effectLst/>
              </a:rPr>
              <a:t>laundering</a:t>
            </a:r>
            <a:r>
              <a:rPr lang="it-IT" sz="2400" b="0" i="0" u="none" strike="noStrike" dirty="0">
                <a:solidFill>
                  <a:srgbClr val="333333"/>
                </a:solidFill>
                <a:effectLst/>
              </a:rPr>
              <a:t> </a:t>
            </a:r>
            <a:r>
              <a:rPr lang="it-IT" sz="2400" b="0" i="0" u="none" strike="noStrike" dirty="0" err="1">
                <a:solidFill>
                  <a:srgbClr val="333333"/>
                </a:solidFill>
                <a:effectLst/>
              </a:rPr>
              <a:t>using</a:t>
            </a:r>
            <a:r>
              <a:rPr lang="it-IT" sz="2400" b="0" i="0" u="none" strike="noStrike" dirty="0">
                <a:solidFill>
                  <a:srgbClr val="333333"/>
                </a:solidFill>
                <a:effectLst/>
              </a:rPr>
              <a:t> </a:t>
            </a:r>
            <a:r>
              <a:rPr lang="it-IT" sz="2400" b="0" i="0" u="none" strike="noStrike" dirty="0" err="1">
                <a:solidFill>
                  <a:srgbClr val="333333"/>
                </a:solidFill>
                <a:effectLst/>
              </a:rPr>
              <a:t>allowances</a:t>
            </a:r>
            <a:r>
              <a:rPr lang="it-IT" sz="2400" b="0" i="0" u="none" strike="noStrike" dirty="0">
                <a:solidFill>
                  <a:srgbClr val="333333"/>
                </a:solidFill>
                <a:effectLst/>
              </a:rPr>
              <a:t> and credits</a:t>
            </a:r>
          </a:p>
          <a:p>
            <a:pPr marL="0" indent="0" algn="l" fontAlgn="base">
              <a:spcBef>
                <a:spcPts val="900"/>
              </a:spcBef>
              <a:buClr>
                <a:schemeClr val="tx1"/>
              </a:buClr>
              <a:buNone/>
            </a:pPr>
            <a:endParaRPr lang="it-IT" sz="2400" b="0" i="0" u="none" strike="noStrike" dirty="0">
              <a:solidFill>
                <a:srgbClr val="333333"/>
              </a:solidFill>
              <a:effectLst/>
            </a:endParaRPr>
          </a:p>
          <a:p>
            <a:pPr fontAlgn="base">
              <a:lnSpc>
                <a:spcPct val="120000"/>
              </a:lnSpc>
              <a:spcBef>
                <a:spcPts val="1200"/>
              </a:spcBef>
              <a:buClr>
                <a:schemeClr val="tx1"/>
              </a:buClr>
            </a:pPr>
            <a:endParaRPr lang="it-IT" sz="2400" b="1" dirty="0">
              <a:solidFill>
                <a:schemeClr val="accent1">
                  <a:lumMod val="75000"/>
                </a:schemeClr>
              </a:solidFill>
            </a:endParaRPr>
          </a:p>
        </p:txBody>
      </p:sp>
      <p:pic>
        <p:nvPicPr>
          <p:cNvPr id="4" name="Immagine 3">
            <a:extLst>
              <a:ext uri="{FF2B5EF4-FFF2-40B4-BE49-F238E27FC236}">
                <a16:creationId xmlns:a16="http://schemas.microsoft.com/office/drawing/2014/main" id="{B0D79688-0AF5-F540-5A77-0E659EF0069D}"/>
              </a:ext>
            </a:extLst>
          </p:cNvPr>
          <p:cNvPicPr>
            <a:picLocks noChangeAspect="1"/>
          </p:cNvPicPr>
          <p:nvPr/>
        </p:nvPicPr>
        <p:blipFill>
          <a:blip r:embed="rId7"/>
          <a:stretch>
            <a:fillRect/>
          </a:stretch>
        </p:blipFill>
        <p:spPr>
          <a:xfrm>
            <a:off x="7784766" y="2252522"/>
            <a:ext cx="3873500" cy="2768600"/>
          </a:xfrm>
          <a:prstGeom prst="rect">
            <a:avLst/>
          </a:prstGeom>
        </p:spPr>
      </p:pic>
    </p:spTree>
    <p:extLst>
      <p:ext uri="{BB962C8B-B14F-4D97-AF65-F5344CB8AC3E}">
        <p14:creationId xmlns:p14="http://schemas.microsoft.com/office/powerpoint/2010/main" val="28869062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2" name="Titolo 1">
            <a:extLst>
              <a:ext uri="{FF2B5EF4-FFF2-40B4-BE49-F238E27FC236}">
                <a16:creationId xmlns:a16="http://schemas.microsoft.com/office/drawing/2014/main" id="{EA8C4048-8A3C-49D8-8574-855795E1921A}"/>
              </a:ext>
            </a:extLst>
          </p:cNvPr>
          <p:cNvSpPr>
            <a:spLocks noGrp="1"/>
          </p:cNvSpPr>
          <p:nvPr>
            <p:ph type="title"/>
          </p:nvPr>
        </p:nvSpPr>
        <p:spPr>
          <a:xfrm>
            <a:off x="838200" y="878659"/>
            <a:ext cx="10515600" cy="750749"/>
          </a:xfrm>
        </p:spPr>
        <p:txBody>
          <a:bodyPr>
            <a:normAutofit fontScale="90000"/>
          </a:bodyPr>
          <a:lstStyle/>
          <a:p>
            <a:r>
              <a:rPr lang="it-IT" dirty="0" err="1">
                <a:solidFill>
                  <a:schemeClr val="accent6"/>
                </a:solidFill>
              </a:rPr>
              <a:t>Vulnerability</a:t>
            </a:r>
            <a:r>
              <a:rPr lang="it-IT" dirty="0">
                <a:solidFill>
                  <a:schemeClr val="accent6"/>
                </a:solidFill>
              </a:rPr>
              <a:t> of the EU ETS to </a:t>
            </a:r>
            <a:r>
              <a:rPr lang="it-IT" dirty="0" err="1">
                <a:solidFill>
                  <a:schemeClr val="accent6"/>
                </a:solidFill>
              </a:rPr>
              <a:t>fraudulent</a:t>
            </a:r>
            <a:r>
              <a:rPr lang="it-IT" dirty="0">
                <a:solidFill>
                  <a:schemeClr val="accent6"/>
                </a:solidFill>
              </a:rPr>
              <a:t> activities</a:t>
            </a:r>
          </a:p>
        </p:txBody>
      </p:sp>
      <p:sp>
        <p:nvSpPr>
          <p:cNvPr id="3" name="Segnaposto contenuto 2">
            <a:extLst>
              <a:ext uri="{FF2B5EF4-FFF2-40B4-BE49-F238E27FC236}">
                <a16:creationId xmlns:a16="http://schemas.microsoft.com/office/drawing/2014/main" id="{70845458-90FF-53B0-2A1D-08F865FF3142}"/>
              </a:ext>
            </a:extLst>
          </p:cNvPr>
          <p:cNvSpPr>
            <a:spLocks noGrp="1"/>
          </p:cNvSpPr>
          <p:nvPr>
            <p:ph idx="1"/>
          </p:nvPr>
        </p:nvSpPr>
        <p:spPr>
          <a:xfrm>
            <a:off x="838200" y="1770615"/>
            <a:ext cx="10515600" cy="4503730"/>
          </a:xfrm>
        </p:spPr>
        <p:txBody>
          <a:bodyPr>
            <a:noAutofit/>
          </a:bodyPr>
          <a:lstStyle/>
          <a:p>
            <a:pPr>
              <a:lnSpc>
                <a:spcPct val="100000"/>
              </a:lnSpc>
              <a:spcBef>
                <a:spcPts val="1200"/>
              </a:spcBef>
              <a:spcAft>
                <a:spcPts val="600"/>
              </a:spcAft>
            </a:pPr>
            <a:r>
              <a:rPr lang="it-IT" b="0" i="0" u="none" strike="noStrike" dirty="0" err="1">
                <a:solidFill>
                  <a:srgbClr val="222222"/>
                </a:solidFill>
                <a:effectLst/>
              </a:rPr>
              <a:t>Despite</a:t>
            </a:r>
            <a:r>
              <a:rPr lang="it-IT" b="0" i="0" u="none" strike="noStrike" dirty="0">
                <a:solidFill>
                  <a:srgbClr val="222222"/>
                </a:solidFill>
                <a:effectLst/>
              </a:rPr>
              <a:t> the large </a:t>
            </a:r>
            <a:r>
              <a:rPr lang="it-IT" dirty="0" err="1">
                <a:solidFill>
                  <a:srgbClr val="222222"/>
                </a:solidFill>
              </a:rPr>
              <a:t>amount</a:t>
            </a:r>
            <a:r>
              <a:rPr lang="it-IT" b="0" i="0" u="none" strike="noStrike" dirty="0">
                <a:solidFill>
                  <a:srgbClr val="222222"/>
                </a:solidFill>
                <a:effectLst/>
              </a:rPr>
              <a:t> of money in the </a:t>
            </a:r>
            <a:r>
              <a:rPr lang="it-IT" b="0" i="0" u="none" strike="noStrike" dirty="0" err="1">
                <a:solidFill>
                  <a:srgbClr val="222222"/>
                </a:solidFill>
                <a:effectLst/>
              </a:rPr>
              <a:t>European</a:t>
            </a:r>
            <a:r>
              <a:rPr lang="it-IT" b="0" i="0" u="none" strike="noStrike" dirty="0">
                <a:solidFill>
                  <a:srgbClr val="222222"/>
                </a:solidFill>
                <a:effectLst/>
              </a:rPr>
              <a:t> carbon trading market, </a:t>
            </a:r>
            <a:r>
              <a:rPr lang="it-IT" b="0" i="0" u="none" strike="noStrike" dirty="0" err="1">
                <a:solidFill>
                  <a:srgbClr val="222222"/>
                </a:solidFill>
                <a:effectLst/>
              </a:rPr>
              <a:t>it</a:t>
            </a:r>
            <a:r>
              <a:rPr lang="it-IT" b="0" i="0" u="none" strike="noStrike" dirty="0">
                <a:solidFill>
                  <a:srgbClr val="222222"/>
                </a:solidFill>
                <a:effectLst/>
              </a:rPr>
              <a:t> </a:t>
            </a:r>
            <a:r>
              <a:rPr lang="it-IT" b="0" i="0" u="none" strike="noStrike" dirty="0" err="1">
                <a:solidFill>
                  <a:srgbClr val="222222"/>
                </a:solidFill>
                <a:effectLst/>
              </a:rPr>
              <a:t>is</a:t>
            </a:r>
            <a:r>
              <a:rPr lang="it-IT" b="0" i="0" u="none" strike="noStrike" dirty="0">
                <a:solidFill>
                  <a:srgbClr val="222222"/>
                </a:solidFill>
                <a:effectLst/>
              </a:rPr>
              <a:t> </a:t>
            </a:r>
            <a:r>
              <a:rPr lang="it-IT" b="0" i="0" u="none" strike="noStrike" dirty="0" err="1">
                <a:solidFill>
                  <a:srgbClr val="222222"/>
                </a:solidFill>
                <a:effectLst/>
              </a:rPr>
              <a:t>criticized</a:t>
            </a:r>
            <a:r>
              <a:rPr lang="it-IT" b="0" i="0" u="none" strike="noStrike" dirty="0">
                <a:solidFill>
                  <a:srgbClr val="222222"/>
                </a:solidFill>
                <a:effectLst/>
              </a:rPr>
              <a:t> by Interpol for the </a:t>
            </a:r>
            <a:r>
              <a:rPr lang="it-IT" b="1" i="0" u="none" strike="noStrike" dirty="0" err="1">
                <a:solidFill>
                  <a:srgbClr val="222222"/>
                </a:solidFill>
                <a:effectLst/>
              </a:rPr>
              <a:t>immaturity</a:t>
            </a:r>
            <a:r>
              <a:rPr lang="it-IT" b="1" i="0" u="none" strike="noStrike" dirty="0">
                <a:solidFill>
                  <a:srgbClr val="222222"/>
                </a:solidFill>
                <a:effectLst/>
              </a:rPr>
              <a:t> of </a:t>
            </a:r>
            <a:r>
              <a:rPr lang="it-IT" b="1" i="0" u="none" strike="noStrike" dirty="0" err="1">
                <a:solidFill>
                  <a:srgbClr val="222222"/>
                </a:solidFill>
                <a:effectLst/>
              </a:rPr>
              <a:t>regulation</a:t>
            </a:r>
            <a:r>
              <a:rPr lang="it-IT" b="1" i="0" u="none" strike="noStrike" dirty="0">
                <a:solidFill>
                  <a:srgbClr val="222222"/>
                </a:solidFill>
                <a:effectLst/>
              </a:rPr>
              <a:t> and the </a:t>
            </a:r>
            <a:r>
              <a:rPr lang="it-IT" b="1" i="0" u="none" strike="noStrike" dirty="0" err="1">
                <a:solidFill>
                  <a:srgbClr val="222222"/>
                </a:solidFill>
                <a:effectLst/>
              </a:rPr>
              <a:t>lack</a:t>
            </a:r>
            <a:r>
              <a:rPr lang="it-IT" b="1" i="0" u="none" strike="noStrike" dirty="0">
                <a:solidFill>
                  <a:srgbClr val="222222"/>
                </a:solidFill>
                <a:effectLst/>
              </a:rPr>
              <a:t> of </a:t>
            </a:r>
            <a:r>
              <a:rPr lang="it-IT" b="1" i="0" u="none" strike="noStrike" dirty="0" err="1">
                <a:solidFill>
                  <a:srgbClr val="222222"/>
                </a:solidFill>
                <a:effectLst/>
              </a:rPr>
              <a:t>oversight</a:t>
            </a:r>
            <a:r>
              <a:rPr lang="it-IT" b="1" i="0" u="none" strike="noStrike" dirty="0">
                <a:solidFill>
                  <a:srgbClr val="222222"/>
                </a:solidFill>
                <a:effectLst/>
              </a:rPr>
              <a:t> and </a:t>
            </a:r>
            <a:r>
              <a:rPr lang="it-IT" b="1" i="0" u="none" strike="noStrike" dirty="0" err="1">
                <a:solidFill>
                  <a:srgbClr val="222222"/>
                </a:solidFill>
                <a:effectLst/>
              </a:rPr>
              <a:t>transparency</a:t>
            </a:r>
            <a:r>
              <a:rPr lang="it-IT" b="0" i="0" u="none" strike="noStrike" dirty="0">
                <a:solidFill>
                  <a:srgbClr val="222222"/>
                </a:solidFill>
                <a:effectLst/>
              </a:rPr>
              <a:t>. </a:t>
            </a:r>
          </a:p>
          <a:p>
            <a:pPr>
              <a:lnSpc>
                <a:spcPct val="100000"/>
              </a:lnSpc>
              <a:spcBef>
                <a:spcPts val="1200"/>
              </a:spcBef>
              <a:spcAft>
                <a:spcPts val="600"/>
              </a:spcAft>
            </a:pPr>
            <a:r>
              <a:rPr lang="it-IT" b="0" i="0" u="none" strike="noStrike" dirty="0">
                <a:solidFill>
                  <a:srgbClr val="222222"/>
                </a:solidFill>
                <a:effectLst/>
              </a:rPr>
              <a:t>The EU ETS </a:t>
            </a:r>
            <a:r>
              <a:rPr lang="it-IT" b="0" i="0" u="none" strike="noStrike" dirty="0" err="1">
                <a:solidFill>
                  <a:srgbClr val="222222"/>
                </a:solidFill>
                <a:effectLst/>
              </a:rPr>
              <a:t>is</a:t>
            </a:r>
            <a:r>
              <a:rPr lang="it-IT" b="0" i="0" u="none" strike="noStrike" dirty="0">
                <a:solidFill>
                  <a:srgbClr val="222222"/>
                </a:solidFill>
                <a:effectLst/>
              </a:rPr>
              <a:t> </a:t>
            </a:r>
            <a:r>
              <a:rPr lang="it-IT" b="0" i="0" u="none" strike="noStrike" dirty="0" err="1">
                <a:solidFill>
                  <a:srgbClr val="222222"/>
                </a:solidFill>
                <a:effectLst/>
              </a:rPr>
              <a:t>especially</a:t>
            </a:r>
            <a:r>
              <a:rPr lang="it-IT" b="0" i="0" u="none" strike="noStrike" dirty="0">
                <a:solidFill>
                  <a:srgbClr val="222222"/>
                </a:solidFill>
                <a:effectLst/>
              </a:rPr>
              <a:t> </a:t>
            </a:r>
            <a:r>
              <a:rPr lang="it-IT" b="1" i="0" u="none" strike="noStrike" dirty="0" err="1">
                <a:solidFill>
                  <a:srgbClr val="222222"/>
                </a:solidFill>
                <a:effectLst/>
              </a:rPr>
              <a:t>vulnerable</a:t>
            </a:r>
            <a:r>
              <a:rPr lang="it-IT" b="1" i="0" u="none" strike="noStrike" dirty="0">
                <a:solidFill>
                  <a:srgbClr val="222222"/>
                </a:solidFill>
                <a:effectLst/>
              </a:rPr>
              <a:t> to </a:t>
            </a:r>
            <a:r>
              <a:rPr lang="it-IT" b="1" i="0" u="none" strike="noStrike" dirty="0" err="1">
                <a:solidFill>
                  <a:srgbClr val="222222"/>
                </a:solidFill>
                <a:effectLst/>
              </a:rPr>
              <a:t>fraudulent</a:t>
            </a:r>
            <a:r>
              <a:rPr lang="it-IT" b="1" i="0" u="none" strike="noStrike" dirty="0">
                <a:solidFill>
                  <a:srgbClr val="222222"/>
                </a:solidFill>
                <a:effectLst/>
              </a:rPr>
              <a:t> activities</a:t>
            </a:r>
            <a:r>
              <a:rPr lang="it-IT" b="0" i="0" u="none" strike="noStrike" dirty="0">
                <a:solidFill>
                  <a:srgbClr val="222222"/>
                </a:solidFill>
                <a:effectLst/>
              </a:rPr>
              <a:t>. </a:t>
            </a:r>
          </a:p>
          <a:p>
            <a:pPr>
              <a:lnSpc>
                <a:spcPct val="100000"/>
              </a:lnSpc>
              <a:spcBef>
                <a:spcPts val="1200"/>
              </a:spcBef>
              <a:spcAft>
                <a:spcPts val="600"/>
              </a:spcAft>
            </a:pPr>
            <a:r>
              <a:rPr lang="it-IT" b="0" i="0" u="none" strike="noStrike" dirty="0">
                <a:solidFill>
                  <a:srgbClr val="222222"/>
                </a:solidFill>
                <a:effectLst/>
              </a:rPr>
              <a:t>Interpol </a:t>
            </a:r>
            <a:r>
              <a:rPr lang="it-IT" b="0" i="0" u="none" strike="noStrike" dirty="0" err="1">
                <a:solidFill>
                  <a:srgbClr val="222222"/>
                </a:solidFill>
                <a:effectLst/>
              </a:rPr>
              <a:t>has</a:t>
            </a:r>
            <a:r>
              <a:rPr lang="it-IT" b="0" i="0" u="none" strike="noStrike" dirty="0">
                <a:solidFill>
                  <a:srgbClr val="222222"/>
                </a:solidFill>
                <a:effectLst/>
              </a:rPr>
              <a:t> </a:t>
            </a:r>
            <a:r>
              <a:rPr lang="it-IT" b="0" i="0" u="none" strike="noStrike" dirty="0" err="1">
                <a:solidFill>
                  <a:srgbClr val="222222"/>
                </a:solidFill>
                <a:effectLst/>
              </a:rPr>
              <a:t>identified</a:t>
            </a:r>
            <a:r>
              <a:rPr lang="it-IT" b="0" i="0" u="none" strike="noStrike" dirty="0">
                <a:solidFill>
                  <a:srgbClr val="222222"/>
                </a:solidFill>
                <a:effectLst/>
              </a:rPr>
              <a:t> 10 </a:t>
            </a:r>
            <a:r>
              <a:rPr lang="it-IT" b="0" i="0" u="none" strike="noStrike" dirty="0" err="1">
                <a:solidFill>
                  <a:srgbClr val="222222"/>
                </a:solidFill>
                <a:effectLst/>
              </a:rPr>
              <a:t>different</a:t>
            </a:r>
            <a:r>
              <a:rPr lang="it-IT" b="0" i="0" u="none" strike="noStrike" dirty="0">
                <a:solidFill>
                  <a:srgbClr val="222222"/>
                </a:solidFill>
                <a:effectLst/>
              </a:rPr>
              <a:t> </a:t>
            </a:r>
            <a:r>
              <a:rPr lang="it-IT" b="0" i="0" u="none" strike="noStrike" dirty="0" err="1">
                <a:solidFill>
                  <a:srgbClr val="222222"/>
                </a:solidFill>
                <a:effectLst/>
              </a:rPr>
              <a:t>types</a:t>
            </a:r>
            <a:r>
              <a:rPr lang="it-IT" b="0" i="0" u="none" strike="noStrike" dirty="0">
                <a:solidFill>
                  <a:srgbClr val="222222"/>
                </a:solidFill>
                <a:effectLst/>
              </a:rPr>
              <a:t> of </a:t>
            </a:r>
            <a:r>
              <a:rPr lang="it-IT" b="0" i="0" u="none" strike="noStrike" dirty="0" err="1">
                <a:solidFill>
                  <a:srgbClr val="222222"/>
                </a:solidFill>
                <a:effectLst/>
              </a:rPr>
              <a:t>fraudulent</a:t>
            </a:r>
            <a:r>
              <a:rPr lang="it-IT" b="0" i="0" u="none" strike="noStrike" dirty="0">
                <a:solidFill>
                  <a:srgbClr val="222222"/>
                </a:solidFill>
                <a:effectLst/>
              </a:rPr>
              <a:t> activities, </a:t>
            </a:r>
            <a:r>
              <a:rPr lang="it-IT" b="0" i="0" u="none" strike="noStrike" dirty="0" err="1">
                <a:solidFill>
                  <a:srgbClr val="222222"/>
                </a:solidFill>
                <a:effectLst/>
              </a:rPr>
              <a:t>which</a:t>
            </a:r>
            <a:r>
              <a:rPr lang="it-IT" b="0" i="0" u="none" strike="noStrike" dirty="0">
                <a:solidFill>
                  <a:srgbClr val="222222"/>
                </a:solidFill>
                <a:effectLst/>
              </a:rPr>
              <a:t> include double </a:t>
            </a:r>
            <a:r>
              <a:rPr lang="it-IT" b="0" i="0" u="none" strike="noStrike" dirty="0" err="1">
                <a:solidFill>
                  <a:srgbClr val="222222"/>
                </a:solidFill>
                <a:effectLst/>
              </a:rPr>
              <a:t>counting</a:t>
            </a:r>
            <a:r>
              <a:rPr lang="it-IT" b="0" i="0" u="none" strike="noStrike" dirty="0">
                <a:solidFill>
                  <a:srgbClr val="222222"/>
                </a:solidFill>
                <a:effectLst/>
              </a:rPr>
              <a:t>, exploitation of </a:t>
            </a:r>
            <a:r>
              <a:rPr lang="it-IT" b="0" i="0" u="none" strike="noStrike" dirty="0" err="1">
                <a:solidFill>
                  <a:srgbClr val="222222"/>
                </a:solidFill>
                <a:effectLst/>
              </a:rPr>
              <a:t>weak</a:t>
            </a:r>
            <a:r>
              <a:rPr lang="it-IT" b="0" i="0" u="none" strike="noStrike" dirty="0">
                <a:solidFill>
                  <a:srgbClr val="222222"/>
                </a:solidFill>
                <a:effectLst/>
              </a:rPr>
              <a:t> </a:t>
            </a:r>
            <a:r>
              <a:rPr lang="it-IT" b="0" i="0" u="none" strike="noStrike" dirty="0" err="1">
                <a:solidFill>
                  <a:srgbClr val="222222"/>
                </a:solidFill>
                <a:effectLst/>
              </a:rPr>
              <a:t>regulations</a:t>
            </a:r>
            <a:r>
              <a:rPr lang="it-IT" b="0" i="0" u="none" strike="noStrike" dirty="0">
                <a:solidFill>
                  <a:srgbClr val="222222"/>
                </a:solidFill>
                <a:effectLst/>
              </a:rPr>
              <a:t>, and tax </a:t>
            </a:r>
            <a:r>
              <a:rPr lang="it-IT" b="0" i="0" u="none" strike="noStrike" dirty="0" err="1">
                <a:solidFill>
                  <a:srgbClr val="222222"/>
                </a:solidFill>
                <a:effectLst/>
              </a:rPr>
              <a:t>fraud</a:t>
            </a:r>
            <a:r>
              <a:rPr lang="it-IT" b="0" i="0" u="none" strike="noStrike" dirty="0">
                <a:solidFill>
                  <a:srgbClr val="222222"/>
                </a:solidFill>
                <a:effectLst/>
              </a:rPr>
              <a:t>. For </a:t>
            </a:r>
            <a:r>
              <a:rPr lang="it-IT" b="0" i="0" u="none" strike="noStrike" dirty="0" err="1">
                <a:solidFill>
                  <a:srgbClr val="222222"/>
                </a:solidFill>
                <a:effectLst/>
              </a:rPr>
              <a:t>example</a:t>
            </a:r>
            <a:r>
              <a:rPr lang="it-IT" b="0" i="0" u="none" strike="noStrike" dirty="0">
                <a:solidFill>
                  <a:srgbClr val="222222"/>
                </a:solidFill>
                <a:effectLst/>
              </a:rPr>
              <a:t>, </a:t>
            </a:r>
            <a:r>
              <a:rPr lang="it-IT" b="0" i="0" u="none" strike="noStrike" dirty="0" err="1">
                <a:solidFill>
                  <a:srgbClr val="222222"/>
                </a:solidFill>
                <a:effectLst/>
              </a:rPr>
              <a:t>within</a:t>
            </a:r>
            <a:r>
              <a:rPr lang="it-IT" b="0" i="0" u="none" strike="noStrike" dirty="0">
                <a:solidFill>
                  <a:srgbClr val="222222"/>
                </a:solidFill>
                <a:effectLst/>
              </a:rPr>
              <a:t> double </a:t>
            </a:r>
            <a:r>
              <a:rPr lang="it-IT" b="0" i="0" u="none" strike="noStrike" dirty="0" err="1">
                <a:solidFill>
                  <a:srgbClr val="222222"/>
                </a:solidFill>
                <a:effectLst/>
              </a:rPr>
              <a:t>counting</a:t>
            </a:r>
            <a:r>
              <a:rPr lang="it-IT" b="0" i="0" u="none" strike="noStrike" dirty="0">
                <a:solidFill>
                  <a:srgbClr val="222222"/>
                </a:solidFill>
                <a:effectLst/>
              </a:rPr>
              <a:t>, a </a:t>
            </a:r>
            <a:r>
              <a:rPr lang="it-IT" b="0" i="0" u="none" strike="noStrike" dirty="0" err="1">
                <a:solidFill>
                  <a:srgbClr val="222222"/>
                </a:solidFill>
                <a:effectLst/>
              </a:rPr>
              <a:t>firm</a:t>
            </a:r>
            <a:r>
              <a:rPr lang="it-IT" b="0" i="0" u="none" strike="noStrike" dirty="0">
                <a:solidFill>
                  <a:srgbClr val="222222"/>
                </a:solidFill>
                <a:effectLst/>
              </a:rPr>
              <a:t> </a:t>
            </a:r>
            <a:r>
              <a:rPr lang="it-IT" b="0" i="0" u="none" strike="noStrike" dirty="0" err="1">
                <a:solidFill>
                  <a:srgbClr val="222222"/>
                </a:solidFill>
                <a:effectLst/>
              </a:rPr>
              <a:t>uses</a:t>
            </a:r>
            <a:r>
              <a:rPr lang="it-IT" b="0" i="0" u="none" strike="noStrike" dirty="0">
                <a:solidFill>
                  <a:srgbClr val="222222"/>
                </a:solidFill>
                <a:effectLst/>
              </a:rPr>
              <a:t> a certificate </a:t>
            </a:r>
            <a:r>
              <a:rPr lang="it-IT" b="0" i="0" u="none" strike="noStrike" dirty="0" err="1">
                <a:solidFill>
                  <a:srgbClr val="222222"/>
                </a:solidFill>
                <a:effectLst/>
              </a:rPr>
              <a:t>twice</a:t>
            </a:r>
            <a:r>
              <a:rPr lang="it-IT" b="0" i="0" u="none" strike="noStrike" dirty="0">
                <a:solidFill>
                  <a:srgbClr val="222222"/>
                </a:solidFill>
                <a:effectLst/>
              </a:rPr>
              <a:t> or sells </a:t>
            </a:r>
            <a:r>
              <a:rPr lang="it-IT" b="0" i="0" u="none" strike="noStrike" dirty="0" err="1">
                <a:solidFill>
                  <a:srgbClr val="222222"/>
                </a:solidFill>
                <a:effectLst/>
              </a:rPr>
              <a:t>it</a:t>
            </a:r>
            <a:r>
              <a:rPr lang="it-IT" b="0" i="0" u="none" strike="noStrike" dirty="0">
                <a:solidFill>
                  <a:srgbClr val="222222"/>
                </a:solidFill>
                <a:effectLst/>
              </a:rPr>
              <a:t> to multiple parties. </a:t>
            </a:r>
          </a:p>
        </p:txBody>
      </p:sp>
    </p:spTree>
    <p:extLst>
      <p:ext uri="{BB962C8B-B14F-4D97-AF65-F5344CB8AC3E}">
        <p14:creationId xmlns:p14="http://schemas.microsoft.com/office/powerpoint/2010/main" val="9172602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2" name="Titolo 1">
            <a:extLst>
              <a:ext uri="{FF2B5EF4-FFF2-40B4-BE49-F238E27FC236}">
                <a16:creationId xmlns:a16="http://schemas.microsoft.com/office/drawing/2014/main" id="{CC08E719-A2EA-D0FC-8531-994949C685C4}"/>
              </a:ext>
            </a:extLst>
          </p:cNvPr>
          <p:cNvSpPr>
            <a:spLocks noGrp="1"/>
          </p:cNvSpPr>
          <p:nvPr>
            <p:ph type="title"/>
          </p:nvPr>
        </p:nvSpPr>
        <p:spPr>
          <a:xfrm>
            <a:off x="533401" y="683266"/>
            <a:ext cx="10357624" cy="838642"/>
          </a:xfrm>
        </p:spPr>
        <p:txBody>
          <a:bodyPr>
            <a:normAutofit/>
          </a:bodyPr>
          <a:lstStyle/>
          <a:p>
            <a:r>
              <a:rPr lang="it-IT" dirty="0">
                <a:solidFill>
                  <a:schemeClr val="accent6">
                    <a:lumMod val="75000"/>
                  </a:schemeClr>
                </a:solidFill>
              </a:rPr>
              <a:t>Data Security </a:t>
            </a:r>
            <a:r>
              <a:rPr lang="it-IT" dirty="0" err="1">
                <a:solidFill>
                  <a:schemeClr val="accent6">
                    <a:lumMod val="75000"/>
                  </a:schemeClr>
                </a:solidFill>
              </a:rPr>
              <a:t>measures</a:t>
            </a:r>
            <a:endParaRPr lang="it-IT" dirty="0">
              <a:solidFill>
                <a:schemeClr val="accent6">
                  <a:lumMod val="75000"/>
                </a:schemeClr>
              </a:solidFill>
            </a:endParaRPr>
          </a:p>
        </p:txBody>
      </p:sp>
      <p:sp>
        <p:nvSpPr>
          <p:cNvPr id="3" name="Segnaposto contenuto 2">
            <a:extLst>
              <a:ext uri="{FF2B5EF4-FFF2-40B4-BE49-F238E27FC236}">
                <a16:creationId xmlns:a16="http://schemas.microsoft.com/office/drawing/2014/main" id="{1C7D79FE-A7E3-7D54-EE0B-9ED1FD760029}"/>
              </a:ext>
            </a:extLst>
          </p:cNvPr>
          <p:cNvSpPr>
            <a:spLocks noGrp="1"/>
          </p:cNvSpPr>
          <p:nvPr>
            <p:ph idx="1"/>
          </p:nvPr>
        </p:nvSpPr>
        <p:spPr>
          <a:xfrm>
            <a:off x="521293" y="1530865"/>
            <a:ext cx="11347978" cy="4646882"/>
          </a:xfrm>
        </p:spPr>
        <p:txBody>
          <a:bodyPr>
            <a:noAutofit/>
          </a:bodyPr>
          <a:lstStyle/>
          <a:p>
            <a:pPr marL="0" indent="0">
              <a:lnSpc>
                <a:spcPct val="85000"/>
              </a:lnSpc>
              <a:spcBef>
                <a:spcPts val="300"/>
              </a:spcBef>
              <a:buNone/>
            </a:pPr>
            <a:r>
              <a:rPr lang="en-US" sz="2000" dirty="0">
                <a:effectLst/>
                <a:ea typeface="Calibri" panose="020F0502020204030204" pitchFamily="34" charset="0"/>
                <a:cs typeface="Times New Roman" panose="02020603050405020304" pitchFamily="18" charset="0"/>
              </a:rPr>
              <a:t>To protect an ETS registry from fraud and misuse, registry administrators use a variety of data security measures.</a:t>
            </a:r>
            <a:endParaRPr lang="it-IT" sz="2000" dirty="0">
              <a:effectLst/>
              <a:ea typeface="Calibri" panose="020F0502020204030204" pitchFamily="34" charset="0"/>
              <a:cs typeface="Times New Roman" panose="02020603050405020304" pitchFamily="18" charset="0"/>
            </a:endParaRPr>
          </a:p>
          <a:p>
            <a:pPr marL="493713" indent="-476250">
              <a:lnSpc>
                <a:spcPct val="80000"/>
              </a:lnSpc>
              <a:spcBef>
                <a:spcPts val="300"/>
              </a:spcBef>
              <a:tabLst>
                <a:tab pos="457200" algn="l"/>
              </a:tabLst>
            </a:pPr>
            <a:r>
              <a:rPr lang="en-GB" sz="2000" b="1" dirty="0">
                <a:ea typeface="Calibri" panose="020F0502020204030204" pitchFamily="34" charset="0"/>
                <a:cs typeface="Times New Roman" panose="02020603050405020304" pitchFamily="18" charset="0"/>
              </a:rPr>
              <a:t>p</a:t>
            </a:r>
            <a:r>
              <a:rPr lang="en-GB" sz="2000" b="1" dirty="0">
                <a:effectLst/>
                <a:ea typeface="Calibri" panose="020F0502020204030204" pitchFamily="34" charset="0"/>
                <a:cs typeface="Times New Roman" panose="02020603050405020304" pitchFamily="18" charset="0"/>
              </a:rPr>
              <a:t>reventive measures to avoid fraud</a:t>
            </a:r>
            <a:endParaRPr lang="it-IT" sz="2000" dirty="0">
              <a:effectLst/>
              <a:ea typeface="Calibri" panose="020F0502020204030204" pitchFamily="34" charset="0"/>
              <a:cs typeface="Times New Roman" panose="02020603050405020304" pitchFamily="18" charset="0"/>
            </a:endParaRPr>
          </a:p>
          <a:p>
            <a:pPr marL="493713" lvl="0" indent="-476250">
              <a:lnSpc>
                <a:spcPct val="80000"/>
              </a:lnSpc>
              <a:spcBef>
                <a:spcPts val="300"/>
              </a:spcBef>
              <a:buFont typeface="Arial" panose="020B0604020202020204" pitchFamily="34" charset="0"/>
              <a:buChar char="•"/>
              <a:tabLst>
                <a:tab pos="457200" algn="l"/>
              </a:tabLst>
            </a:pPr>
            <a:r>
              <a:rPr lang="en-GB" sz="2000" b="1" dirty="0">
                <a:ea typeface="Calibri" panose="020F0502020204030204" pitchFamily="34" charset="0"/>
                <a:cs typeface="Times New Roman" panose="02020603050405020304" pitchFamily="18" charset="0"/>
              </a:rPr>
              <a:t>i</a:t>
            </a:r>
            <a:r>
              <a:rPr lang="en-GB" sz="2000" b="1" dirty="0">
                <a:effectLst/>
                <a:ea typeface="Calibri" panose="020F0502020204030204" pitchFamily="34" charset="0"/>
                <a:cs typeface="Times New Roman" panose="02020603050405020304" pitchFamily="18" charset="0"/>
              </a:rPr>
              <a:t>dentity confirmation</a:t>
            </a:r>
            <a:r>
              <a:rPr lang="en-GB" sz="2000" dirty="0">
                <a:effectLst/>
                <a:ea typeface="Calibri" panose="020F0502020204030204" pitchFamily="34" charset="0"/>
                <a:cs typeface="Times New Roman" panose="02020603050405020304" pitchFamily="18" charset="0"/>
              </a:rPr>
              <a:t> </a:t>
            </a:r>
            <a:endParaRPr lang="it-IT" sz="2000" dirty="0">
              <a:effectLst/>
              <a:ea typeface="Calibri" panose="020F0502020204030204" pitchFamily="34" charset="0"/>
              <a:cs typeface="Times New Roman" panose="02020603050405020304" pitchFamily="18" charset="0"/>
            </a:endParaRPr>
          </a:p>
          <a:p>
            <a:pPr marL="493713" lvl="0" indent="-476250">
              <a:lnSpc>
                <a:spcPct val="80000"/>
              </a:lnSpc>
              <a:spcBef>
                <a:spcPts val="300"/>
              </a:spcBef>
              <a:buFont typeface="Arial" panose="020B0604020202020204" pitchFamily="34" charset="0"/>
              <a:buChar char="•"/>
              <a:tabLst>
                <a:tab pos="457200" algn="l"/>
              </a:tabLst>
            </a:pPr>
            <a:r>
              <a:rPr lang="en-GB" sz="2000" b="1" dirty="0">
                <a:ea typeface="Calibri" panose="020F0502020204030204" pitchFamily="34" charset="0"/>
                <a:cs typeface="Times New Roman" panose="02020603050405020304" pitchFamily="18" charset="0"/>
              </a:rPr>
              <a:t>t</a:t>
            </a:r>
            <a:r>
              <a:rPr lang="en-GB" sz="2000" b="1" dirty="0">
                <a:effectLst/>
                <a:ea typeface="Calibri" panose="020F0502020204030204" pitchFamily="34" charset="0"/>
                <a:cs typeface="Times New Roman" panose="02020603050405020304" pitchFamily="18" charset="0"/>
              </a:rPr>
              <a:t>wo-factors authentication</a:t>
            </a:r>
            <a:r>
              <a:rPr lang="en-GB" sz="2000" dirty="0">
                <a:effectLst/>
                <a:ea typeface="Calibri" panose="020F0502020204030204" pitchFamily="34" charset="0"/>
                <a:cs typeface="Times New Roman" panose="02020603050405020304" pitchFamily="18" charset="0"/>
              </a:rPr>
              <a:t> for login </a:t>
            </a:r>
            <a:endParaRPr lang="it-IT" sz="2000" dirty="0">
              <a:effectLst/>
              <a:ea typeface="Calibri" panose="020F0502020204030204" pitchFamily="34" charset="0"/>
              <a:cs typeface="Times New Roman" panose="02020603050405020304" pitchFamily="18" charset="0"/>
            </a:endParaRPr>
          </a:p>
          <a:p>
            <a:pPr marL="493713" lvl="0" indent="-476250">
              <a:lnSpc>
                <a:spcPct val="80000"/>
              </a:lnSpc>
              <a:spcBef>
                <a:spcPts val="300"/>
              </a:spcBef>
              <a:buFont typeface="Arial" panose="020B0604020202020204" pitchFamily="34" charset="0"/>
              <a:buChar char="•"/>
              <a:tabLst>
                <a:tab pos="457200" algn="l"/>
              </a:tabLst>
            </a:pPr>
            <a:r>
              <a:rPr lang="en-GB" sz="2000" b="1" dirty="0">
                <a:ea typeface="Calibri" panose="020F0502020204030204" pitchFamily="34" charset="0"/>
                <a:cs typeface="Times New Roman" panose="02020603050405020304" pitchFamily="18" charset="0"/>
              </a:rPr>
              <a:t>a</a:t>
            </a:r>
            <a:r>
              <a:rPr lang="en-GB" sz="2000" b="1" dirty="0">
                <a:effectLst/>
                <a:ea typeface="Calibri" panose="020F0502020204030204" pitchFamily="34" charset="0"/>
                <a:cs typeface="Times New Roman" panose="02020603050405020304" pitchFamily="18" charset="0"/>
              </a:rPr>
              <a:t>ccount owner legitimacy checks</a:t>
            </a:r>
            <a:r>
              <a:rPr lang="en-GB" sz="2000" dirty="0">
                <a:effectLst/>
                <a:ea typeface="Calibri" panose="020F0502020204030204" pitchFamily="34" charset="0"/>
                <a:cs typeface="Times New Roman" panose="02020603050405020304" pitchFamily="18" charset="0"/>
              </a:rPr>
              <a:t> </a:t>
            </a:r>
            <a:endParaRPr lang="it-IT" sz="2000" dirty="0">
              <a:effectLst/>
              <a:ea typeface="Calibri" panose="020F0502020204030204" pitchFamily="34" charset="0"/>
              <a:cs typeface="Times New Roman" panose="02020603050405020304" pitchFamily="18" charset="0"/>
            </a:endParaRPr>
          </a:p>
          <a:p>
            <a:pPr marL="493713" lvl="0" indent="-476250">
              <a:lnSpc>
                <a:spcPct val="80000"/>
              </a:lnSpc>
              <a:spcBef>
                <a:spcPts val="300"/>
              </a:spcBef>
              <a:buFont typeface="Arial" panose="020B0604020202020204" pitchFamily="34" charset="0"/>
              <a:buChar char="•"/>
              <a:tabLst>
                <a:tab pos="457200" algn="l"/>
              </a:tabLst>
            </a:pPr>
            <a:r>
              <a:rPr lang="en-GB" sz="2000" b="1" dirty="0">
                <a:ea typeface="Calibri" panose="020F0502020204030204" pitchFamily="34" charset="0"/>
                <a:cs typeface="Times New Roman" panose="02020603050405020304" pitchFamily="18" charset="0"/>
              </a:rPr>
              <a:t>u</a:t>
            </a:r>
            <a:r>
              <a:rPr lang="en-GB" sz="2000" b="1" dirty="0">
                <a:effectLst/>
                <a:ea typeface="Calibri" panose="020F0502020204030204" pitchFamily="34" charset="0"/>
                <a:cs typeface="Times New Roman" panose="02020603050405020304" pitchFamily="18" charset="0"/>
              </a:rPr>
              <a:t>se trusted account lists</a:t>
            </a:r>
            <a:endParaRPr lang="it-IT" sz="2000" dirty="0">
              <a:effectLst/>
              <a:ea typeface="Calibri" panose="020F0502020204030204" pitchFamily="34" charset="0"/>
              <a:cs typeface="Times New Roman" panose="02020603050405020304" pitchFamily="18" charset="0"/>
            </a:endParaRPr>
          </a:p>
          <a:p>
            <a:pPr marL="493713" lvl="0" indent="-476250">
              <a:lnSpc>
                <a:spcPct val="80000"/>
              </a:lnSpc>
              <a:spcBef>
                <a:spcPts val="300"/>
              </a:spcBef>
              <a:buFont typeface="Arial" panose="020B0604020202020204" pitchFamily="34" charset="0"/>
              <a:buChar char="•"/>
              <a:tabLst>
                <a:tab pos="457200" algn="l"/>
              </a:tabLst>
            </a:pPr>
            <a:r>
              <a:rPr lang="en-GB" sz="2000" dirty="0">
                <a:ea typeface="Calibri" panose="020F0502020204030204" pitchFamily="34" charset="0"/>
                <a:cs typeface="Times New Roman" panose="02020603050405020304" pitchFamily="18" charset="0"/>
              </a:rPr>
              <a:t>s</a:t>
            </a:r>
            <a:r>
              <a:rPr lang="en-GB" sz="2000" dirty="0">
                <a:effectLst/>
                <a:ea typeface="Calibri" panose="020F0502020204030204" pitchFamily="34" charset="0"/>
                <a:cs typeface="Times New Roman" panose="02020603050405020304" pitchFamily="18" charset="0"/>
              </a:rPr>
              <a:t>et default transaction limits on accounts that users must approve changes to</a:t>
            </a:r>
            <a:endParaRPr lang="it-IT" sz="2000" dirty="0">
              <a:effectLst/>
              <a:ea typeface="Calibri" panose="020F0502020204030204" pitchFamily="34" charset="0"/>
              <a:cs typeface="Times New Roman" panose="02020603050405020304" pitchFamily="18" charset="0"/>
            </a:endParaRPr>
          </a:p>
          <a:p>
            <a:pPr marL="493713" lvl="0" indent="-476250">
              <a:lnSpc>
                <a:spcPct val="80000"/>
              </a:lnSpc>
              <a:spcBef>
                <a:spcPts val="300"/>
              </a:spcBef>
              <a:buFont typeface="Arial" panose="020B0604020202020204" pitchFamily="34" charset="0"/>
              <a:buChar char="•"/>
              <a:tabLst>
                <a:tab pos="457200" algn="l"/>
              </a:tabLst>
            </a:pPr>
            <a:r>
              <a:rPr lang="en-GB" sz="2000" dirty="0">
                <a:ea typeface="Calibri" panose="020F0502020204030204" pitchFamily="34" charset="0"/>
                <a:cs typeface="Times New Roman" panose="02020603050405020304" pitchFamily="18" charset="0"/>
              </a:rPr>
              <a:t>r</a:t>
            </a:r>
            <a:r>
              <a:rPr lang="en-GB" sz="2000" dirty="0">
                <a:effectLst/>
                <a:ea typeface="Calibri" panose="020F0502020204030204" pitchFamily="34" charset="0"/>
                <a:cs typeface="Times New Roman" panose="02020603050405020304" pitchFamily="18" charset="0"/>
              </a:rPr>
              <a:t>equire </a:t>
            </a:r>
            <a:r>
              <a:rPr lang="en-GB" sz="2000" b="1" dirty="0">
                <a:effectLst/>
                <a:ea typeface="Calibri" panose="020F0502020204030204" pitchFamily="34" charset="0"/>
                <a:cs typeface="Times New Roman" panose="02020603050405020304" pitchFamily="18" charset="0"/>
              </a:rPr>
              <a:t>4-eyes-principle</a:t>
            </a:r>
            <a:r>
              <a:rPr lang="en-GB" sz="2000" dirty="0">
                <a:effectLst/>
                <a:ea typeface="Calibri" panose="020F0502020204030204" pitchFamily="34" charset="0"/>
                <a:cs typeface="Times New Roman" panose="02020603050405020304" pitchFamily="18" charset="0"/>
              </a:rPr>
              <a:t> for some or all transactions</a:t>
            </a:r>
            <a:endParaRPr lang="it-IT" sz="2000" dirty="0">
              <a:effectLst/>
              <a:ea typeface="Calibri" panose="020F0502020204030204" pitchFamily="34" charset="0"/>
              <a:cs typeface="Times New Roman" panose="02020603050405020304" pitchFamily="18" charset="0"/>
            </a:endParaRPr>
          </a:p>
          <a:p>
            <a:pPr marL="493713" lvl="0" indent="-476250">
              <a:lnSpc>
                <a:spcPct val="80000"/>
              </a:lnSpc>
              <a:spcBef>
                <a:spcPts val="300"/>
              </a:spcBef>
              <a:buFont typeface="Arial" panose="020B0604020202020204" pitchFamily="34" charset="0"/>
              <a:buChar char="•"/>
              <a:tabLst>
                <a:tab pos="457200" algn="l"/>
              </a:tabLst>
            </a:pPr>
            <a:r>
              <a:rPr lang="en-GB" sz="2000" dirty="0">
                <a:ea typeface="Calibri" panose="020F0502020204030204" pitchFamily="34" charset="0"/>
                <a:cs typeface="Times New Roman" panose="02020603050405020304" pitchFamily="18" charset="0"/>
              </a:rPr>
              <a:t>r</a:t>
            </a:r>
            <a:r>
              <a:rPr lang="en-GB" sz="2000" dirty="0">
                <a:effectLst/>
                <a:ea typeface="Calibri" panose="020F0502020204030204" pitchFamily="34" charset="0"/>
                <a:cs typeface="Times New Roman" panose="02020603050405020304" pitchFamily="18" charset="0"/>
              </a:rPr>
              <a:t>equire the use of separate </a:t>
            </a:r>
            <a:r>
              <a:rPr lang="en-GB" sz="2000" b="1" dirty="0">
                <a:effectLst/>
                <a:ea typeface="Calibri" panose="020F0502020204030204" pitchFamily="34" charset="0"/>
                <a:cs typeface="Times New Roman" panose="02020603050405020304" pitchFamily="18" charset="0"/>
              </a:rPr>
              <a:t>holding accounts and trading accounts</a:t>
            </a:r>
            <a:r>
              <a:rPr lang="en-GB" sz="2000" dirty="0">
                <a:effectLst/>
                <a:ea typeface="Calibri" panose="020F0502020204030204" pitchFamily="34" charset="0"/>
                <a:cs typeface="Times New Roman" panose="02020603050405020304" pitchFamily="18" charset="0"/>
              </a:rPr>
              <a:t> </a:t>
            </a:r>
            <a:endParaRPr lang="it-IT" sz="2000" dirty="0">
              <a:effectLst/>
              <a:ea typeface="Calibri" panose="020F0502020204030204" pitchFamily="34" charset="0"/>
              <a:cs typeface="Times New Roman" panose="02020603050405020304" pitchFamily="18" charset="0"/>
            </a:endParaRPr>
          </a:p>
          <a:p>
            <a:pPr marL="493713" lvl="0" indent="-476250">
              <a:lnSpc>
                <a:spcPct val="80000"/>
              </a:lnSpc>
              <a:spcBef>
                <a:spcPts val="300"/>
              </a:spcBef>
              <a:buFont typeface="Arial" panose="020B0604020202020204" pitchFamily="34" charset="0"/>
              <a:buChar char="•"/>
              <a:tabLst>
                <a:tab pos="457200" algn="l"/>
              </a:tabLst>
            </a:pPr>
            <a:r>
              <a:rPr lang="en-GB" sz="2000" b="1" dirty="0">
                <a:ea typeface="Calibri" panose="020F0502020204030204" pitchFamily="34" charset="0"/>
                <a:cs typeface="Times New Roman" panose="02020603050405020304" pitchFamily="18" charset="0"/>
              </a:rPr>
              <a:t>s</a:t>
            </a:r>
            <a:r>
              <a:rPr lang="en-GB" sz="2000" b="1" dirty="0">
                <a:effectLst/>
                <a:ea typeface="Calibri" panose="020F0502020204030204" pitchFamily="34" charset="0"/>
                <a:cs typeface="Times New Roman" panose="02020603050405020304" pitchFamily="18" charset="0"/>
              </a:rPr>
              <a:t>end notifications</a:t>
            </a:r>
            <a:r>
              <a:rPr lang="en-GB" sz="2000" dirty="0">
                <a:effectLst/>
                <a:ea typeface="Calibri" panose="020F0502020204030204" pitchFamily="34" charset="0"/>
                <a:cs typeface="Times New Roman" panose="02020603050405020304" pitchFamily="18" charset="0"/>
              </a:rPr>
              <a:t> for important operations </a:t>
            </a:r>
            <a:endParaRPr lang="it-IT" sz="2000" dirty="0">
              <a:effectLst/>
              <a:ea typeface="Calibri" panose="020F0502020204030204" pitchFamily="34" charset="0"/>
              <a:cs typeface="Times New Roman" panose="02020603050405020304" pitchFamily="18" charset="0"/>
            </a:endParaRPr>
          </a:p>
          <a:p>
            <a:pPr marL="493713" lvl="0" indent="-476250">
              <a:lnSpc>
                <a:spcPct val="80000"/>
              </a:lnSpc>
              <a:spcBef>
                <a:spcPts val="300"/>
              </a:spcBef>
              <a:buFont typeface="Arial" panose="020B0604020202020204" pitchFamily="34" charset="0"/>
              <a:buChar char="•"/>
              <a:tabLst>
                <a:tab pos="457200" algn="l"/>
              </a:tabLst>
            </a:pPr>
            <a:r>
              <a:rPr lang="en-GB" sz="2000" dirty="0">
                <a:ea typeface="Calibri" panose="020F0502020204030204" pitchFamily="34" charset="0"/>
                <a:cs typeface="Times New Roman" panose="02020603050405020304" pitchFamily="18" charset="0"/>
              </a:rPr>
              <a:t>d</a:t>
            </a:r>
            <a:r>
              <a:rPr lang="en-GB" sz="2000" dirty="0">
                <a:effectLst/>
                <a:ea typeface="Calibri" panose="020F0502020204030204" pitchFamily="34" charset="0"/>
                <a:cs typeface="Times New Roman" panose="02020603050405020304" pitchFamily="18" charset="0"/>
              </a:rPr>
              <a:t>atabase and data transfer encryption, including communications with users and transaction logs</a:t>
            </a:r>
            <a:endParaRPr lang="it-IT" sz="2000" dirty="0">
              <a:effectLst/>
              <a:ea typeface="Calibri" panose="020F0502020204030204" pitchFamily="34" charset="0"/>
              <a:cs typeface="Times New Roman" panose="02020603050405020304" pitchFamily="18" charset="0"/>
            </a:endParaRPr>
          </a:p>
          <a:p>
            <a:pPr marL="493713" indent="-476250">
              <a:lnSpc>
                <a:spcPct val="80000"/>
              </a:lnSpc>
              <a:spcBef>
                <a:spcPts val="300"/>
              </a:spcBef>
              <a:tabLst>
                <a:tab pos="457200" algn="l"/>
              </a:tabLst>
            </a:pPr>
            <a:r>
              <a:rPr lang="en-GB" sz="2000" b="1" dirty="0">
                <a:ea typeface="Calibri" panose="020F0502020204030204" pitchFamily="34" charset="0"/>
                <a:cs typeface="Times New Roman" panose="02020603050405020304" pitchFamily="18" charset="0"/>
              </a:rPr>
              <a:t>r</a:t>
            </a:r>
            <a:r>
              <a:rPr lang="en-GB" sz="2000" b="1" dirty="0">
                <a:effectLst/>
                <a:ea typeface="Calibri" panose="020F0502020204030204" pitchFamily="34" charset="0"/>
                <a:cs typeface="Times New Roman" panose="02020603050405020304" pitchFamily="18" charset="0"/>
              </a:rPr>
              <a:t>esponding to cases of fraud</a:t>
            </a:r>
            <a:endParaRPr lang="it-IT" sz="2000" dirty="0">
              <a:effectLst/>
              <a:ea typeface="Calibri" panose="020F0502020204030204" pitchFamily="34" charset="0"/>
              <a:cs typeface="Times New Roman" panose="02020603050405020304" pitchFamily="18" charset="0"/>
            </a:endParaRPr>
          </a:p>
          <a:p>
            <a:pPr marL="493713" lvl="0" indent="-476250">
              <a:lnSpc>
                <a:spcPct val="80000"/>
              </a:lnSpc>
              <a:spcBef>
                <a:spcPts val="300"/>
              </a:spcBef>
              <a:buFont typeface="Arial" panose="020B0604020202020204" pitchFamily="34" charset="0"/>
              <a:buChar char="•"/>
              <a:tabLst>
                <a:tab pos="457200" algn="l"/>
              </a:tabLst>
            </a:pPr>
            <a:r>
              <a:rPr lang="en-GB" sz="2000" dirty="0">
                <a:effectLst/>
                <a:ea typeface="Calibri" panose="020F0502020204030204" pitchFamily="34" charset="0"/>
                <a:cs typeface="Times New Roman" panose="02020603050405020304" pitchFamily="18" charset="0"/>
              </a:rPr>
              <a:t>completion of transfers of allowances between registry accounts can be </a:t>
            </a:r>
            <a:r>
              <a:rPr lang="en-GB" sz="2000" b="1" dirty="0">
                <a:effectLst/>
                <a:ea typeface="Calibri" panose="020F0502020204030204" pitchFamily="34" charset="0"/>
                <a:cs typeface="Times New Roman" panose="02020603050405020304" pitchFamily="18" charset="0"/>
              </a:rPr>
              <a:t>delayed</a:t>
            </a:r>
            <a:r>
              <a:rPr lang="en-GB" sz="2000" dirty="0">
                <a:effectLst/>
                <a:ea typeface="Calibri" panose="020F0502020204030204" pitchFamily="34" charset="0"/>
                <a:cs typeface="Times New Roman" panose="02020603050405020304" pitchFamily="18" charset="0"/>
              </a:rPr>
              <a:t> during which the seller or registry administrator is able to cancel a suspected fraudulent transaction</a:t>
            </a:r>
            <a:endParaRPr lang="it-IT" sz="2000" dirty="0">
              <a:effectLst/>
              <a:ea typeface="Calibri" panose="020F0502020204030204" pitchFamily="34" charset="0"/>
              <a:cs typeface="Times New Roman" panose="02020603050405020304" pitchFamily="18" charset="0"/>
            </a:endParaRPr>
          </a:p>
          <a:p>
            <a:pPr marL="493713" lvl="0" indent="-476250">
              <a:lnSpc>
                <a:spcPct val="80000"/>
              </a:lnSpc>
              <a:spcBef>
                <a:spcPts val="300"/>
              </a:spcBef>
              <a:buFont typeface="Arial" panose="020B0604020202020204" pitchFamily="34" charset="0"/>
              <a:buChar char="•"/>
              <a:tabLst>
                <a:tab pos="457200" algn="l"/>
              </a:tabLst>
            </a:pPr>
            <a:r>
              <a:rPr lang="en-GB" sz="2000" dirty="0">
                <a:ea typeface="Calibri" panose="020F0502020204030204" pitchFamily="34" charset="0"/>
                <a:cs typeface="Times New Roman" panose="02020603050405020304" pitchFamily="18" charset="0"/>
              </a:rPr>
              <a:t>r</a:t>
            </a:r>
            <a:r>
              <a:rPr lang="en-GB" sz="2000" dirty="0">
                <a:effectLst/>
                <a:ea typeface="Calibri" panose="020F0502020204030204" pitchFamily="34" charset="0"/>
                <a:cs typeface="Times New Roman" panose="02020603050405020304" pitchFamily="18" charset="0"/>
              </a:rPr>
              <a:t>egistry administrators can freeze allowances and accounts in case of suspicion of fraud</a:t>
            </a:r>
            <a:endParaRPr lang="it-IT" sz="2000" dirty="0">
              <a:effectLst/>
              <a:ea typeface="Calibri" panose="020F0502020204030204" pitchFamily="34" charset="0"/>
              <a:cs typeface="Times New Roman" panose="02020603050405020304" pitchFamily="18" charset="0"/>
            </a:endParaRPr>
          </a:p>
          <a:p>
            <a:pPr fontAlgn="base">
              <a:spcBef>
                <a:spcPts val="900"/>
              </a:spcBef>
              <a:buClr>
                <a:schemeClr val="tx1"/>
              </a:buClr>
            </a:pPr>
            <a:endParaRPr lang="it-IT" sz="2000" b="0" i="0" u="none" strike="noStrike" dirty="0">
              <a:effectLst/>
            </a:endParaRPr>
          </a:p>
          <a:p>
            <a:pPr fontAlgn="base">
              <a:lnSpc>
                <a:spcPct val="120000"/>
              </a:lnSpc>
              <a:spcBef>
                <a:spcPts val="1200"/>
              </a:spcBef>
              <a:buClr>
                <a:schemeClr val="tx1"/>
              </a:buClr>
            </a:pPr>
            <a:endParaRPr lang="it-IT" sz="2400" b="1" dirty="0">
              <a:solidFill>
                <a:schemeClr val="accent1">
                  <a:lumMod val="75000"/>
                </a:schemeClr>
              </a:solidFill>
            </a:endParaRPr>
          </a:p>
        </p:txBody>
      </p:sp>
    </p:spTree>
    <p:extLst>
      <p:ext uri="{BB962C8B-B14F-4D97-AF65-F5344CB8AC3E}">
        <p14:creationId xmlns:p14="http://schemas.microsoft.com/office/powerpoint/2010/main" val="25232856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2" name="Titolo 1">
            <a:extLst>
              <a:ext uri="{FF2B5EF4-FFF2-40B4-BE49-F238E27FC236}">
                <a16:creationId xmlns:a16="http://schemas.microsoft.com/office/drawing/2014/main" id="{952D7A19-51EB-6B84-D986-CE6426EEA27E}"/>
              </a:ext>
            </a:extLst>
          </p:cNvPr>
          <p:cNvSpPr>
            <a:spLocks noGrp="1"/>
          </p:cNvSpPr>
          <p:nvPr>
            <p:ph type="title"/>
          </p:nvPr>
        </p:nvSpPr>
        <p:spPr>
          <a:xfrm>
            <a:off x="838200" y="1086126"/>
            <a:ext cx="10515600" cy="750749"/>
          </a:xfrm>
        </p:spPr>
        <p:txBody>
          <a:bodyPr>
            <a:normAutofit/>
          </a:bodyPr>
          <a:lstStyle/>
          <a:p>
            <a:r>
              <a:rPr lang="it-IT" dirty="0">
                <a:solidFill>
                  <a:schemeClr val="accent6"/>
                </a:solidFill>
              </a:rPr>
              <a:t>Definition of </a:t>
            </a:r>
            <a:r>
              <a:rPr lang="it-IT" dirty="0" err="1">
                <a:solidFill>
                  <a:schemeClr val="accent6"/>
                </a:solidFill>
              </a:rPr>
              <a:t>carousel</a:t>
            </a:r>
            <a:r>
              <a:rPr lang="it-IT" dirty="0">
                <a:solidFill>
                  <a:schemeClr val="accent6"/>
                </a:solidFill>
              </a:rPr>
              <a:t> </a:t>
            </a:r>
            <a:r>
              <a:rPr lang="it-IT" dirty="0" err="1">
                <a:solidFill>
                  <a:schemeClr val="accent6"/>
                </a:solidFill>
              </a:rPr>
              <a:t>fraud</a:t>
            </a:r>
            <a:endParaRPr lang="it-IT" dirty="0">
              <a:solidFill>
                <a:schemeClr val="accent6"/>
              </a:solidFill>
            </a:endParaRPr>
          </a:p>
        </p:txBody>
      </p:sp>
      <p:sp>
        <p:nvSpPr>
          <p:cNvPr id="3" name="CasellaDiTesto 2">
            <a:extLst>
              <a:ext uri="{FF2B5EF4-FFF2-40B4-BE49-F238E27FC236}">
                <a16:creationId xmlns:a16="http://schemas.microsoft.com/office/drawing/2014/main" id="{2E974BDC-03C9-8172-C648-75D2EECF34E7}"/>
              </a:ext>
            </a:extLst>
          </p:cNvPr>
          <p:cNvSpPr txBox="1"/>
          <p:nvPr/>
        </p:nvSpPr>
        <p:spPr>
          <a:xfrm>
            <a:off x="955964" y="2341423"/>
            <a:ext cx="10606495" cy="3108543"/>
          </a:xfrm>
          <a:prstGeom prst="rect">
            <a:avLst/>
          </a:prstGeom>
          <a:noFill/>
        </p:spPr>
        <p:txBody>
          <a:bodyPr wrap="square" rtlCol="0">
            <a:spAutoFit/>
          </a:bodyPr>
          <a:lstStyle/>
          <a:p>
            <a:pPr algn="l"/>
            <a:r>
              <a:rPr lang="it-IT" sz="2800" b="1" dirty="0" err="1">
                <a:solidFill>
                  <a:srgbClr val="000000"/>
                </a:solidFill>
                <a:latin typeface="inherit"/>
              </a:rPr>
              <a:t>C</a:t>
            </a:r>
            <a:r>
              <a:rPr lang="it-IT" sz="2800" b="1" i="0" u="none" strike="noStrike" dirty="0" err="1">
                <a:solidFill>
                  <a:srgbClr val="000000"/>
                </a:solidFill>
                <a:effectLst/>
                <a:latin typeface="inherit"/>
              </a:rPr>
              <a:t>arousel</a:t>
            </a:r>
            <a:r>
              <a:rPr lang="it-IT" sz="2800" b="1" i="0" u="none" strike="noStrike" dirty="0">
                <a:solidFill>
                  <a:srgbClr val="000000"/>
                </a:solidFill>
                <a:effectLst/>
                <a:latin typeface="inherit"/>
              </a:rPr>
              <a:t> </a:t>
            </a:r>
            <a:r>
              <a:rPr lang="it-IT" sz="2800" b="1" i="0" u="none" strike="noStrike" dirty="0" err="1">
                <a:solidFill>
                  <a:srgbClr val="000000"/>
                </a:solidFill>
                <a:effectLst/>
                <a:latin typeface="inherit"/>
              </a:rPr>
              <a:t>fraud</a:t>
            </a:r>
            <a:r>
              <a:rPr lang="it-IT" sz="2800" b="1" i="0" u="none" strike="noStrike" dirty="0">
                <a:solidFill>
                  <a:srgbClr val="000000"/>
                </a:solidFill>
                <a:effectLst/>
                <a:latin typeface="inherit"/>
              </a:rPr>
              <a:t> in British English</a:t>
            </a:r>
          </a:p>
          <a:p>
            <a:pPr algn="l"/>
            <a:endParaRPr lang="it-IT" sz="2800" b="1" i="0" u="none" strike="noStrike" dirty="0">
              <a:solidFill>
                <a:srgbClr val="000000"/>
              </a:solidFill>
              <a:effectLst/>
              <a:latin typeface="Zilla Slab"/>
            </a:endParaRPr>
          </a:p>
          <a:p>
            <a:pPr algn="l"/>
            <a:r>
              <a:rPr lang="it-IT" sz="2800" b="0" i="0" u="none" strike="noStrike" dirty="0">
                <a:solidFill>
                  <a:srgbClr val="000000"/>
                </a:solidFill>
                <a:effectLst/>
                <a:latin typeface="inherit"/>
              </a:rPr>
              <a:t>the </a:t>
            </a:r>
            <a:r>
              <a:rPr lang="it-IT" sz="2800" b="0" i="0" u="none" strike="noStrike" dirty="0" err="1">
                <a:solidFill>
                  <a:srgbClr val="000000"/>
                </a:solidFill>
                <a:effectLst/>
                <a:latin typeface="inherit"/>
              </a:rPr>
              <a:t>practice</a:t>
            </a:r>
            <a:r>
              <a:rPr lang="it-IT" sz="2800" b="0" i="0" u="none" strike="noStrike" dirty="0">
                <a:solidFill>
                  <a:srgbClr val="000000"/>
                </a:solidFill>
                <a:effectLst/>
                <a:latin typeface="inherit"/>
              </a:rPr>
              <a:t> of </a:t>
            </a:r>
            <a:r>
              <a:rPr lang="it-IT" sz="2800" b="0" i="0" u="none" strike="noStrike" dirty="0">
                <a:solidFill>
                  <a:srgbClr val="000000"/>
                </a:solidFill>
                <a:effectLst/>
                <a:latin typeface="inherit"/>
                <a:hlinkClick r:id="rId7" tooltip="Definition of importing"/>
              </a:rPr>
              <a:t>importing</a:t>
            </a:r>
            <a:r>
              <a:rPr lang="it-IT" sz="2800" b="0" i="0" u="none" strike="noStrike" dirty="0">
                <a:solidFill>
                  <a:srgbClr val="000000"/>
                </a:solidFill>
                <a:effectLst/>
                <a:latin typeface="inherit"/>
              </a:rPr>
              <a:t> </a:t>
            </a:r>
            <a:r>
              <a:rPr lang="it-IT" sz="2800" b="0" i="0" u="none" strike="noStrike" dirty="0" err="1">
                <a:solidFill>
                  <a:srgbClr val="000000"/>
                </a:solidFill>
                <a:effectLst/>
                <a:latin typeface="inherit"/>
              </a:rPr>
              <a:t>goods</a:t>
            </a:r>
            <a:r>
              <a:rPr lang="it-IT" sz="2800" b="0" i="0" u="none" strike="noStrike" dirty="0">
                <a:solidFill>
                  <a:srgbClr val="000000"/>
                </a:solidFill>
                <a:effectLst/>
                <a:latin typeface="inherit"/>
              </a:rPr>
              <a:t> from a country </a:t>
            </a:r>
            <a:r>
              <a:rPr lang="it-IT" sz="2800" b="0" i="0" u="none" strike="noStrike" dirty="0" err="1">
                <a:solidFill>
                  <a:srgbClr val="000000"/>
                </a:solidFill>
                <a:effectLst/>
                <a:latin typeface="inherit"/>
              </a:rPr>
              <a:t>where</a:t>
            </a:r>
            <a:r>
              <a:rPr lang="it-IT" sz="2800" b="0" i="0" u="none" strike="noStrike" dirty="0">
                <a:solidFill>
                  <a:srgbClr val="000000"/>
                </a:solidFill>
                <a:effectLst/>
                <a:latin typeface="inherit"/>
              </a:rPr>
              <a:t> </a:t>
            </a:r>
            <a:r>
              <a:rPr lang="it-IT" sz="2800" b="0" i="0" u="none" strike="noStrike" dirty="0" err="1">
                <a:solidFill>
                  <a:srgbClr val="000000"/>
                </a:solidFill>
                <a:effectLst/>
                <a:latin typeface="inherit"/>
              </a:rPr>
              <a:t>they</a:t>
            </a:r>
            <a:r>
              <a:rPr lang="it-IT" sz="2800" b="0" i="0" u="none" strike="noStrike" dirty="0">
                <a:solidFill>
                  <a:srgbClr val="000000"/>
                </a:solidFill>
                <a:effectLst/>
                <a:latin typeface="inherit"/>
              </a:rPr>
              <a:t> are </a:t>
            </a:r>
            <a:r>
              <a:rPr lang="it-IT" sz="2800" b="0" i="0" u="none" strike="noStrike" dirty="0" err="1">
                <a:solidFill>
                  <a:srgbClr val="000000"/>
                </a:solidFill>
                <a:effectLst/>
                <a:latin typeface="inherit"/>
              </a:rPr>
              <a:t>not</a:t>
            </a:r>
            <a:r>
              <a:rPr lang="it-IT" sz="2800" b="0" i="0" u="none" strike="noStrike" dirty="0">
                <a:solidFill>
                  <a:srgbClr val="000000"/>
                </a:solidFill>
                <a:effectLst/>
                <a:latin typeface="inherit"/>
              </a:rPr>
              <a:t> </a:t>
            </a:r>
            <a:r>
              <a:rPr lang="it-IT" sz="2800" b="0" i="0" u="none" strike="noStrike" dirty="0" err="1">
                <a:solidFill>
                  <a:srgbClr val="000000"/>
                </a:solidFill>
                <a:effectLst/>
                <a:latin typeface="inherit"/>
              </a:rPr>
              <a:t>subject</a:t>
            </a:r>
            <a:r>
              <a:rPr lang="it-IT" sz="2800" b="0" i="0" u="none" strike="noStrike" dirty="0">
                <a:solidFill>
                  <a:srgbClr val="000000"/>
                </a:solidFill>
                <a:effectLst/>
                <a:latin typeface="inherit"/>
              </a:rPr>
              <a:t> to </a:t>
            </a:r>
            <a:r>
              <a:rPr lang="it-IT" sz="2800" b="0" i="0" u="none" strike="noStrike" dirty="0">
                <a:solidFill>
                  <a:srgbClr val="000000"/>
                </a:solidFill>
                <a:effectLst/>
                <a:latin typeface="inherit"/>
                <a:hlinkClick r:id="rId8" tooltip="Definition of VAT"/>
              </a:rPr>
              <a:t>VAT</a:t>
            </a:r>
            <a:r>
              <a:rPr lang="it-IT" sz="2800" b="0" i="0" u="none" strike="noStrike" dirty="0">
                <a:solidFill>
                  <a:srgbClr val="000000"/>
                </a:solidFill>
                <a:effectLst/>
                <a:latin typeface="inherit"/>
              </a:rPr>
              <a:t>, </a:t>
            </a:r>
            <a:r>
              <a:rPr lang="it-IT" sz="2800" b="0" i="0" u="none" strike="noStrike" dirty="0">
                <a:solidFill>
                  <a:srgbClr val="000000"/>
                </a:solidFill>
                <a:effectLst/>
                <a:latin typeface="inherit"/>
                <a:hlinkClick r:id="rId9" tooltip="Definition of selling"/>
              </a:rPr>
              <a:t>selling</a:t>
            </a:r>
            <a:r>
              <a:rPr lang="it-IT" sz="2800" b="0" i="0" u="none" strike="noStrike" dirty="0">
                <a:solidFill>
                  <a:srgbClr val="000000"/>
                </a:solidFill>
                <a:effectLst/>
                <a:latin typeface="inherit"/>
              </a:rPr>
              <a:t> </a:t>
            </a:r>
            <a:r>
              <a:rPr lang="it-IT" sz="2800" b="0" i="0" u="none" strike="noStrike" dirty="0" err="1">
                <a:solidFill>
                  <a:srgbClr val="000000"/>
                </a:solidFill>
                <a:effectLst/>
                <a:latin typeface="inherit"/>
              </a:rPr>
              <a:t>them</a:t>
            </a:r>
            <a:r>
              <a:rPr lang="it-IT" sz="2800" b="0" i="0" u="none" strike="noStrike" dirty="0">
                <a:solidFill>
                  <a:srgbClr val="000000"/>
                </a:solidFill>
                <a:effectLst/>
                <a:latin typeface="inherit"/>
              </a:rPr>
              <a:t> with VAT </a:t>
            </a:r>
            <a:r>
              <a:rPr lang="it-IT" sz="2800" b="0" i="0" u="none" strike="noStrike" dirty="0">
                <a:solidFill>
                  <a:srgbClr val="000000"/>
                </a:solidFill>
                <a:effectLst/>
                <a:latin typeface="inherit"/>
                <a:hlinkClick r:id="rId10" tooltip="Definition of added"/>
              </a:rPr>
              <a:t>added</a:t>
            </a:r>
            <a:r>
              <a:rPr lang="it-IT" sz="2800" b="0" i="0" u="none" strike="noStrike" dirty="0">
                <a:solidFill>
                  <a:srgbClr val="000000"/>
                </a:solidFill>
                <a:effectLst/>
                <a:latin typeface="inherit"/>
              </a:rPr>
              <a:t>, </a:t>
            </a:r>
            <a:r>
              <a:rPr lang="it-IT" sz="2800" b="0" i="0" u="none" strike="noStrike" dirty="0" err="1">
                <a:solidFill>
                  <a:srgbClr val="000000"/>
                </a:solidFill>
                <a:effectLst/>
                <a:latin typeface="inherit"/>
              </a:rPr>
              <a:t>then</a:t>
            </a:r>
            <a:r>
              <a:rPr lang="it-IT" sz="2800" b="0" i="0" u="none" strike="noStrike" dirty="0">
                <a:solidFill>
                  <a:srgbClr val="000000"/>
                </a:solidFill>
                <a:effectLst/>
                <a:latin typeface="inherit"/>
              </a:rPr>
              <a:t> </a:t>
            </a:r>
            <a:r>
              <a:rPr lang="it-IT" sz="2800" b="0" i="0" u="none" strike="noStrike" dirty="0" err="1">
                <a:solidFill>
                  <a:srgbClr val="000000"/>
                </a:solidFill>
                <a:effectLst/>
                <a:latin typeface="inherit"/>
              </a:rPr>
              <a:t>deliberately</a:t>
            </a:r>
            <a:r>
              <a:rPr lang="it-IT" sz="2800" b="0" i="0" u="none" strike="noStrike" dirty="0">
                <a:solidFill>
                  <a:srgbClr val="000000"/>
                </a:solidFill>
                <a:effectLst/>
                <a:latin typeface="inherit"/>
              </a:rPr>
              <a:t> </a:t>
            </a:r>
            <a:r>
              <a:rPr lang="it-IT" sz="2800" b="0" i="0" u="none" strike="noStrike" dirty="0" err="1">
                <a:solidFill>
                  <a:srgbClr val="000000"/>
                </a:solidFill>
                <a:effectLst/>
                <a:latin typeface="inherit"/>
              </a:rPr>
              <a:t>not</a:t>
            </a:r>
            <a:r>
              <a:rPr lang="it-IT" sz="2800" b="0" i="0" u="none" strike="noStrike" dirty="0">
                <a:solidFill>
                  <a:srgbClr val="000000"/>
                </a:solidFill>
                <a:effectLst/>
                <a:latin typeface="inherit"/>
              </a:rPr>
              <a:t> </a:t>
            </a:r>
            <a:r>
              <a:rPr lang="it-IT" sz="2800" b="0" i="0" u="none" strike="noStrike" dirty="0" err="1">
                <a:solidFill>
                  <a:srgbClr val="000000"/>
                </a:solidFill>
                <a:effectLst/>
                <a:latin typeface="inherit"/>
              </a:rPr>
              <a:t>paying</a:t>
            </a:r>
            <a:r>
              <a:rPr lang="it-IT" sz="2800" b="0" i="0" u="none" strike="noStrike" dirty="0">
                <a:solidFill>
                  <a:srgbClr val="000000"/>
                </a:solidFill>
                <a:effectLst/>
                <a:latin typeface="inherit"/>
              </a:rPr>
              <a:t> the VAT to the government</a:t>
            </a:r>
          </a:p>
          <a:p>
            <a:pPr algn="l"/>
            <a:endParaRPr lang="it-IT" sz="2800" b="0" i="0" u="none" strike="noStrike" dirty="0">
              <a:solidFill>
                <a:srgbClr val="000000"/>
              </a:solidFill>
              <a:effectLst/>
              <a:latin typeface="inherit"/>
            </a:endParaRPr>
          </a:p>
          <a:p>
            <a:pPr algn="l"/>
            <a:r>
              <a:rPr lang="it-IT" sz="2800" b="0" i="1" u="none" strike="noStrike" dirty="0">
                <a:solidFill>
                  <a:srgbClr val="C12D30"/>
                </a:solidFill>
                <a:effectLst/>
                <a:latin typeface="inherit"/>
              </a:rPr>
              <a:t>Collins English Dictionary. Copyright © HarperCollins Publishers</a:t>
            </a:r>
          </a:p>
        </p:txBody>
      </p:sp>
    </p:spTree>
    <p:extLst>
      <p:ext uri="{BB962C8B-B14F-4D97-AF65-F5344CB8AC3E}">
        <p14:creationId xmlns:p14="http://schemas.microsoft.com/office/powerpoint/2010/main" val="5919024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2" name="Titolo 1">
            <a:extLst>
              <a:ext uri="{FF2B5EF4-FFF2-40B4-BE49-F238E27FC236}">
                <a16:creationId xmlns:a16="http://schemas.microsoft.com/office/drawing/2014/main" id="{B169C87D-FB52-AA2B-0A2C-72877731645E}"/>
              </a:ext>
            </a:extLst>
          </p:cNvPr>
          <p:cNvSpPr>
            <a:spLocks noGrp="1"/>
          </p:cNvSpPr>
          <p:nvPr>
            <p:ph type="title"/>
          </p:nvPr>
        </p:nvSpPr>
        <p:spPr>
          <a:xfrm>
            <a:off x="838200" y="684347"/>
            <a:ext cx="10515600" cy="750749"/>
          </a:xfrm>
        </p:spPr>
        <p:txBody>
          <a:bodyPr>
            <a:normAutofit/>
          </a:bodyPr>
          <a:lstStyle/>
          <a:p>
            <a:r>
              <a:rPr lang="it-IT" dirty="0" err="1">
                <a:solidFill>
                  <a:schemeClr val="accent6"/>
                </a:solidFill>
              </a:rPr>
              <a:t>Carousel</a:t>
            </a:r>
            <a:r>
              <a:rPr lang="it-IT" dirty="0">
                <a:solidFill>
                  <a:schemeClr val="accent6"/>
                </a:solidFill>
              </a:rPr>
              <a:t> </a:t>
            </a:r>
            <a:r>
              <a:rPr lang="it-IT" dirty="0" err="1">
                <a:solidFill>
                  <a:schemeClr val="accent6"/>
                </a:solidFill>
              </a:rPr>
              <a:t>transactions</a:t>
            </a:r>
            <a:r>
              <a:rPr lang="it-IT" dirty="0">
                <a:solidFill>
                  <a:schemeClr val="accent6"/>
                </a:solidFill>
              </a:rPr>
              <a:t> in the EU ETS</a:t>
            </a:r>
          </a:p>
        </p:txBody>
      </p:sp>
      <p:pic>
        <p:nvPicPr>
          <p:cNvPr id="3" name="Immagine 2">
            <a:extLst>
              <a:ext uri="{FF2B5EF4-FFF2-40B4-BE49-F238E27FC236}">
                <a16:creationId xmlns:a16="http://schemas.microsoft.com/office/drawing/2014/main" id="{496734AA-B28C-3000-88E2-B5DA5FDA26E2}"/>
              </a:ext>
            </a:extLst>
          </p:cNvPr>
          <p:cNvPicPr>
            <a:picLocks noChangeAspect="1"/>
          </p:cNvPicPr>
          <p:nvPr/>
        </p:nvPicPr>
        <p:blipFill>
          <a:blip r:embed="rId7"/>
          <a:stretch>
            <a:fillRect/>
          </a:stretch>
        </p:blipFill>
        <p:spPr>
          <a:xfrm>
            <a:off x="838199" y="1440873"/>
            <a:ext cx="10206319" cy="4457904"/>
          </a:xfrm>
          <a:prstGeom prst="rect">
            <a:avLst/>
          </a:prstGeom>
        </p:spPr>
      </p:pic>
      <p:sp>
        <p:nvSpPr>
          <p:cNvPr id="4" name="CasellaDiTesto 3">
            <a:extLst>
              <a:ext uri="{FF2B5EF4-FFF2-40B4-BE49-F238E27FC236}">
                <a16:creationId xmlns:a16="http://schemas.microsoft.com/office/drawing/2014/main" id="{250AD371-7A09-E2C5-9440-AE79C9ADEA29}"/>
              </a:ext>
            </a:extLst>
          </p:cNvPr>
          <p:cNvSpPr txBox="1"/>
          <p:nvPr/>
        </p:nvSpPr>
        <p:spPr>
          <a:xfrm>
            <a:off x="784412" y="5898777"/>
            <a:ext cx="1668342" cy="369332"/>
          </a:xfrm>
          <a:prstGeom prst="rect">
            <a:avLst/>
          </a:prstGeom>
          <a:noFill/>
        </p:spPr>
        <p:txBody>
          <a:bodyPr wrap="none" rtlCol="0">
            <a:spAutoFit/>
          </a:bodyPr>
          <a:lstStyle/>
          <a:p>
            <a:r>
              <a:rPr lang="it-IT" dirty="0"/>
              <a:t>Source: Europol</a:t>
            </a:r>
          </a:p>
        </p:txBody>
      </p:sp>
    </p:spTree>
    <p:extLst>
      <p:ext uri="{BB962C8B-B14F-4D97-AF65-F5344CB8AC3E}">
        <p14:creationId xmlns:p14="http://schemas.microsoft.com/office/powerpoint/2010/main" val="30201378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2" name="Titolo 1">
            <a:extLst>
              <a:ext uri="{FF2B5EF4-FFF2-40B4-BE49-F238E27FC236}">
                <a16:creationId xmlns:a16="http://schemas.microsoft.com/office/drawing/2014/main" id="{3BE994DB-3A69-958A-9966-C83E340C3372}"/>
              </a:ext>
            </a:extLst>
          </p:cNvPr>
          <p:cNvSpPr>
            <a:spLocks noGrp="1"/>
          </p:cNvSpPr>
          <p:nvPr>
            <p:ph type="title"/>
          </p:nvPr>
        </p:nvSpPr>
        <p:spPr>
          <a:xfrm>
            <a:off x="521292" y="672684"/>
            <a:ext cx="10832508" cy="750749"/>
          </a:xfrm>
        </p:spPr>
        <p:txBody>
          <a:bodyPr>
            <a:normAutofit/>
          </a:bodyPr>
          <a:lstStyle/>
          <a:p>
            <a:r>
              <a:rPr lang="it-IT" dirty="0" err="1">
                <a:solidFill>
                  <a:schemeClr val="accent6"/>
                </a:solidFill>
              </a:rPr>
              <a:t>Carousel</a:t>
            </a:r>
            <a:r>
              <a:rPr lang="it-IT" dirty="0">
                <a:solidFill>
                  <a:schemeClr val="accent6"/>
                </a:solidFill>
              </a:rPr>
              <a:t> </a:t>
            </a:r>
            <a:r>
              <a:rPr lang="it-IT" dirty="0" err="1">
                <a:solidFill>
                  <a:schemeClr val="accent6"/>
                </a:solidFill>
              </a:rPr>
              <a:t>transactions</a:t>
            </a:r>
            <a:r>
              <a:rPr lang="it-IT" dirty="0">
                <a:solidFill>
                  <a:schemeClr val="accent6"/>
                </a:solidFill>
              </a:rPr>
              <a:t> </a:t>
            </a:r>
            <a:r>
              <a:rPr lang="it-IT" dirty="0" err="1">
                <a:solidFill>
                  <a:schemeClr val="accent6"/>
                </a:solidFill>
              </a:rPr>
              <a:t>within</a:t>
            </a:r>
            <a:r>
              <a:rPr lang="it-IT" dirty="0">
                <a:solidFill>
                  <a:schemeClr val="accent6"/>
                </a:solidFill>
              </a:rPr>
              <a:t> the </a:t>
            </a:r>
            <a:r>
              <a:rPr lang="it-IT" dirty="0" err="1">
                <a:solidFill>
                  <a:schemeClr val="accent6"/>
                </a:solidFill>
              </a:rPr>
              <a:t>Registry</a:t>
            </a:r>
            <a:endParaRPr lang="it-IT" dirty="0">
              <a:solidFill>
                <a:schemeClr val="accent6"/>
              </a:solidFill>
            </a:endParaRPr>
          </a:p>
        </p:txBody>
      </p:sp>
      <p:pic>
        <p:nvPicPr>
          <p:cNvPr id="3" name="Immagine 4">
            <a:extLst>
              <a:ext uri="{FF2B5EF4-FFF2-40B4-BE49-F238E27FC236}">
                <a16:creationId xmlns:a16="http://schemas.microsoft.com/office/drawing/2014/main" id="{DF179B39-CAF5-1BF0-BA47-716B4BA5CEE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1292" y="1387575"/>
            <a:ext cx="10832507" cy="45138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CasellaDiTesto 3">
            <a:extLst>
              <a:ext uri="{FF2B5EF4-FFF2-40B4-BE49-F238E27FC236}">
                <a16:creationId xmlns:a16="http://schemas.microsoft.com/office/drawing/2014/main" id="{B469661B-3089-15DA-9F60-EFA07087036E}"/>
              </a:ext>
            </a:extLst>
          </p:cNvPr>
          <p:cNvSpPr txBox="1"/>
          <p:nvPr/>
        </p:nvSpPr>
        <p:spPr>
          <a:xfrm>
            <a:off x="461690" y="5898777"/>
            <a:ext cx="1668342" cy="369332"/>
          </a:xfrm>
          <a:prstGeom prst="rect">
            <a:avLst/>
          </a:prstGeom>
          <a:noFill/>
        </p:spPr>
        <p:txBody>
          <a:bodyPr wrap="none" rtlCol="0">
            <a:spAutoFit/>
          </a:bodyPr>
          <a:lstStyle/>
          <a:p>
            <a:r>
              <a:rPr lang="it-IT" dirty="0"/>
              <a:t>Source: Europol</a:t>
            </a:r>
          </a:p>
        </p:txBody>
      </p:sp>
    </p:spTree>
    <p:extLst>
      <p:ext uri="{BB962C8B-B14F-4D97-AF65-F5344CB8AC3E}">
        <p14:creationId xmlns:p14="http://schemas.microsoft.com/office/powerpoint/2010/main" val="32981436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2" name="Titolo 1">
            <a:extLst>
              <a:ext uri="{FF2B5EF4-FFF2-40B4-BE49-F238E27FC236}">
                <a16:creationId xmlns:a16="http://schemas.microsoft.com/office/drawing/2014/main" id="{201898F0-C1E1-CD2E-9A1E-E5408D340FB9}"/>
              </a:ext>
            </a:extLst>
          </p:cNvPr>
          <p:cNvSpPr>
            <a:spLocks noGrp="1"/>
          </p:cNvSpPr>
          <p:nvPr>
            <p:ph type="title"/>
          </p:nvPr>
        </p:nvSpPr>
        <p:spPr>
          <a:xfrm>
            <a:off x="838200" y="611724"/>
            <a:ext cx="10515600" cy="750749"/>
          </a:xfrm>
        </p:spPr>
        <p:txBody>
          <a:bodyPr>
            <a:normAutofit/>
          </a:bodyPr>
          <a:lstStyle/>
          <a:p>
            <a:r>
              <a:rPr lang="it-IT" dirty="0" err="1">
                <a:solidFill>
                  <a:schemeClr val="accent6"/>
                </a:solidFill>
              </a:rPr>
              <a:t>Losses</a:t>
            </a:r>
            <a:r>
              <a:rPr lang="it-IT" dirty="0">
                <a:solidFill>
                  <a:schemeClr val="accent6"/>
                </a:solidFill>
              </a:rPr>
              <a:t> </a:t>
            </a:r>
            <a:r>
              <a:rPr lang="it-IT" dirty="0" err="1">
                <a:solidFill>
                  <a:schemeClr val="accent6"/>
                </a:solidFill>
              </a:rPr>
              <a:t>associated</a:t>
            </a:r>
            <a:r>
              <a:rPr lang="it-IT" dirty="0">
                <a:solidFill>
                  <a:schemeClr val="accent6"/>
                </a:solidFill>
              </a:rPr>
              <a:t> with </a:t>
            </a:r>
            <a:r>
              <a:rPr lang="it-IT" dirty="0" err="1">
                <a:solidFill>
                  <a:schemeClr val="accent6"/>
                </a:solidFill>
              </a:rPr>
              <a:t>carousel</a:t>
            </a:r>
            <a:r>
              <a:rPr lang="it-IT" dirty="0">
                <a:solidFill>
                  <a:schemeClr val="accent6"/>
                </a:solidFill>
              </a:rPr>
              <a:t> </a:t>
            </a:r>
            <a:r>
              <a:rPr lang="it-IT" dirty="0" err="1">
                <a:solidFill>
                  <a:schemeClr val="accent6"/>
                </a:solidFill>
              </a:rPr>
              <a:t>transactions</a:t>
            </a:r>
            <a:endParaRPr lang="it-IT" dirty="0">
              <a:solidFill>
                <a:schemeClr val="accent6"/>
              </a:solidFill>
            </a:endParaRPr>
          </a:p>
        </p:txBody>
      </p:sp>
      <p:sp>
        <p:nvSpPr>
          <p:cNvPr id="3" name="Segnaposto contenuto 2">
            <a:extLst>
              <a:ext uri="{FF2B5EF4-FFF2-40B4-BE49-F238E27FC236}">
                <a16:creationId xmlns:a16="http://schemas.microsoft.com/office/drawing/2014/main" id="{CB47D33B-0BFB-D076-971A-7D3958A694B6}"/>
              </a:ext>
            </a:extLst>
          </p:cNvPr>
          <p:cNvSpPr>
            <a:spLocks noGrp="1"/>
          </p:cNvSpPr>
          <p:nvPr>
            <p:ph idx="1"/>
          </p:nvPr>
        </p:nvSpPr>
        <p:spPr>
          <a:xfrm>
            <a:off x="542441" y="1370837"/>
            <a:ext cx="11050291" cy="4675122"/>
          </a:xfrm>
        </p:spPr>
        <p:txBody>
          <a:bodyPr>
            <a:noAutofit/>
          </a:bodyPr>
          <a:lstStyle/>
          <a:p>
            <a:pPr algn="l">
              <a:lnSpc>
                <a:spcPct val="100000"/>
              </a:lnSpc>
              <a:spcBef>
                <a:spcPts val="1200"/>
              </a:spcBef>
            </a:pPr>
            <a:r>
              <a:rPr lang="it-IT" b="0" i="0" u="none" strike="noStrike" dirty="0">
                <a:solidFill>
                  <a:srgbClr val="333333"/>
                </a:solidFill>
                <a:effectLst/>
              </a:rPr>
              <a:t>Due to </a:t>
            </a:r>
            <a:r>
              <a:rPr lang="it-IT" b="0" i="0" u="none" strike="noStrike" dirty="0" err="1">
                <a:solidFill>
                  <a:srgbClr val="333333"/>
                </a:solidFill>
                <a:effectLst/>
              </a:rPr>
              <a:t>suspicious</a:t>
            </a:r>
            <a:r>
              <a:rPr lang="it-IT" b="0" i="0" u="none" strike="noStrike" dirty="0">
                <a:solidFill>
                  <a:srgbClr val="333333"/>
                </a:solidFill>
                <a:effectLst/>
              </a:rPr>
              <a:t> trading activities, </a:t>
            </a:r>
            <a:r>
              <a:rPr lang="it-IT" b="1" i="0" u="none" strike="noStrike" dirty="0">
                <a:solidFill>
                  <a:srgbClr val="333333"/>
                </a:solidFill>
                <a:effectLst/>
              </a:rPr>
              <a:t>market volume </a:t>
            </a:r>
            <a:r>
              <a:rPr lang="it-IT" b="1" i="0" u="none" strike="noStrike" dirty="0" err="1">
                <a:solidFill>
                  <a:srgbClr val="333333"/>
                </a:solidFill>
                <a:effectLst/>
              </a:rPr>
              <a:t>increased</a:t>
            </a:r>
            <a:r>
              <a:rPr lang="it-IT" b="1" i="0" u="none" strike="noStrike" dirty="0">
                <a:solidFill>
                  <a:srgbClr val="333333"/>
                </a:solidFill>
                <a:effectLst/>
              </a:rPr>
              <a:t> in late 2008, and </a:t>
            </a:r>
            <a:r>
              <a:rPr lang="it-IT" b="1" i="0" u="none" strike="noStrike" dirty="0" err="1">
                <a:solidFill>
                  <a:srgbClr val="333333"/>
                </a:solidFill>
                <a:effectLst/>
              </a:rPr>
              <a:t>peaked</a:t>
            </a:r>
            <a:r>
              <a:rPr lang="it-IT" b="1" i="0" u="none" strike="noStrike" dirty="0">
                <a:solidFill>
                  <a:srgbClr val="333333"/>
                </a:solidFill>
                <a:effectLst/>
              </a:rPr>
              <a:t> in </a:t>
            </a:r>
            <a:r>
              <a:rPr lang="it-IT" b="1" i="0" u="none" strike="noStrike" dirty="0" err="1">
                <a:solidFill>
                  <a:srgbClr val="333333"/>
                </a:solidFill>
                <a:effectLst/>
              </a:rPr>
              <a:t>May</a:t>
            </a:r>
            <a:r>
              <a:rPr lang="it-IT" b="1" i="0" u="none" strike="noStrike" dirty="0">
                <a:solidFill>
                  <a:srgbClr val="333333"/>
                </a:solidFill>
                <a:effectLst/>
              </a:rPr>
              <a:t> 2009</a:t>
            </a:r>
            <a:r>
              <a:rPr lang="it-IT" b="0" i="0" u="none" strike="noStrike" dirty="0">
                <a:solidFill>
                  <a:srgbClr val="333333"/>
                </a:solidFill>
                <a:effectLst/>
              </a:rPr>
              <a:t>, with </a:t>
            </a:r>
            <a:r>
              <a:rPr lang="it-IT" b="0" i="0" u="none" strike="noStrike" dirty="0" err="1">
                <a:solidFill>
                  <a:srgbClr val="333333"/>
                </a:solidFill>
                <a:effectLst/>
              </a:rPr>
              <a:t>several</a:t>
            </a:r>
            <a:r>
              <a:rPr lang="it-IT" b="0" i="0" u="none" strike="noStrike" dirty="0">
                <a:solidFill>
                  <a:srgbClr val="333333"/>
                </a:solidFill>
                <a:effectLst/>
              </a:rPr>
              <a:t> </a:t>
            </a:r>
            <a:r>
              <a:rPr lang="it-IT" b="0" i="0" u="none" strike="noStrike" dirty="0" err="1">
                <a:solidFill>
                  <a:srgbClr val="333333"/>
                </a:solidFill>
                <a:effectLst/>
              </a:rPr>
              <a:t>hundred</a:t>
            </a:r>
            <a:r>
              <a:rPr lang="it-IT" b="0" i="0" u="none" strike="noStrike" dirty="0">
                <a:solidFill>
                  <a:srgbClr val="333333"/>
                </a:solidFill>
                <a:effectLst/>
              </a:rPr>
              <a:t> </a:t>
            </a:r>
            <a:r>
              <a:rPr lang="it-IT" b="0" i="0" u="none" strike="noStrike" dirty="0" err="1">
                <a:solidFill>
                  <a:srgbClr val="333333"/>
                </a:solidFill>
                <a:effectLst/>
              </a:rPr>
              <a:t>million</a:t>
            </a:r>
            <a:r>
              <a:rPr lang="it-IT" b="0" i="0" u="none" strike="noStrike" dirty="0">
                <a:solidFill>
                  <a:srgbClr val="333333"/>
                </a:solidFill>
                <a:effectLst/>
              </a:rPr>
              <a:t> </a:t>
            </a:r>
            <a:r>
              <a:rPr lang="it-IT" b="0" i="0" u="none" strike="noStrike" dirty="0" err="1">
                <a:solidFill>
                  <a:srgbClr val="333333"/>
                </a:solidFill>
                <a:effectLst/>
              </a:rPr>
              <a:t>EUAs</a:t>
            </a:r>
            <a:r>
              <a:rPr lang="it-IT" b="0" i="0" u="none" strike="noStrike" dirty="0">
                <a:solidFill>
                  <a:srgbClr val="333333"/>
                </a:solidFill>
                <a:effectLst/>
              </a:rPr>
              <a:t> </a:t>
            </a:r>
            <a:r>
              <a:rPr lang="it-IT" b="0" i="0" u="none" strike="noStrike" dirty="0" err="1">
                <a:solidFill>
                  <a:srgbClr val="333333"/>
                </a:solidFill>
                <a:effectLst/>
              </a:rPr>
              <a:t>traded</a:t>
            </a:r>
            <a:r>
              <a:rPr lang="it-IT" b="0" i="0" u="none" strike="noStrike" dirty="0">
                <a:solidFill>
                  <a:srgbClr val="333333"/>
                </a:solidFill>
                <a:effectLst/>
              </a:rPr>
              <a:t> in e.g. in France and </a:t>
            </a:r>
            <a:r>
              <a:rPr lang="it-IT" b="0" i="0" u="none" strike="noStrike" dirty="0" err="1">
                <a:solidFill>
                  <a:srgbClr val="333333"/>
                </a:solidFill>
                <a:effectLst/>
              </a:rPr>
              <a:t>Denmark</a:t>
            </a:r>
            <a:r>
              <a:rPr lang="it-IT" b="0" i="0" u="none" strike="noStrike" dirty="0">
                <a:solidFill>
                  <a:srgbClr val="333333"/>
                </a:solidFill>
                <a:effectLst/>
              </a:rPr>
              <a:t>. At </a:t>
            </a:r>
            <a:r>
              <a:rPr lang="it-IT" b="0" i="0" u="none" strike="noStrike" dirty="0" err="1">
                <a:solidFill>
                  <a:srgbClr val="333333"/>
                </a:solidFill>
                <a:effectLst/>
              </a:rPr>
              <a:t>that</a:t>
            </a:r>
            <a:r>
              <a:rPr lang="it-IT" b="0" i="0" u="none" strike="noStrike" dirty="0">
                <a:solidFill>
                  <a:srgbClr val="333333"/>
                </a:solidFill>
                <a:effectLst/>
              </a:rPr>
              <a:t> time the market price of 1 EUA, </a:t>
            </a:r>
            <a:r>
              <a:rPr lang="it-IT" b="0" i="0" u="none" strike="noStrike" dirty="0" err="1">
                <a:solidFill>
                  <a:srgbClr val="333333"/>
                </a:solidFill>
                <a:effectLst/>
              </a:rPr>
              <a:t>which</a:t>
            </a:r>
            <a:r>
              <a:rPr lang="it-IT" b="0" i="0" u="none" strike="noStrike" dirty="0">
                <a:solidFill>
                  <a:srgbClr val="333333"/>
                </a:solidFill>
                <a:effectLst/>
              </a:rPr>
              <a:t> </a:t>
            </a:r>
            <a:r>
              <a:rPr lang="it-IT" b="0" i="0" u="none" strike="noStrike" dirty="0" err="1">
                <a:solidFill>
                  <a:srgbClr val="333333"/>
                </a:solidFill>
                <a:effectLst/>
              </a:rPr>
              <a:t>equals</a:t>
            </a:r>
            <a:r>
              <a:rPr lang="it-IT" b="0" i="0" u="none" strike="noStrike" dirty="0">
                <a:solidFill>
                  <a:srgbClr val="333333"/>
                </a:solidFill>
                <a:effectLst/>
              </a:rPr>
              <a:t> 1 ton of carbon </a:t>
            </a:r>
            <a:r>
              <a:rPr lang="it-IT" b="0" i="0" u="none" strike="noStrike" dirty="0" err="1">
                <a:solidFill>
                  <a:srgbClr val="333333"/>
                </a:solidFill>
                <a:effectLst/>
              </a:rPr>
              <a:t>dioxide</a:t>
            </a:r>
            <a:r>
              <a:rPr lang="it-IT" b="0" i="0" u="none" strike="noStrike" dirty="0">
                <a:solidFill>
                  <a:srgbClr val="333333"/>
                </a:solidFill>
                <a:effectLst/>
              </a:rPr>
              <a:t>, </a:t>
            </a:r>
            <a:r>
              <a:rPr lang="it-IT" b="0" i="0" u="none" strike="noStrike" dirty="0" err="1">
                <a:solidFill>
                  <a:srgbClr val="333333"/>
                </a:solidFill>
                <a:effectLst/>
              </a:rPr>
              <a:t>was</a:t>
            </a:r>
            <a:r>
              <a:rPr lang="it-IT" b="0" i="0" u="none" strike="noStrike" dirty="0">
                <a:solidFill>
                  <a:srgbClr val="333333"/>
                </a:solidFill>
                <a:effectLst/>
              </a:rPr>
              <a:t> </a:t>
            </a:r>
            <a:r>
              <a:rPr lang="it-IT" b="0" i="0" u="none" strike="noStrike" dirty="0" err="1">
                <a:solidFill>
                  <a:srgbClr val="333333"/>
                </a:solidFill>
                <a:effectLst/>
              </a:rPr>
              <a:t>around</a:t>
            </a:r>
            <a:r>
              <a:rPr lang="it-IT" b="0" i="0" u="none" strike="noStrike" dirty="0">
                <a:solidFill>
                  <a:srgbClr val="333333"/>
                </a:solidFill>
                <a:effectLst/>
              </a:rPr>
              <a:t> EUR 12,5.</a:t>
            </a:r>
          </a:p>
          <a:p>
            <a:pPr>
              <a:lnSpc>
                <a:spcPct val="100000"/>
              </a:lnSpc>
              <a:spcBef>
                <a:spcPts val="1200"/>
              </a:spcBef>
            </a:pPr>
            <a:r>
              <a:rPr lang="it-IT" dirty="0">
                <a:solidFill>
                  <a:srgbClr val="222222"/>
                </a:solidFill>
              </a:rPr>
              <a:t>T</a:t>
            </a:r>
            <a:r>
              <a:rPr lang="it-IT" b="0" i="0" u="none" strike="noStrike" dirty="0">
                <a:solidFill>
                  <a:srgbClr val="222222"/>
                </a:solidFill>
                <a:effectLst/>
              </a:rPr>
              <a:t>he </a:t>
            </a:r>
            <a:r>
              <a:rPr lang="it-IT" b="1" i="0" u="none" strike="noStrike" dirty="0" err="1">
                <a:solidFill>
                  <a:srgbClr val="222222"/>
                </a:solidFill>
                <a:effectLst/>
              </a:rPr>
              <a:t>magnitude</a:t>
            </a:r>
            <a:r>
              <a:rPr lang="it-IT" b="1" i="0" u="none" strike="noStrike" dirty="0">
                <a:solidFill>
                  <a:srgbClr val="222222"/>
                </a:solidFill>
                <a:effectLst/>
              </a:rPr>
              <a:t> of </a:t>
            </a:r>
            <a:r>
              <a:rPr lang="it-IT" b="1" i="0" u="none" strike="noStrike" dirty="0" err="1">
                <a:solidFill>
                  <a:srgbClr val="222222"/>
                </a:solidFill>
                <a:effectLst/>
              </a:rPr>
              <a:t>incurred</a:t>
            </a:r>
            <a:r>
              <a:rPr lang="it-IT" b="1" i="0" u="none" strike="noStrike" dirty="0">
                <a:solidFill>
                  <a:srgbClr val="222222"/>
                </a:solidFill>
                <a:effectLst/>
              </a:rPr>
              <a:t> </a:t>
            </a:r>
            <a:r>
              <a:rPr lang="it-IT" b="1" i="0" u="none" strike="noStrike" dirty="0" err="1">
                <a:solidFill>
                  <a:srgbClr val="222222"/>
                </a:solidFill>
                <a:effectLst/>
              </a:rPr>
              <a:t>loss</a:t>
            </a:r>
            <a:r>
              <a:rPr lang="it-IT" b="1" i="0" u="none" strike="noStrike" dirty="0">
                <a:solidFill>
                  <a:srgbClr val="222222"/>
                </a:solidFill>
                <a:effectLst/>
              </a:rPr>
              <a:t> </a:t>
            </a:r>
            <a:r>
              <a:rPr lang="it-IT" b="0" i="0" u="none" strike="noStrike" dirty="0" err="1">
                <a:solidFill>
                  <a:srgbClr val="222222"/>
                </a:solidFill>
                <a:effectLst/>
              </a:rPr>
              <a:t>associated</a:t>
            </a:r>
            <a:r>
              <a:rPr lang="it-IT" b="0" i="0" u="none" strike="noStrike" dirty="0">
                <a:solidFill>
                  <a:srgbClr val="222222"/>
                </a:solidFill>
                <a:effectLst/>
              </a:rPr>
              <a:t> with </a:t>
            </a:r>
            <a:r>
              <a:rPr lang="it-IT" b="0" i="0" u="none" strike="noStrike" dirty="0" err="1">
                <a:solidFill>
                  <a:srgbClr val="222222"/>
                </a:solidFill>
                <a:effectLst/>
              </a:rPr>
              <a:t>undetected</a:t>
            </a:r>
            <a:r>
              <a:rPr lang="it-IT" b="0" i="0" u="none" strike="noStrike" dirty="0">
                <a:solidFill>
                  <a:srgbClr val="222222"/>
                </a:solidFill>
                <a:effectLst/>
              </a:rPr>
              <a:t> VAT (</a:t>
            </a:r>
            <a:r>
              <a:rPr lang="it-IT" b="0" i="0" u="none" strike="noStrike" dirty="0" err="1">
                <a:solidFill>
                  <a:srgbClr val="222222"/>
                </a:solidFill>
                <a:effectLst/>
              </a:rPr>
              <a:t>value-added</a:t>
            </a:r>
            <a:r>
              <a:rPr lang="it-IT" b="0" i="0" u="none" strike="noStrike" dirty="0">
                <a:solidFill>
                  <a:srgbClr val="222222"/>
                </a:solidFill>
                <a:effectLst/>
              </a:rPr>
              <a:t> tax) </a:t>
            </a:r>
            <a:r>
              <a:rPr lang="it-IT" b="0" i="0" u="none" strike="noStrike" dirty="0" err="1">
                <a:solidFill>
                  <a:srgbClr val="222222"/>
                </a:solidFill>
                <a:effectLst/>
              </a:rPr>
              <a:t>frauds</a:t>
            </a:r>
            <a:r>
              <a:rPr lang="it-IT" b="0" i="0" u="none" strike="noStrike" dirty="0">
                <a:solidFill>
                  <a:srgbClr val="222222"/>
                </a:solidFill>
                <a:effectLst/>
              </a:rPr>
              <a:t> can be </a:t>
            </a:r>
            <a:r>
              <a:rPr lang="it-IT" b="0" i="0" u="none" strike="noStrike" dirty="0" err="1">
                <a:solidFill>
                  <a:srgbClr val="222222"/>
                </a:solidFill>
                <a:effectLst/>
              </a:rPr>
              <a:t>extrapolated</a:t>
            </a:r>
            <a:r>
              <a:rPr lang="it-IT" b="0" i="0" u="none" strike="noStrike" dirty="0">
                <a:solidFill>
                  <a:srgbClr val="222222"/>
                </a:solidFill>
                <a:effectLst/>
              </a:rPr>
              <a:t> to be </a:t>
            </a:r>
            <a:r>
              <a:rPr lang="it-IT" b="1" i="0" u="none" strike="noStrike" dirty="0">
                <a:solidFill>
                  <a:srgbClr val="222222"/>
                </a:solidFill>
                <a:effectLst/>
              </a:rPr>
              <a:t>EUR 5.5–12.83 </a:t>
            </a:r>
            <a:r>
              <a:rPr lang="it-IT" b="1" i="0" u="none" strike="noStrike" dirty="0" err="1">
                <a:solidFill>
                  <a:srgbClr val="222222"/>
                </a:solidFill>
                <a:effectLst/>
              </a:rPr>
              <a:t>billion</a:t>
            </a:r>
            <a:r>
              <a:rPr lang="it-IT" b="1" i="0" u="none" strike="noStrike" dirty="0">
                <a:solidFill>
                  <a:srgbClr val="222222"/>
                </a:solidFill>
                <a:effectLst/>
              </a:rPr>
              <a:t> </a:t>
            </a:r>
            <a:r>
              <a:rPr lang="it-IT" b="0" i="0" u="none" strike="noStrike" dirty="0">
                <a:solidFill>
                  <a:srgbClr val="222222"/>
                </a:solidFill>
                <a:effectLst/>
              </a:rPr>
              <a:t>for the </a:t>
            </a:r>
            <a:r>
              <a:rPr lang="it-IT" b="0" i="0" u="none" strike="noStrike" dirty="0" err="1">
                <a:solidFill>
                  <a:srgbClr val="222222"/>
                </a:solidFill>
                <a:effectLst/>
              </a:rPr>
              <a:t>same</a:t>
            </a:r>
            <a:r>
              <a:rPr lang="it-IT" b="0" i="0" u="none" strike="noStrike" dirty="0">
                <a:solidFill>
                  <a:srgbClr val="222222"/>
                </a:solidFill>
                <a:effectLst/>
              </a:rPr>
              <a:t> </a:t>
            </a:r>
            <a:r>
              <a:rPr lang="it-IT" b="0" i="0" u="none" strike="noStrike" dirty="0" err="1">
                <a:solidFill>
                  <a:srgbClr val="222222"/>
                </a:solidFill>
                <a:effectLst/>
              </a:rPr>
              <a:t>period</a:t>
            </a:r>
            <a:r>
              <a:rPr lang="it-IT" b="0" i="0" u="none" strike="noStrike" dirty="0">
                <a:solidFill>
                  <a:srgbClr val="222222"/>
                </a:solidFill>
                <a:effectLst/>
              </a:rPr>
              <a:t>.</a:t>
            </a:r>
            <a:endParaRPr lang="it-IT" b="0" i="0" u="none" strike="noStrike" dirty="0">
              <a:solidFill>
                <a:srgbClr val="333333"/>
              </a:solidFill>
              <a:effectLst/>
            </a:endParaRPr>
          </a:p>
          <a:p>
            <a:pPr algn="l">
              <a:lnSpc>
                <a:spcPct val="100000"/>
              </a:lnSpc>
              <a:spcBef>
                <a:spcPts val="1200"/>
              </a:spcBef>
            </a:pPr>
            <a:r>
              <a:rPr lang="it-IT" b="0" i="0" u="none" strike="noStrike" dirty="0">
                <a:solidFill>
                  <a:srgbClr val="333333"/>
                </a:solidFill>
                <a:effectLst/>
              </a:rPr>
              <a:t>After </a:t>
            </a:r>
            <a:r>
              <a:rPr lang="it-IT" b="0" i="0" u="none" strike="noStrike" dirty="0" err="1">
                <a:solidFill>
                  <a:srgbClr val="333333"/>
                </a:solidFill>
                <a:effectLst/>
              </a:rPr>
              <a:t>introduction</a:t>
            </a:r>
            <a:r>
              <a:rPr lang="it-IT" b="0" i="0" u="none" strike="noStrike" dirty="0">
                <a:solidFill>
                  <a:srgbClr val="333333"/>
                </a:solidFill>
                <a:effectLst/>
              </a:rPr>
              <a:t> of the reverse </a:t>
            </a:r>
            <a:r>
              <a:rPr lang="it-IT" b="0" i="0" u="none" strike="noStrike" dirty="0" err="1">
                <a:solidFill>
                  <a:srgbClr val="333333"/>
                </a:solidFill>
                <a:effectLst/>
              </a:rPr>
              <a:t>charge</a:t>
            </a:r>
            <a:r>
              <a:rPr lang="it-IT" b="0" i="0" u="none" strike="noStrike" dirty="0">
                <a:solidFill>
                  <a:srgbClr val="333333"/>
                </a:solidFill>
                <a:effectLst/>
              </a:rPr>
              <a:t> in the VAT regime, the market volume in France, the Netherlands, the UK and </a:t>
            </a:r>
            <a:r>
              <a:rPr lang="it-IT" b="0" i="0" u="none" strike="noStrike" dirty="0" err="1">
                <a:solidFill>
                  <a:srgbClr val="333333"/>
                </a:solidFill>
                <a:effectLst/>
              </a:rPr>
              <a:t>most</a:t>
            </a:r>
            <a:r>
              <a:rPr lang="it-IT" b="0" i="0" u="none" strike="noStrike" dirty="0">
                <a:solidFill>
                  <a:srgbClr val="333333"/>
                </a:solidFill>
                <a:effectLst/>
              </a:rPr>
              <a:t> </a:t>
            </a:r>
            <a:r>
              <a:rPr lang="it-IT" b="0" i="0" u="none" strike="noStrike" dirty="0" err="1">
                <a:solidFill>
                  <a:srgbClr val="333333"/>
                </a:solidFill>
                <a:effectLst/>
              </a:rPr>
              <a:t>recently</a:t>
            </a:r>
            <a:r>
              <a:rPr lang="it-IT" b="0" i="0" u="none" strike="noStrike" dirty="0">
                <a:solidFill>
                  <a:srgbClr val="333333"/>
                </a:solidFill>
                <a:effectLst/>
              </a:rPr>
              <a:t> </a:t>
            </a:r>
            <a:r>
              <a:rPr lang="it-IT" b="0" i="0" u="none" strike="noStrike" dirty="0" err="1">
                <a:solidFill>
                  <a:srgbClr val="333333"/>
                </a:solidFill>
                <a:effectLst/>
              </a:rPr>
              <a:t>Spain</a:t>
            </a:r>
            <a:r>
              <a:rPr lang="it-IT" b="0" i="0" u="none" strike="noStrike" dirty="0">
                <a:solidFill>
                  <a:srgbClr val="333333"/>
                </a:solidFill>
                <a:effectLst/>
              </a:rPr>
              <a:t>, </a:t>
            </a:r>
            <a:r>
              <a:rPr lang="it-IT" b="0" i="0" u="none" strike="noStrike" dirty="0" err="1">
                <a:solidFill>
                  <a:srgbClr val="333333"/>
                </a:solidFill>
                <a:effectLst/>
              </a:rPr>
              <a:t>dropped</a:t>
            </a:r>
            <a:r>
              <a:rPr lang="it-IT" b="0" i="0" u="none" strike="noStrike" dirty="0">
                <a:solidFill>
                  <a:srgbClr val="333333"/>
                </a:solidFill>
                <a:effectLst/>
              </a:rPr>
              <a:t> by up to 90 </a:t>
            </a:r>
            <a:r>
              <a:rPr lang="it-IT" b="0" i="0" u="none" strike="noStrike" dirty="0" err="1">
                <a:solidFill>
                  <a:srgbClr val="333333"/>
                </a:solidFill>
                <a:effectLst/>
              </a:rPr>
              <a:t>percent</a:t>
            </a:r>
            <a:r>
              <a:rPr lang="it-IT" b="0" i="0" u="none" strike="noStrike" dirty="0">
                <a:solidFill>
                  <a:srgbClr val="333333"/>
                </a:solidFill>
                <a:effectLst/>
              </a:rPr>
              <a:t>.</a:t>
            </a:r>
          </a:p>
          <a:p>
            <a:pPr>
              <a:spcBef>
                <a:spcPts val="1200"/>
              </a:spcBef>
            </a:pPr>
            <a:endParaRPr lang="it-IT" sz="2400" b="0" i="0" u="none" strike="noStrike" dirty="0">
              <a:solidFill>
                <a:srgbClr val="222222"/>
              </a:solidFill>
              <a:effectLst/>
            </a:endParaRPr>
          </a:p>
        </p:txBody>
      </p:sp>
    </p:spTree>
    <p:extLst>
      <p:ext uri="{BB962C8B-B14F-4D97-AF65-F5344CB8AC3E}">
        <p14:creationId xmlns:p14="http://schemas.microsoft.com/office/powerpoint/2010/main" val="25649276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2" name="Titolo 1">
            <a:extLst>
              <a:ext uri="{FF2B5EF4-FFF2-40B4-BE49-F238E27FC236}">
                <a16:creationId xmlns:a16="http://schemas.microsoft.com/office/drawing/2014/main" id="{E8B8734F-3879-98F0-C3B4-7B2ECE9F66D7}"/>
              </a:ext>
            </a:extLst>
          </p:cNvPr>
          <p:cNvSpPr>
            <a:spLocks noGrp="1"/>
          </p:cNvSpPr>
          <p:nvPr>
            <p:ph type="title"/>
          </p:nvPr>
        </p:nvSpPr>
        <p:spPr>
          <a:xfrm>
            <a:off x="542441" y="672684"/>
            <a:ext cx="10910806" cy="750749"/>
          </a:xfrm>
        </p:spPr>
        <p:txBody>
          <a:bodyPr>
            <a:normAutofit fontScale="90000"/>
          </a:bodyPr>
          <a:lstStyle/>
          <a:p>
            <a:r>
              <a:rPr lang="it-IT" dirty="0" err="1">
                <a:solidFill>
                  <a:schemeClr val="accent6"/>
                </a:solidFill>
              </a:rPr>
              <a:t>Measures</a:t>
            </a:r>
            <a:r>
              <a:rPr lang="it-IT" dirty="0">
                <a:solidFill>
                  <a:schemeClr val="accent6"/>
                </a:solidFill>
              </a:rPr>
              <a:t> to </a:t>
            </a:r>
            <a:r>
              <a:rPr lang="it-IT" dirty="0" err="1">
                <a:solidFill>
                  <a:schemeClr val="accent6"/>
                </a:solidFill>
              </a:rPr>
              <a:t>protect</a:t>
            </a:r>
            <a:r>
              <a:rPr lang="it-IT" dirty="0">
                <a:solidFill>
                  <a:schemeClr val="accent6"/>
                </a:solidFill>
              </a:rPr>
              <a:t> the </a:t>
            </a:r>
            <a:r>
              <a:rPr lang="it-IT" dirty="0" err="1">
                <a:solidFill>
                  <a:schemeClr val="accent6"/>
                </a:solidFill>
              </a:rPr>
              <a:t>integrity</a:t>
            </a:r>
            <a:r>
              <a:rPr lang="it-IT" dirty="0">
                <a:solidFill>
                  <a:schemeClr val="accent6"/>
                </a:solidFill>
              </a:rPr>
              <a:t> of the </a:t>
            </a:r>
            <a:r>
              <a:rPr lang="it-IT" dirty="0" err="1">
                <a:solidFill>
                  <a:schemeClr val="accent6"/>
                </a:solidFill>
              </a:rPr>
              <a:t>transactions</a:t>
            </a:r>
            <a:endParaRPr lang="it-IT" dirty="0">
              <a:solidFill>
                <a:schemeClr val="accent6"/>
              </a:solidFill>
            </a:endParaRPr>
          </a:p>
        </p:txBody>
      </p:sp>
      <p:sp>
        <p:nvSpPr>
          <p:cNvPr id="3" name="Segnaposto contenuto 2">
            <a:extLst>
              <a:ext uri="{FF2B5EF4-FFF2-40B4-BE49-F238E27FC236}">
                <a16:creationId xmlns:a16="http://schemas.microsoft.com/office/drawing/2014/main" id="{000B27DD-2AE6-1475-358C-6EEC324B4135}"/>
              </a:ext>
            </a:extLst>
          </p:cNvPr>
          <p:cNvSpPr>
            <a:spLocks noGrp="1"/>
          </p:cNvSpPr>
          <p:nvPr>
            <p:ph idx="1"/>
          </p:nvPr>
        </p:nvSpPr>
        <p:spPr>
          <a:xfrm>
            <a:off x="542441" y="1399324"/>
            <a:ext cx="11243159" cy="4757636"/>
          </a:xfrm>
        </p:spPr>
        <p:txBody>
          <a:bodyPr>
            <a:noAutofit/>
          </a:bodyPr>
          <a:lstStyle/>
          <a:p>
            <a:pPr marL="0" indent="0">
              <a:lnSpc>
                <a:spcPct val="85000"/>
              </a:lnSpc>
              <a:spcBef>
                <a:spcPts val="400"/>
              </a:spcBef>
              <a:buNone/>
            </a:pPr>
            <a:r>
              <a:rPr lang="it-IT" sz="2400" dirty="0" err="1"/>
              <a:t>Starting</a:t>
            </a:r>
            <a:r>
              <a:rPr lang="it-IT" sz="2400" dirty="0"/>
              <a:t> with </a:t>
            </a:r>
            <a:r>
              <a:rPr lang="it-IT" sz="2400" dirty="0" err="1"/>
              <a:t>Phase</a:t>
            </a:r>
            <a:r>
              <a:rPr lang="it-IT" sz="2400" dirty="0"/>
              <a:t> 3 of the EU ETS, the EU Commission </a:t>
            </a:r>
            <a:r>
              <a:rPr lang="it-IT" sz="2400" dirty="0" err="1"/>
              <a:t>has</a:t>
            </a:r>
            <a:r>
              <a:rPr lang="it-IT" sz="2400" dirty="0"/>
              <a:t> </a:t>
            </a:r>
            <a:r>
              <a:rPr lang="it-IT" sz="2400" dirty="0" err="1"/>
              <a:t>introduced</a:t>
            </a:r>
            <a:r>
              <a:rPr lang="it-IT" sz="2400" dirty="0"/>
              <a:t> common security </a:t>
            </a:r>
            <a:r>
              <a:rPr lang="it-IT" sz="2400" dirty="0" err="1"/>
              <a:t>measures</a:t>
            </a:r>
            <a:r>
              <a:rPr lang="it-IT" sz="2400" dirty="0"/>
              <a:t> in order to </a:t>
            </a:r>
            <a:r>
              <a:rPr lang="it-IT" sz="2400" dirty="0" err="1"/>
              <a:t>protect</a:t>
            </a:r>
            <a:r>
              <a:rPr lang="it-IT" sz="2400" dirty="0"/>
              <a:t> the </a:t>
            </a:r>
            <a:r>
              <a:rPr lang="it-IT" sz="2400" dirty="0" err="1"/>
              <a:t>integrity</a:t>
            </a:r>
            <a:r>
              <a:rPr lang="it-IT" sz="2400" dirty="0"/>
              <a:t> of the </a:t>
            </a:r>
            <a:r>
              <a:rPr lang="it-IT" sz="2400" dirty="0" err="1"/>
              <a:t>transactions</a:t>
            </a:r>
            <a:r>
              <a:rPr lang="it-IT" sz="2400" dirty="0"/>
              <a:t>:</a:t>
            </a:r>
          </a:p>
          <a:p>
            <a:pPr>
              <a:lnSpc>
                <a:spcPct val="85000"/>
              </a:lnSpc>
              <a:spcBef>
                <a:spcPts val="400"/>
              </a:spcBef>
            </a:pPr>
            <a:r>
              <a:rPr lang="it-IT" sz="2400" dirty="0"/>
              <a:t>access to the </a:t>
            </a:r>
            <a:r>
              <a:rPr lang="it-IT" sz="2400" dirty="0" err="1"/>
              <a:t>Registry</a:t>
            </a:r>
            <a:r>
              <a:rPr lang="it-IT" sz="2400" dirty="0"/>
              <a:t> and </a:t>
            </a:r>
            <a:r>
              <a:rPr lang="it-IT" sz="2400" dirty="0" err="1"/>
              <a:t>signing</a:t>
            </a:r>
            <a:r>
              <a:rPr lang="it-IT" sz="2400" dirty="0"/>
              <a:t> of </a:t>
            </a:r>
            <a:r>
              <a:rPr lang="it-IT" sz="2400" dirty="0" err="1"/>
              <a:t>transactions</a:t>
            </a:r>
            <a:r>
              <a:rPr lang="it-IT" sz="2400" dirty="0"/>
              <a:t> </a:t>
            </a:r>
            <a:r>
              <a:rPr lang="it-IT" sz="2400" dirty="0" err="1"/>
              <a:t>using</a:t>
            </a:r>
            <a:r>
              <a:rPr lang="it-IT" sz="2400" dirty="0"/>
              <a:t> </a:t>
            </a:r>
            <a:r>
              <a:rPr lang="it-IT" sz="2400" b="1" dirty="0"/>
              <a:t>“soft token“</a:t>
            </a:r>
            <a:r>
              <a:rPr lang="it-IT" sz="2400" dirty="0"/>
              <a:t> (</a:t>
            </a:r>
            <a:r>
              <a:rPr lang="it-IT" sz="2400" dirty="0" err="1"/>
              <a:t>Registry</a:t>
            </a:r>
            <a:r>
              <a:rPr lang="it-IT" sz="2400" dirty="0"/>
              <a:t> users use a </a:t>
            </a:r>
            <a:r>
              <a:rPr lang="it-IT" sz="2400" dirty="0" err="1"/>
              <a:t>method</a:t>
            </a:r>
            <a:r>
              <a:rPr lang="it-IT" sz="2400" dirty="0"/>
              <a:t> </a:t>
            </a:r>
            <a:r>
              <a:rPr lang="it-IT" sz="2400" dirty="0" err="1"/>
              <a:t>based</a:t>
            </a:r>
            <a:r>
              <a:rPr lang="it-IT" sz="2400" dirty="0"/>
              <a:t> on GSM/SMS for authentication and </a:t>
            </a:r>
            <a:r>
              <a:rPr lang="it-IT" sz="2400" dirty="0" err="1"/>
              <a:t>transaction</a:t>
            </a:r>
            <a:r>
              <a:rPr lang="it-IT" sz="2400" dirty="0"/>
              <a:t> </a:t>
            </a:r>
            <a:r>
              <a:rPr lang="it-IT" sz="2400" dirty="0" err="1"/>
              <a:t>signing</a:t>
            </a:r>
            <a:r>
              <a:rPr lang="it-IT" sz="2400" dirty="0"/>
              <a:t> by </a:t>
            </a:r>
            <a:r>
              <a:rPr lang="it-IT" sz="2400" dirty="0" err="1"/>
              <a:t>receiving</a:t>
            </a:r>
            <a:r>
              <a:rPr lang="it-IT" sz="2400" dirty="0"/>
              <a:t> SMS </a:t>
            </a:r>
            <a:r>
              <a:rPr lang="it-IT" sz="2400" dirty="0" err="1"/>
              <a:t>containing</a:t>
            </a:r>
            <a:r>
              <a:rPr lang="it-IT" sz="2400" dirty="0"/>
              <a:t> a </a:t>
            </a:r>
            <a:r>
              <a:rPr lang="it-IT" sz="2400" dirty="0" err="1"/>
              <a:t>temporary</a:t>
            </a:r>
            <a:r>
              <a:rPr lang="it-IT" sz="2400" dirty="0"/>
              <a:t> challenge code)</a:t>
            </a:r>
          </a:p>
          <a:p>
            <a:pPr>
              <a:lnSpc>
                <a:spcPct val="85000"/>
              </a:lnSpc>
              <a:spcBef>
                <a:spcPts val="400"/>
              </a:spcBef>
            </a:pPr>
            <a:r>
              <a:rPr lang="it-IT" sz="2400" b="1" dirty="0"/>
              <a:t>“</a:t>
            </a:r>
            <a:r>
              <a:rPr lang="it-IT" sz="2400" b="1" dirty="0" err="1"/>
              <a:t>Trusted</a:t>
            </a:r>
            <a:r>
              <a:rPr lang="it-IT" sz="2400" b="1" dirty="0"/>
              <a:t> account list“</a:t>
            </a:r>
            <a:r>
              <a:rPr lang="it-IT" sz="2400" dirty="0"/>
              <a:t> (</a:t>
            </a:r>
            <a:r>
              <a:rPr lang="it-IT" sz="2400" dirty="0" err="1">
                <a:solidFill>
                  <a:srgbClr val="212529"/>
                </a:solidFill>
              </a:rPr>
              <a:t>a</a:t>
            </a:r>
            <a:r>
              <a:rPr lang="it-IT" sz="2400" b="0" i="0" u="none" strike="noStrike" dirty="0" err="1">
                <a:solidFill>
                  <a:srgbClr val="212529"/>
                </a:solidFill>
                <a:effectLst/>
              </a:rPr>
              <a:t>ll</a:t>
            </a:r>
            <a:r>
              <a:rPr lang="it-IT" sz="2400" b="0" i="0" u="none" strike="noStrike" dirty="0">
                <a:solidFill>
                  <a:srgbClr val="212529"/>
                </a:solidFill>
                <a:effectLst/>
              </a:rPr>
              <a:t> </a:t>
            </a:r>
            <a:r>
              <a:rPr lang="it-IT" sz="2400" b="0" i="0" u="none" strike="noStrike" dirty="0" err="1">
                <a:solidFill>
                  <a:srgbClr val="212529"/>
                </a:solidFill>
                <a:effectLst/>
              </a:rPr>
              <a:t>changes</a:t>
            </a:r>
            <a:r>
              <a:rPr lang="it-IT" sz="2400" b="0" i="0" u="none" strike="noStrike" dirty="0">
                <a:solidFill>
                  <a:srgbClr val="212529"/>
                </a:solidFill>
                <a:effectLst/>
              </a:rPr>
              <a:t> to the </a:t>
            </a:r>
            <a:r>
              <a:rPr lang="it-IT" sz="2400" b="0" i="0" u="none" strike="noStrike" dirty="0" err="1">
                <a:solidFill>
                  <a:srgbClr val="212529"/>
                </a:solidFill>
                <a:effectLst/>
              </a:rPr>
              <a:t>trusted</a:t>
            </a:r>
            <a:r>
              <a:rPr lang="it-IT" sz="2400" b="0" i="0" u="none" strike="noStrike" dirty="0">
                <a:solidFill>
                  <a:srgbClr val="212529"/>
                </a:solidFill>
                <a:effectLst/>
              </a:rPr>
              <a:t> account list can </a:t>
            </a:r>
            <a:r>
              <a:rPr lang="it-IT" sz="2400" b="0" i="0" u="none" strike="noStrike" dirty="0" err="1">
                <a:solidFill>
                  <a:srgbClr val="212529"/>
                </a:solidFill>
                <a:effectLst/>
              </a:rPr>
              <a:t>only</a:t>
            </a:r>
            <a:r>
              <a:rPr lang="it-IT" sz="2400" b="0" i="0" u="none" strike="noStrike" dirty="0">
                <a:solidFill>
                  <a:srgbClr val="212529"/>
                </a:solidFill>
                <a:effectLst/>
              </a:rPr>
              <a:t> be </a:t>
            </a:r>
            <a:r>
              <a:rPr lang="it-IT" sz="2400" b="0" i="0" u="none" strike="noStrike" dirty="0" err="1">
                <a:solidFill>
                  <a:srgbClr val="212529"/>
                </a:solidFill>
                <a:effectLst/>
              </a:rPr>
              <a:t>carried</a:t>
            </a:r>
            <a:r>
              <a:rPr lang="it-IT" sz="2400" b="0" i="0" u="none" strike="noStrike" dirty="0">
                <a:solidFill>
                  <a:srgbClr val="212529"/>
                </a:solidFill>
                <a:effectLst/>
              </a:rPr>
              <a:t> out </a:t>
            </a:r>
            <a:r>
              <a:rPr lang="it-IT" sz="2400" b="0" i="0" u="none" strike="noStrike" dirty="0" err="1">
                <a:solidFill>
                  <a:srgbClr val="212529"/>
                </a:solidFill>
                <a:effectLst/>
              </a:rPr>
              <a:t>when</a:t>
            </a:r>
            <a:r>
              <a:rPr lang="it-IT" sz="2400" b="0" i="0" u="none" strike="noStrike" dirty="0">
                <a:solidFill>
                  <a:srgbClr val="212529"/>
                </a:solidFill>
                <a:effectLst/>
              </a:rPr>
              <a:t> </a:t>
            </a:r>
            <a:r>
              <a:rPr lang="it-IT" sz="2400" b="0" i="0" u="none" strike="noStrike" dirty="0" err="1">
                <a:solidFill>
                  <a:srgbClr val="212529"/>
                </a:solidFill>
                <a:effectLst/>
              </a:rPr>
              <a:t>initiated</a:t>
            </a:r>
            <a:r>
              <a:rPr lang="it-IT" sz="2400" b="0" i="0" u="none" strike="noStrike" dirty="0">
                <a:solidFill>
                  <a:srgbClr val="212529"/>
                </a:solidFill>
                <a:effectLst/>
              </a:rPr>
              <a:t> and </a:t>
            </a:r>
            <a:r>
              <a:rPr lang="it-IT" sz="2400" b="0" i="0" u="none" strike="noStrike" dirty="0" err="1">
                <a:solidFill>
                  <a:srgbClr val="212529"/>
                </a:solidFill>
                <a:effectLst/>
              </a:rPr>
              <a:t>approved</a:t>
            </a:r>
            <a:r>
              <a:rPr lang="it-IT" sz="2400" b="0" i="0" u="none" strike="noStrike" dirty="0">
                <a:solidFill>
                  <a:srgbClr val="212529"/>
                </a:solidFill>
                <a:effectLst/>
              </a:rPr>
              <a:t> by </a:t>
            </a:r>
            <a:r>
              <a:rPr lang="it-IT" sz="2400" b="0" i="0" u="none" strike="noStrike" dirty="0" err="1">
                <a:solidFill>
                  <a:srgbClr val="212529"/>
                </a:solidFill>
                <a:effectLst/>
              </a:rPr>
              <a:t>two</a:t>
            </a:r>
            <a:r>
              <a:rPr lang="it-IT" sz="2400" b="0" i="0" u="none" strike="noStrike" dirty="0">
                <a:solidFill>
                  <a:srgbClr val="212529"/>
                </a:solidFill>
                <a:effectLst/>
              </a:rPr>
              <a:t> </a:t>
            </a:r>
            <a:r>
              <a:rPr lang="it-IT" sz="2400" b="0" i="0" u="none" strike="noStrike" dirty="0" err="1">
                <a:solidFill>
                  <a:srgbClr val="212529"/>
                </a:solidFill>
                <a:effectLst/>
              </a:rPr>
              <a:t>authorised</a:t>
            </a:r>
            <a:r>
              <a:rPr lang="it-IT" sz="2400" b="0" i="0" u="none" strike="noStrike" dirty="0">
                <a:solidFill>
                  <a:srgbClr val="212529"/>
                </a:solidFill>
                <a:effectLst/>
              </a:rPr>
              <a:t> </a:t>
            </a:r>
            <a:r>
              <a:rPr lang="it-IT" sz="2400" b="0" i="0" u="none" strike="noStrike" dirty="0" err="1">
                <a:solidFill>
                  <a:srgbClr val="212529"/>
                </a:solidFill>
                <a:effectLst/>
              </a:rPr>
              <a:t>representatives</a:t>
            </a:r>
            <a:r>
              <a:rPr lang="it-IT" sz="2400" b="0" i="0" u="none" strike="noStrike" dirty="0">
                <a:solidFill>
                  <a:srgbClr val="212529"/>
                </a:solidFill>
                <a:effectLst/>
              </a:rPr>
              <a:t> </a:t>
            </a:r>
            <a:r>
              <a:rPr lang="it-IT" sz="2400" b="0" i="0" u="none" strike="noStrike" dirty="0" err="1">
                <a:solidFill>
                  <a:srgbClr val="212529"/>
                </a:solidFill>
                <a:effectLst/>
              </a:rPr>
              <a:t>who</a:t>
            </a:r>
            <a:r>
              <a:rPr lang="it-IT" sz="2400" b="0" i="0" u="none" strike="noStrike" dirty="0">
                <a:solidFill>
                  <a:srgbClr val="212529"/>
                </a:solidFill>
                <a:effectLst/>
              </a:rPr>
              <a:t> are </a:t>
            </a:r>
            <a:r>
              <a:rPr lang="it-IT" sz="2400" b="0" i="0" u="none" strike="noStrike" dirty="0" err="1">
                <a:solidFill>
                  <a:srgbClr val="212529"/>
                </a:solidFill>
                <a:effectLst/>
              </a:rPr>
              <a:t>entitled</a:t>
            </a:r>
            <a:r>
              <a:rPr lang="it-IT" sz="2400" b="0" i="0" u="none" strike="noStrike" dirty="0">
                <a:solidFill>
                  <a:srgbClr val="212529"/>
                </a:solidFill>
                <a:effectLst/>
              </a:rPr>
              <a:t> to </a:t>
            </a:r>
            <a:r>
              <a:rPr lang="it-IT" sz="2400" b="0" i="0" u="none" strike="noStrike" dirty="0" err="1">
                <a:solidFill>
                  <a:srgbClr val="212529"/>
                </a:solidFill>
                <a:effectLst/>
              </a:rPr>
              <a:t>initiate</a:t>
            </a:r>
            <a:r>
              <a:rPr lang="it-IT" sz="2400" b="0" i="0" u="none" strike="noStrike" dirty="0">
                <a:solidFill>
                  <a:srgbClr val="212529"/>
                </a:solidFill>
                <a:effectLst/>
              </a:rPr>
              <a:t> and </a:t>
            </a:r>
            <a:r>
              <a:rPr lang="it-IT" sz="2400" b="0" i="0" u="none" strike="noStrike" dirty="0" err="1">
                <a:solidFill>
                  <a:srgbClr val="212529"/>
                </a:solidFill>
                <a:effectLst/>
              </a:rPr>
              <a:t>approve</a:t>
            </a:r>
            <a:r>
              <a:rPr lang="it-IT" sz="2400" b="0" i="0" u="none" strike="noStrike" dirty="0">
                <a:solidFill>
                  <a:srgbClr val="212529"/>
                </a:solidFill>
                <a:effectLst/>
              </a:rPr>
              <a:t> </a:t>
            </a:r>
            <a:r>
              <a:rPr lang="it-IT" sz="2400" b="0" i="0" u="none" strike="noStrike" dirty="0" err="1">
                <a:solidFill>
                  <a:srgbClr val="212529"/>
                </a:solidFill>
                <a:effectLst/>
              </a:rPr>
              <a:t>processes</a:t>
            </a:r>
            <a:r>
              <a:rPr lang="it-IT" sz="2400" b="0" i="0" u="none" strike="noStrike" dirty="0">
                <a:solidFill>
                  <a:srgbClr val="212529"/>
                </a:solidFill>
                <a:effectLst/>
              </a:rPr>
              <a:t> </a:t>
            </a:r>
            <a:r>
              <a:rPr lang="it-IT" sz="2400" b="0" i="0" u="none" strike="noStrike" dirty="0" err="1">
                <a:solidFill>
                  <a:srgbClr val="212529"/>
                </a:solidFill>
                <a:effectLst/>
              </a:rPr>
              <a:t>respectively</a:t>
            </a:r>
            <a:r>
              <a:rPr lang="it-IT" sz="2400" b="0" i="0" u="none" strike="noStrike" dirty="0">
                <a:solidFill>
                  <a:srgbClr val="212529"/>
                </a:solidFill>
                <a:effectLst/>
              </a:rPr>
              <a:t>, for </a:t>
            </a:r>
            <a:r>
              <a:rPr lang="it-IT" sz="2400" b="0" i="0" u="none" strike="noStrike" dirty="0" err="1">
                <a:solidFill>
                  <a:srgbClr val="212529"/>
                </a:solidFill>
                <a:effectLst/>
              </a:rPr>
              <a:t>all</a:t>
            </a:r>
            <a:r>
              <a:rPr lang="it-IT" sz="2400" b="0" i="0" u="none" strike="noStrike" dirty="0">
                <a:solidFill>
                  <a:srgbClr val="212529"/>
                </a:solidFill>
                <a:effectLst/>
              </a:rPr>
              <a:t> account </a:t>
            </a:r>
            <a:r>
              <a:rPr lang="it-IT" sz="2400" b="0" i="0" u="none" strike="noStrike" dirty="0" err="1">
                <a:solidFill>
                  <a:srgbClr val="212529"/>
                </a:solidFill>
                <a:effectLst/>
              </a:rPr>
              <a:t>types</a:t>
            </a:r>
            <a:r>
              <a:rPr lang="it-IT" sz="2400" b="0" i="0" u="none" strike="noStrike" dirty="0">
                <a:solidFill>
                  <a:srgbClr val="212529"/>
                </a:solidFill>
                <a:effectLst/>
              </a:rPr>
              <a:t>)</a:t>
            </a:r>
            <a:endParaRPr lang="it-IT" sz="2400" dirty="0"/>
          </a:p>
          <a:p>
            <a:pPr>
              <a:lnSpc>
                <a:spcPct val="85000"/>
              </a:lnSpc>
              <a:spcBef>
                <a:spcPts val="400"/>
              </a:spcBef>
            </a:pPr>
            <a:r>
              <a:rPr lang="it-IT" sz="2400" b="1" dirty="0"/>
              <a:t>“</a:t>
            </a:r>
            <a:r>
              <a:rPr lang="it-IT" sz="2400" b="1" dirty="0" err="1"/>
              <a:t>Four-eyes</a:t>
            </a:r>
            <a:r>
              <a:rPr lang="it-IT" sz="2400" b="1" dirty="0"/>
              <a:t> </a:t>
            </a:r>
            <a:r>
              <a:rPr lang="it-IT" sz="2400" b="1" dirty="0" err="1"/>
              <a:t>principle</a:t>
            </a:r>
            <a:r>
              <a:rPr lang="it-IT" sz="2400" b="1" dirty="0"/>
              <a:t>“ </a:t>
            </a:r>
            <a:r>
              <a:rPr lang="it-IT" sz="2400" dirty="0"/>
              <a:t>(</a:t>
            </a:r>
            <a:r>
              <a:rPr lang="it-IT" sz="2400" dirty="0" err="1"/>
              <a:t>all</a:t>
            </a:r>
            <a:r>
              <a:rPr lang="it-IT" sz="2400" dirty="0"/>
              <a:t> </a:t>
            </a:r>
            <a:r>
              <a:rPr lang="it-IT" sz="2400" dirty="0" err="1"/>
              <a:t>transactions</a:t>
            </a:r>
            <a:r>
              <a:rPr lang="it-IT" sz="2400" dirty="0"/>
              <a:t> </a:t>
            </a:r>
            <a:r>
              <a:rPr lang="it-IT" sz="2400" dirty="0" err="1"/>
              <a:t>have</a:t>
            </a:r>
            <a:r>
              <a:rPr lang="it-IT" sz="2400" dirty="0"/>
              <a:t> to be </a:t>
            </a:r>
            <a:r>
              <a:rPr lang="it-IT" sz="2400" dirty="0" err="1"/>
              <a:t>approved</a:t>
            </a:r>
            <a:r>
              <a:rPr lang="it-IT" sz="2400" dirty="0"/>
              <a:t> by a second </a:t>
            </a:r>
            <a:r>
              <a:rPr lang="it-IT" sz="2400" dirty="0" err="1"/>
              <a:t>authorised</a:t>
            </a:r>
            <a:r>
              <a:rPr lang="it-IT" sz="2400" dirty="0"/>
              <a:t> </a:t>
            </a:r>
            <a:r>
              <a:rPr lang="it-IT" sz="2400" dirty="0" err="1"/>
              <a:t>representative</a:t>
            </a:r>
            <a:r>
              <a:rPr lang="it-IT" sz="2400" dirty="0"/>
              <a:t>, </a:t>
            </a:r>
            <a:r>
              <a:rPr lang="it-IT" sz="2400" dirty="0" err="1"/>
              <a:t>irrespective</a:t>
            </a:r>
            <a:r>
              <a:rPr lang="it-IT" sz="2400" dirty="0"/>
              <a:t> of the </a:t>
            </a:r>
            <a:r>
              <a:rPr lang="it-IT" sz="2400" dirty="0" err="1"/>
              <a:t>type</a:t>
            </a:r>
            <a:r>
              <a:rPr lang="it-IT" sz="2400" dirty="0"/>
              <a:t> of the </a:t>
            </a:r>
            <a:r>
              <a:rPr lang="it-IT" sz="2400" dirty="0" err="1"/>
              <a:t>transaction</a:t>
            </a:r>
            <a:r>
              <a:rPr lang="it-IT" sz="2400" dirty="0"/>
              <a:t> and </a:t>
            </a:r>
            <a:r>
              <a:rPr lang="it-IT" sz="2400" dirty="0" err="1"/>
              <a:t>whether</a:t>
            </a:r>
            <a:r>
              <a:rPr lang="it-IT" sz="2400" dirty="0"/>
              <a:t> the </a:t>
            </a:r>
            <a:r>
              <a:rPr lang="it-IT" sz="2400" dirty="0" err="1"/>
              <a:t>receiving</a:t>
            </a:r>
            <a:r>
              <a:rPr lang="it-IT" sz="2400" dirty="0"/>
              <a:t> account </a:t>
            </a:r>
            <a:r>
              <a:rPr lang="it-IT" sz="2400" dirty="0" err="1"/>
              <a:t>is</a:t>
            </a:r>
            <a:r>
              <a:rPr lang="it-IT" sz="2400" dirty="0"/>
              <a:t> </a:t>
            </a:r>
            <a:r>
              <a:rPr lang="it-IT" sz="2400" dirty="0" err="1"/>
              <a:t>indicated</a:t>
            </a:r>
            <a:r>
              <a:rPr lang="it-IT" sz="2400" dirty="0"/>
              <a:t> on the </a:t>
            </a:r>
            <a:r>
              <a:rPr lang="it-IT" sz="2400" dirty="0" err="1"/>
              <a:t>trusted</a:t>
            </a:r>
            <a:r>
              <a:rPr lang="it-IT" sz="2400" dirty="0"/>
              <a:t> account list)</a:t>
            </a:r>
          </a:p>
          <a:p>
            <a:pPr>
              <a:lnSpc>
                <a:spcPct val="85000"/>
              </a:lnSpc>
              <a:spcBef>
                <a:spcPts val="400"/>
              </a:spcBef>
            </a:pPr>
            <a:r>
              <a:rPr lang="it-IT" sz="2400" dirty="0"/>
              <a:t>a</a:t>
            </a:r>
            <a:r>
              <a:rPr lang="it-IT" sz="2400" dirty="0">
                <a:effectLst/>
              </a:rPr>
              <a:t> </a:t>
            </a:r>
            <a:r>
              <a:rPr lang="it-IT" sz="2400" dirty="0" err="1">
                <a:effectLst/>
              </a:rPr>
              <a:t>transaction</a:t>
            </a:r>
            <a:r>
              <a:rPr lang="it-IT" sz="2400" dirty="0">
                <a:effectLst/>
              </a:rPr>
              <a:t> to an account on the </a:t>
            </a:r>
            <a:r>
              <a:rPr lang="it-IT" sz="2400" dirty="0" err="1">
                <a:effectLst/>
              </a:rPr>
              <a:t>trusted</a:t>
            </a:r>
            <a:r>
              <a:rPr lang="it-IT" sz="2400" dirty="0">
                <a:effectLst/>
              </a:rPr>
              <a:t> account list </a:t>
            </a:r>
            <a:r>
              <a:rPr lang="it-IT" sz="2400" dirty="0" err="1">
                <a:effectLst/>
              </a:rPr>
              <a:t>is</a:t>
            </a:r>
            <a:r>
              <a:rPr lang="it-IT" sz="2400" dirty="0">
                <a:effectLst/>
              </a:rPr>
              <a:t> </a:t>
            </a:r>
            <a:r>
              <a:rPr lang="it-IT" sz="2400" dirty="0" err="1">
                <a:effectLst/>
              </a:rPr>
              <a:t>executed</a:t>
            </a:r>
            <a:r>
              <a:rPr lang="it-IT" sz="2400" dirty="0">
                <a:effectLst/>
              </a:rPr>
              <a:t> </a:t>
            </a:r>
            <a:r>
              <a:rPr lang="it-IT" sz="2400" dirty="0" err="1">
                <a:effectLst/>
              </a:rPr>
              <a:t>immediately</a:t>
            </a:r>
            <a:r>
              <a:rPr lang="it-IT" sz="2400" dirty="0">
                <a:effectLst/>
              </a:rPr>
              <a:t>/a </a:t>
            </a:r>
            <a:r>
              <a:rPr lang="it-IT" sz="2400" dirty="0" err="1">
                <a:effectLst/>
              </a:rPr>
              <a:t>transaction</a:t>
            </a:r>
            <a:r>
              <a:rPr lang="it-IT" sz="2400" dirty="0">
                <a:effectLst/>
              </a:rPr>
              <a:t> </a:t>
            </a:r>
            <a:r>
              <a:rPr lang="it-IT" sz="2400" dirty="0" err="1">
                <a:effectLst/>
              </a:rPr>
              <a:t>subject</a:t>
            </a:r>
            <a:r>
              <a:rPr lang="it-IT" sz="2400" dirty="0">
                <a:effectLst/>
              </a:rPr>
              <a:t> to </a:t>
            </a:r>
            <a:r>
              <a:rPr lang="it-IT" sz="2400" dirty="0" err="1">
                <a:effectLst/>
              </a:rPr>
              <a:t>fixed</a:t>
            </a:r>
            <a:r>
              <a:rPr lang="it-IT" sz="2400" dirty="0">
                <a:effectLst/>
              </a:rPr>
              <a:t> delay </a:t>
            </a:r>
            <a:r>
              <a:rPr lang="it-IT" sz="2400" dirty="0" err="1">
                <a:effectLst/>
              </a:rPr>
              <a:t>period</a:t>
            </a:r>
            <a:r>
              <a:rPr lang="it-IT" sz="2400" dirty="0">
                <a:effectLst/>
              </a:rPr>
              <a:t> </a:t>
            </a:r>
            <a:r>
              <a:rPr lang="it-IT" sz="2400" dirty="0" err="1">
                <a:effectLst/>
              </a:rPr>
              <a:t>shall</a:t>
            </a:r>
            <a:r>
              <a:rPr lang="it-IT" sz="2400" dirty="0">
                <a:effectLst/>
              </a:rPr>
              <a:t> be </a:t>
            </a:r>
            <a:r>
              <a:rPr lang="it-IT" sz="2400" dirty="0" err="1">
                <a:effectLst/>
              </a:rPr>
              <a:t>completed</a:t>
            </a:r>
            <a:r>
              <a:rPr lang="it-IT" sz="2400" dirty="0">
                <a:effectLst/>
              </a:rPr>
              <a:t> </a:t>
            </a:r>
            <a:r>
              <a:rPr lang="it-IT" sz="2400" dirty="0" err="1">
                <a:effectLst/>
              </a:rPr>
              <a:t>within</a:t>
            </a:r>
            <a:r>
              <a:rPr lang="it-IT" sz="2400" dirty="0">
                <a:effectLst/>
              </a:rPr>
              <a:t> </a:t>
            </a:r>
            <a:r>
              <a:rPr lang="it-IT" sz="2400" dirty="0" err="1">
                <a:effectLst/>
              </a:rPr>
              <a:t>specific</a:t>
            </a:r>
            <a:r>
              <a:rPr lang="it-IT" sz="2400" dirty="0">
                <a:effectLst/>
              </a:rPr>
              <a:t> time-frames</a:t>
            </a:r>
            <a:endParaRPr lang="it-IT" sz="2400" dirty="0"/>
          </a:p>
          <a:p>
            <a:pPr>
              <a:lnSpc>
                <a:spcPct val="85000"/>
              </a:lnSpc>
              <a:spcBef>
                <a:spcPts val="400"/>
              </a:spcBef>
            </a:pPr>
            <a:r>
              <a:rPr lang="it-IT" sz="2400" dirty="0" err="1"/>
              <a:t>possibility</a:t>
            </a:r>
            <a:r>
              <a:rPr lang="it-IT" sz="2400" dirty="0"/>
              <a:t> to </a:t>
            </a:r>
            <a:r>
              <a:rPr lang="it-IT" sz="2400" dirty="0" err="1"/>
              <a:t>request</a:t>
            </a:r>
            <a:r>
              <a:rPr lang="it-IT" sz="2400" dirty="0"/>
              <a:t> the </a:t>
            </a:r>
            <a:r>
              <a:rPr lang="it-IT" sz="2400" dirty="0" err="1"/>
              <a:t>withdrawal</a:t>
            </a:r>
            <a:r>
              <a:rPr lang="it-IT" sz="2400" dirty="0"/>
              <a:t> of </a:t>
            </a:r>
            <a:r>
              <a:rPr lang="it-IT" sz="2400" dirty="0" err="1"/>
              <a:t>transactions</a:t>
            </a:r>
            <a:r>
              <a:rPr lang="it-IT" sz="2400" dirty="0"/>
              <a:t> </a:t>
            </a:r>
            <a:r>
              <a:rPr lang="it-IT" sz="2400" dirty="0" err="1"/>
              <a:t>started</a:t>
            </a:r>
            <a:r>
              <a:rPr lang="it-IT" sz="2400" dirty="0"/>
              <a:t> by </a:t>
            </a:r>
            <a:r>
              <a:rPr lang="it-IT" sz="2400" dirty="0" err="1"/>
              <a:t>mistake</a:t>
            </a:r>
            <a:endParaRPr lang="it-IT" sz="2400" dirty="0"/>
          </a:p>
        </p:txBody>
      </p:sp>
    </p:spTree>
    <p:extLst>
      <p:ext uri="{BB962C8B-B14F-4D97-AF65-F5344CB8AC3E}">
        <p14:creationId xmlns:p14="http://schemas.microsoft.com/office/powerpoint/2010/main" val="9909541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2" name="Titolo 1">
            <a:extLst>
              <a:ext uri="{FF2B5EF4-FFF2-40B4-BE49-F238E27FC236}">
                <a16:creationId xmlns:a16="http://schemas.microsoft.com/office/drawing/2014/main" id="{96E0F7BB-638E-0B69-8FE6-12BBAE8FF751}"/>
              </a:ext>
            </a:extLst>
          </p:cNvPr>
          <p:cNvSpPr>
            <a:spLocks noGrp="1"/>
          </p:cNvSpPr>
          <p:nvPr>
            <p:ph type="title"/>
          </p:nvPr>
        </p:nvSpPr>
        <p:spPr>
          <a:xfrm>
            <a:off x="542441" y="828317"/>
            <a:ext cx="10724827" cy="952227"/>
          </a:xfrm>
        </p:spPr>
        <p:txBody>
          <a:bodyPr>
            <a:normAutofit fontScale="90000"/>
          </a:bodyPr>
          <a:lstStyle/>
          <a:p>
            <a:r>
              <a:rPr lang="it-IT" dirty="0" err="1">
                <a:solidFill>
                  <a:schemeClr val="accent6"/>
                </a:solidFill>
              </a:rPr>
              <a:t>Verification</a:t>
            </a:r>
            <a:r>
              <a:rPr lang="it-IT" dirty="0">
                <a:solidFill>
                  <a:schemeClr val="accent6"/>
                </a:solidFill>
              </a:rPr>
              <a:t> (by the </a:t>
            </a:r>
            <a:r>
              <a:rPr lang="it-IT" dirty="0" err="1">
                <a:solidFill>
                  <a:schemeClr val="accent6"/>
                </a:solidFill>
              </a:rPr>
              <a:t>competent</a:t>
            </a:r>
            <a:r>
              <a:rPr lang="it-IT" dirty="0">
                <a:solidFill>
                  <a:schemeClr val="accent6"/>
                </a:solidFill>
              </a:rPr>
              <a:t> </a:t>
            </a:r>
            <a:r>
              <a:rPr lang="it-IT" dirty="0" err="1">
                <a:solidFill>
                  <a:schemeClr val="accent6"/>
                </a:solidFill>
              </a:rPr>
              <a:t>authorities</a:t>
            </a:r>
            <a:r>
              <a:rPr lang="it-IT" dirty="0">
                <a:solidFill>
                  <a:schemeClr val="accent6"/>
                </a:solidFill>
              </a:rPr>
              <a:t>) of the information </a:t>
            </a:r>
            <a:r>
              <a:rPr lang="it-IT" dirty="0" err="1">
                <a:solidFill>
                  <a:schemeClr val="accent6"/>
                </a:solidFill>
              </a:rPr>
              <a:t>sent</a:t>
            </a:r>
            <a:r>
              <a:rPr lang="it-IT" dirty="0">
                <a:solidFill>
                  <a:schemeClr val="accent6"/>
                </a:solidFill>
              </a:rPr>
              <a:t> by account </a:t>
            </a:r>
            <a:r>
              <a:rPr lang="it-IT" dirty="0" err="1">
                <a:solidFill>
                  <a:schemeClr val="accent6"/>
                </a:solidFill>
              </a:rPr>
              <a:t>representatives</a:t>
            </a:r>
            <a:endParaRPr lang="it-IT" dirty="0">
              <a:solidFill>
                <a:schemeClr val="accent6"/>
              </a:solidFill>
            </a:endParaRPr>
          </a:p>
        </p:txBody>
      </p:sp>
      <p:sp>
        <p:nvSpPr>
          <p:cNvPr id="3" name="Segnaposto contenuto 2">
            <a:extLst>
              <a:ext uri="{FF2B5EF4-FFF2-40B4-BE49-F238E27FC236}">
                <a16:creationId xmlns:a16="http://schemas.microsoft.com/office/drawing/2014/main" id="{DEFD87F2-C67E-13CF-49FF-ADA2AD96B66B}"/>
              </a:ext>
            </a:extLst>
          </p:cNvPr>
          <p:cNvSpPr>
            <a:spLocks noGrp="1"/>
          </p:cNvSpPr>
          <p:nvPr>
            <p:ph idx="1"/>
          </p:nvPr>
        </p:nvSpPr>
        <p:spPr>
          <a:xfrm>
            <a:off x="542441" y="1978887"/>
            <a:ext cx="10724827" cy="4233671"/>
          </a:xfrm>
        </p:spPr>
        <p:txBody>
          <a:bodyPr>
            <a:noAutofit/>
          </a:bodyPr>
          <a:lstStyle/>
          <a:p>
            <a:pPr>
              <a:lnSpc>
                <a:spcPct val="85000"/>
              </a:lnSpc>
              <a:spcBef>
                <a:spcPts val="900"/>
              </a:spcBef>
            </a:pPr>
            <a:r>
              <a:rPr lang="it-IT" dirty="0" err="1"/>
              <a:t>Verification</a:t>
            </a:r>
            <a:r>
              <a:rPr lang="it-IT" dirty="0"/>
              <a:t> of the information </a:t>
            </a:r>
            <a:r>
              <a:rPr lang="it-IT" dirty="0" err="1"/>
              <a:t>sent</a:t>
            </a:r>
            <a:r>
              <a:rPr lang="it-IT" dirty="0"/>
              <a:t> by </a:t>
            </a:r>
            <a:r>
              <a:rPr lang="it-IT" dirty="0" err="1"/>
              <a:t>plant</a:t>
            </a:r>
            <a:r>
              <a:rPr lang="it-IT" dirty="0"/>
              <a:t> </a:t>
            </a:r>
            <a:r>
              <a:rPr lang="it-IT" dirty="0" err="1"/>
              <a:t>owners</a:t>
            </a:r>
            <a:r>
              <a:rPr lang="it-IT" dirty="0"/>
              <a:t> for the release of the </a:t>
            </a:r>
            <a:r>
              <a:rPr lang="it-IT" dirty="0" err="1"/>
              <a:t>emissions</a:t>
            </a:r>
            <a:r>
              <a:rPr lang="it-IT" dirty="0"/>
              <a:t> </a:t>
            </a:r>
            <a:r>
              <a:rPr lang="it-IT" dirty="0" err="1"/>
              <a:t>permit</a:t>
            </a:r>
            <a:r>
              <a:rPr lang="it-IT" dirty="0"/>
              <a:t> (reliability, </a:t>
            </a:r>
            <a:r>
              <a:rPr lang="it-IT" dirty="0" err="1"/>
              <a:t>credibility</a:t>
            </a:r>
            <a:r>
              <a:rPr lang="it-IT" dirty="0"/>
              <a:t> and </a:t>
            </a:r>
            <a:r>
              <a:rPr lang="it-IT" dirty="0" err="1"/>
              <a:t>accuracy</a:t>
            </a:r>
            <a:r>
              <a:rPr lang="it-IT" dirty="0"/>
              <a:t> of the monitoring systems, data and information </a:t>
            </a:r>
            <a:r>
              <a:rPr lang="it-IT" dirty="0" err="1"/>
              <a:t>presented</a:t>
            </a:r>
            <a:r>
              <a:rPr lang="it-IT" dirty="0"/>
              <a:t> </a:t>
            </a:r>
            <a:r>
              <a:rPr lang="it-IT" dirty="0" err="1"/>
              <a:t>concerning</a:t>
            </a:r>
            <a:r>
              <a:rPr lang="it-IT" dirty="0"/>
              <a:t> the </a:t>
            </a:r>
            <a:r>
              <a:rPr lang="it-IT" dirty="0" err="1"/>
              <a:t>emissions</a:t>
            </a:r>
            <a:r>
              <a:rPr lang="it-IT" dirty="0"/>
              <a:t> </a:t>
            </a:r>
            <a:r>
              <a:rPr lang="it-IT" dirty="0" err="1"/>
              <a:t>released</a:t>
            </a:r>
            <a:r>
              <a:rPr lang="it-IT" dirty="0"/>
              <a:t> by the </a:t>
            </a:r>
            <a:r>
              <a:rPr lang="it-IT" dirty="0" err="1"/>
              <a:t>plant</a:t>
            </a:r>
            <a:r>
              <a:rPr lang="it-IT" dirty="0"/>
              <a:t>)</a:t>
            </a:r>
          </a:p>
          <a:p>
            <a:pPr>
              <a:lnSpc>
                <a:spcPct val="85000"/>
              </a:lnSpc>
              <a:spcBef>
                <a:spcPts val="900"/>
              </a:spcBef>
            </a:pPr>
            <a:r>
              <a:rPr lang="it-IT" dirty="0" err="1"/>
              <a:t>Verification</a:t>
            </a:r>
            <a:r>
              <a:rPr lang="it-IT" dirty="0"/>
              <a:t> of the information on </a:t>
            </a:r>
            <a:r>
              <a:rPr lang="it-IT" dirty="0" err="1"/>
              <a:t>emissions</a:t>
            </a:r>
            <a:r>
              <a:rPr lang="it-IT" dirty="0"/>
              <a:t> </a:t>
            </a:r>
            <a:r>
              <a:rPr lang="it-IT" dirty="0" err="1"/>
              <a:t>sent</a:t>
            </a:r>
            <a:r>
              <a:rPr lang="it-IT" dirty="0"/>
              <a:t> by </a:t>
            </a:r>
            <a:r>
              <a:rPr lang="it-IT" dirty="0" err="1"/>
              <a:t>authorized</a:t>
            </a:r>
            <a:r>
              <a:rPr lang="it-IT" dirty="0"/>
              <a:t> </a:t>
            </a:r>
            <a:r>
              <a:rPr lang="it-IT" dirty="0" err="1"/>
              <a:t>representatives</a:t>
            </a:r>
            <a:r>
              <a:rPr lang="it-IT" dirty="0"/>
              <a:t> for the opening of accounts</a:t>
            </a:r>
          </a:p>
          <a:p>
            <a:pPr>
              <a:lnSpc>
                <a:spcPct val="85000"/>
              </a:lnSpc>
              <a:spcBef>
                <a:spcPts val="900"/>
              </a:spcBef>
            </a:pPr>
            <a:r>
              <a:rPr lang="it-IT" dirty="0" err="1"/>
              <a:t>Verification</a:t>
            </a:r>
            <a:r>
              <a:rPr lang="it-IT" dirty="0"/>
              <a:t> of the </a:t>
            </a:r>
            <a:r>
              <a:rPr lang="it-IT" dirty="0" err="1"/>
              <a:t>financial</a:t>
            </a:r>
            <a:r>
              <a:rPr lang="it-IT" dirty="0"/>
              <a:t> reliability of </a:t>
            </a:r>
            <a:r>
              <a:rPr lang="it-IT" dirty="0" err="1"/>
              <a:t>involved</a:t>
            </a:r>
            <a:r>
              <a:rPr lang="it-IT" dirty="0"/>
              <a:t> companies</a:t>
            </a:r>
          </a:p>
          <a:p>
            <a:pPr>
              <a:lnSpc>
                <a:spcPct val="85000"/>
              </a:lnSpc>
              <a:spcBef>
                <a:spcPts val="900"/>
              </a:spcBef>
            </a:pPr>
            <a:r>
              <a:rPr lang="it-IT" dirty="0" err="1"/>
              <a:t>Verification</a:t>
            </a:r>
            <a:r>
              <a:rPr lang="it-IT" dirty="0"/>
              <a:t> of the reliability of </a:t>
            </a:r>
            <a:r>
              <a:rPr lang="it-IT" dirty="0" err="1"/>
              <a:t>authorized</a:t>
            </a:r>
            <a:r>
              <a:rPr lang="it-IT" dirty="0"/>
              <a:t> </a:t>
            </a:r>
            <a:r>
              <a:rPr lang="it-IT" dirty="0" err="1"/>
              <a:t>representative</a:t>
            </a:r>
            <a:endParaRPr lang="it-IT" dirty="0"/>
          </a:p>
          <a:p>
            <a:pPr>
              <a:spcBef>
                <a:spcPts val="900"/>
              </a:spcBef>
            </a:pPr>
            <a:endParaRPr lang="it-IT" sz="1200" b="1" dirty="0"/>
          </a:p>
          <a:p>
            <a:pPr marL="0" indent="0">
              <a:spcBef>
                <a:spcPts val="900"/>
              </a:spcBef>
              <a:buNone/>
            </a:pPr>
            <a:r>
              <a:rPr lang="it-IT" b="1" dirty="0"/>
              <a:t>Access to </a:t>
            </a:r>
            <a:r>
              <a:rPr lang="it-IT" b="1" dirty="0" err="1"/>
              <a:t>judicial</a:t>
            </a:r>
            <a:r>
              <a:rPr lang="it-IT" b="1" dirty="0"/>
              <a:t> and </a:t>
            </a:r>
            <a:r>
              <a:rPr lang="it-IT" b="1" dirty="0" err="1"/>
              <a:t>economic</a:t>
            </a:r>
            <a:r>
              <a:rPr lang="it-IT" b="1" dirty="0"/>
              <a:t> information </a:t>
            </a:r>
            <a:r>
              <a:rPr lang="it-IT" b="1" dirty="0" err="1"/>
              <a:t>is</a:t>
            </a:r>
            <a:r>
              <a:rPr lang="it-IT" b="1" dirty="0"/>
              <a:t> </a:t>
            </a:r>
            <a:r>
              <a:rPr lang="it-IT" b="1" dirty="0" err="1"/>
              <a:t>highly</a:t>
            </a:r>
            <a:r>
              <a:rPr lang="it-IT" b="1" dirty="0"/>
              <a:t> </a:t>
            </a:r>
            <a:r>
              <a:rPr lang="it-IT" b="1" dirty="0" err="1"/>
              <a:t>needed</a:t>
            </a:r>
            <a:r>
              <a:rPr lang="it-IT" b="1" dirty="0"/>
              <a:t>!</a:t>
            </a:r>
          </a:p>
        </p:txBody>
      </p:sp>
    </p:spTree>
    <p:extLst>
      <p:ext uri="{BB962C8B-B14F-4D97-AF65-F5344CB8AC3E}">
        <p14:creationId xmlns:p14="http://schemas.microsoft.com/office/powerpoint/2010/main" val="13881698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2" name="Titolo 1">
            <a:extLst>
              <a:ext uri="{FF2B5EF4-FFF2-40B4-BE49-F238E27FC236}">
                <a16:creationId xmlns:a16="http://schemas.microsoft.com/office/drawing/2014/main" id="{3AF03FAA-195E-6CA2-7375-83276524DD68}"/>
              </a:ext>
            </a:extLst>
          </p:cNvPr>
          <p:cNvSpPr>
            <a:spLocks noGrp="1"/>
          </p:cNvSpPr>
          <p:nvPr>
            <p:ph type="title"/>
          </p:nvPr>
        </p:nvSpPr>
        <p:spPr>
          <a:xfrm>
            <a:off x="674177" y="730886"/>
            <a:ext cx="11102188" cy="736549"/>
          </a:xfrm>
        </p:spPr>
        <p:txBody>
          <a:bodyPr>
            <a:normAutofit/>
          </a:bodyPr>
          <a:lstStyle/>
          <a:p>
            <a:r>
              <a:rPr lang="it-IT" dirty="0">
                <a:solidFill>
                  <a:schemeClr val="accent6">
                    <a:lumMod val="75000"/>
                  </a:schemeClr>
                </a:solidFill>
              </a:rPr>
              <a:t>The survey </a:t>
            </a:r>
            <a:r>
              <a:rPr lang="it-IT" dirty="0" err="1">
                <a:solidFill>
                  <a:schemeClr val="accent6">
                    <a:lumMod val="75000"/>
                  </a:schemeClr>
                </a:solidFill>
              </a:rPr>
              <a:t>carried</a:t>
            </a:r>
            <a:r>
              <a:rPr lang="it-IT" dirty="0">
                <a:solidFill>
                  <a:schemeClr val="accent6">
                    <a:lumMod val="75000"/>
                  </a:schemeClr>
                </a:solidFill>
              </a:rPr>
              <a:t> out by ESMA</a:t>
            </a:r>
          </a:p>
        </p:txBody>
      </p:sp>
      <p:sp>
        <p:nvSpPr>
          <p:cNvPr id="3" name="Segnaposto contenuto 2">
            <a:extLst>
              <a:ext uri="{FF2B5EF4-FFF2-40B4-BE49-F238E27FC236}">
                <a16:creationId xmlns:a16="http://schemas.microsoft.com/office/drawing/2014/main" id="{1ACDD693-9BCD-DFFA-9F3D-1DBE4792B1EC}"/>
              </a:ext>
            </a:extLst>
          </p:cNvPr>
          <p:cNvSpPr>
            <a:spLocks noGrp="1"/>
          </p:cNvSpPr>
          <p:nvPr>
            <p:ph idx="1"/>
          </p:nvPr>
        </p:nvSpPr>
        <p:spPr>
          <a:xfrm>
            <a:off x="674176" y="1533015"/>
            <a:ext cx="11041166" cy="4631500"/>
          </a:xfrm>
        </p:spPr>
        <p:txBody>
          <a:bodyPr>
            <a:noAutofit/>
          </a:bodyPr>
          <a:lstStyle/>
          <a:p>
            <a:pPr algn="l">
              <a:lnSpc>
                <a:spcPct val="85000"/>
              </a:lnSpc>
              <a:spcBef>
                <a:spcPts val="600"/>
              </a:spcBef>
            </a:pPr>
            <a:r>
              <a:rPr lang="it-IT" sz="2400" b="0" i="0" u="none" strike="noStrike" dirty="0">
                <a:solidFill>
                  <a:srgbClr val="404040"/>
                </a:solidFill>
                <a:effectLst/>
              </a:rPr>
              <a:t>The Commission </a:t>
            </a:r>
            <a:r>
              <a:rPr lang="it-IT" sz="2400" b="0" i="0" u="none" strike="noStrike" dirty="0" err="1">
                <a:solidFill>
                  <a:srgbClr val="404040"/>
                </a:solidFill>
                <a:effectLst/>
              </a:rPr>
              <a:t>asked</a:t>
            </a:r>
            <a:r>
              <a:rPr lang="it-IT" sz="2400" b="0" i="0" u="none" strike="noStrike" dirty="0">
                <a:solidFill>
                  <a:srgbClr val="404040"/>
                </a:solidFill>
                <a:effectLst/>
              </a:rPr>
              <a:t> the </a:t>
            </a:r>
            <a:r>
              <a:rPr lang="it-IT" sz="2400" b="0" i="0" u="none" strike="noStrike" dirty="0" err="1">
                <a:solidFill>
                  <a:srgbClr val="404040"/>
                </a:solidFill>
                <a:effectLst/>
              </a:rPr>
              <a:t>European</a:t>
            </a:r>
            <a:r>
              <a:rPr lang="it-IT" sz="2400" b="0" i="0" u="none" strike="noStrike" dirty="0">
                <a:solidFill>
                  <a:srgbClr val="404040"/>
                </a:solidFill>
                <a:effectLst/>
              </a:rPr>
              <a:t> Securities and Markets Authority (ESMA) to </a:t>
            </a:r>
            <a:r>
              <a:rPr lang="it-IT" sz="2400" b="0" i="0" u="none" strike="noStrike" dirty="0" err="1">
                <a:solidFill>
                  <a:srgbClr val="404040"/>
                </a:solidFill>
                <a:effectLst/>
              </a:rPr>
              <a:t>analyse</a:t>
            </a:r>
            <a:r>
              <a:rPr lang="it-IT" sz="2400" b="0" i="0" u="none" strike="noStrike" dirty="0">
                <a:solidFill>
                  <a:srgbClr val="404040"/>
                </a:solidFill>
                <a:effectLst/>
              </a:rPr>
              <a:t> the trading of </a:t>
            </a:r>
            <a:r>
              <a:rPr lang="it-IT" sz="2400" b="0" i="0" u="none" strike="noStrike" dirty="0" err="1">
                <a:solidFill>
                  <a:srgbClr val="404040"/>
                </a:solidFill>
                <a:effectLst/>
              </a:rPr>
              <a:t>emission</a:t>
            </a:r>
            <a:r>
              <a:rPr lang="it-IT" sz="2400" b="0" i="0" u="none" strike="noStrike" dirty="0">
                <a:solidFill>
                  <a:srgbClr val="404040"/>
                </a:solidFill>
                <a:effectLst/>
              </a:rPr>
              <a:t> </a:t>
            </a:r>
            <a:r>
              <a:rPr lang="it-IT" sz="2400" b="0" i="0" u="none" strike="noStrike" dirty="0" err="1">
                <a:solidFill>
                  <a:srgbClr val="404040"/>
                </a:solidFill>
                <a:effectLst/>
              </a:rPr>
              <a:t>allowances</a:t>
            </a:r>
            <a:r>
              <a:rPr lang="it-IT" sz="2400" b="0" i="0" u="none" strike="noStrike" dirty="0">
                <a:solidFill>
                  <a:srgbClr val="404040"/>
                </a:solidFill>
                <a:effectLst/>
              </a:rPr>
              <a:t>. </a:t>
            </a:r>
            <a:r>
              <a:rPr lang="it-IT" sz="2400" b="1" dirty="0">
                <a:solidFill>
                  <a:srgbClr val="404040"/>
                </a:solidFill>
                <a:hlinkClick r:id="rId7">
                  <a:extLst>
                    <a:ext uri="{A12FA001-AC4F-418D-AE19-62706E023703}">
                      <ahyp:hlinkClr xmlns:ahyp="http://schemas.microsoft.com/office/drawing/2018/hyperlinkcolor" val="tx"/>
                    </a:ext>
                  </a:extLst>
                </a:hlinkClick>
              </a:rPr>
              <a:t>ESMA’s preliminary report</a:t>
            </a:r>
            <a:r>
              <a:rPr lang="it-IT" sz="2400" b="1" dirty="0">
                <a:solidFill>
                  <a:srgbClr val="404040"/>
                </a:solidFill>
              </a:rPr>
              <a:t> </a:t>
            </a:r>
            <a:r>
              <a:rPr lang="it-IT" sz="2400" b="0" i="0" u="none" strike="noStrike" dirty="0">
                <a:solidFill>
                  <a:srgbClr val="404040"/>
                </a:solidFill>
                <a:effectLst/>
              </a:rPr>
              <a:t>on the </a:t>
            </a:r>
            <a:r>
              <a:rPr lang="it-IT" sz="2400" b="1" i="0" u="none" strike="noStrike" dirty="0">
                <a:solidFill>
                  <a:srgbClr val="404040"/>
                </a:solidFill>
                <a:effectLst/>
              </a:rPr>
              <a:t>EU carbon market </a:t>
            </a:r>
            <a:r>
              <a:rPr lang="it-IT" sz="2400" b="0" i="0" u="none" strike="noStrike" dirty="0" err="1">
                <a:solidFill>
                  <a:srgbClr val="404040"/>
                </a:solidFill>
                <a:effectLst/>
              </a:rPr>
              <a:t>confirms</a:t>
            </a:r>
            <a:r>
              <a:rPr lang="it-IT" sz="2400" b="0" i="0" u="none" strike="noStrike" dirty="0">
                <a:solidFill>
                  <a:srgbClr val="404040"/>
                </a:solidFill>
                <a:effectLst/>
              </a:rPr>
              <a:t> </a:t>
            </a:r>
            <a:r>
              <a:rPr lang="it-IT" sz="2400" b="0" i="0" u="none" strike="noStrike" dirty="0" err="1">
                <a:solidFill>
                  <a:srgbClr val="404040"/>
                </a:solidFill>
                <a:effectLst/>
              </a:rPr>
              <a:t>that</a:t>
            </a:r>
            <a:r>
              <a:rPr lang="it-IT" sz="2400" b="0" i="0" u="none" strike="noStrike" dirty="0">
                <a:solidFill>
                  <a:srgbClr val="404040"/>
                </a:solidFill>
                <a:effectLst/>
              </a:rPr>
              <a:t> </a:t>
            </a:r>
            <a:r>
              <a:rPr lang="it-IT" sz="2400" b="0" i="0" u="none" strike="noStrike" dirty="0" err="1">
                <a:solidFill>
                  <a:srgbClr val="404040"/>
                </a:solidFill>
                <a:effectLst/>
              </a:rPr>
              <a:t>it</a:t>
            </a:r>
            <a:r>
              <a:rPr lang="it-IT" sz="2400" b="0" i="0" u="none" strike="noStrike" dirty="0">
                <a:solidFill>
                  <a:srgbClr val="404040"/>
                </a:solidFill>
                <a:effectLst/>
              </a:rPr>
              <a:t> </a:t>
            </a:r>
            <a:r>
              <a:rPr lang="it-IT" sz="2400" b="1" i="0" u="none" strike="noStrike" dirty="0" err="1">
                <a:solidFill>
                  <a:srgbClr val="404040"/>
                </a:solidFill>
                <a:effectLst/>
              </a:rPr>
              <a:t>functions</a:t>
            </a:r>
            <a:r>
              <a:rPr lang="it-IT" sz="2400" b="1" i="0" u="none" strike="noStrike" dirty="0">
                <a:solidFill>
                  <a:srgbClr val="404040"/>
                </a:solidFill>
                <a:effectLst/>
              </a:rPr>
              <a:t> in an </a:t>
            </a:r>
            <a:r>
              <a:rPr lang="it-IT" sz="2400" b="1" i="0" u="none" strike="noStrike" dirty="0" err="1">
                <a:solidFill>
                  <a:srgbClr val="404040"/>
                </a:solidFill>
                <a:effectLst/>
              </a:rPr>
              <a:t>orderly</a:t>
            </a:r>
            <a:r>
              <a:rPr lang="it-IT" sz="2400" b="1" i="0" u="none" strike="noStrike" dirty="0">
                <a:solidFill>
                  <a:srgbClr val="404040"/>
                </a:solidFill>
                <a:effectLst/>
              </a:rPr>
              <a:t> </a:t>
            </a:r>
            <a:r>
              <a:rPr lang="it-IT" sz="2400" b="1" i="0" u="none" strike="noStrike" dirty="0" err="1">
                <a:solidFill>
                  <a:srgbClr val="404040"/>
                </a:solidFill>
                <a:effectLst/>
              </a:rPr>
              <a:t>manner</a:t>
            </a:r>
            <a:r>
              <a:rPr lang="it-IT" sz="2400" b="0" i="0" u="none" strike="noStrike" dirty="0">
                <a:solidFill>
                  <a:srgbClr val="404040"/>
                </a:solidFill>
                <a:effectLst/>
              </a:rPr>
              <a:t>, comparable to </a:t>
            </a:r>
            <a:r>
              <a:rPr lang="it-IT" sz="2400" b="0" i="0" u="none" strike="noStrike" dirty="0" err="1">
                <a:solidFill>
                  <a:srgbClr val="404040"/>
                </a:solidFill>
                <a:effectLst/>
              </a:rPr>
              <a:t>other</a:t>
            </a:r>
            <a:r>
              <a:rPr lang="it-IT" sz="2400" b="0" i="0" u="none" strike="noStrike" dirty="0">
                <a:solidFill>
                  <a:srgbClr val="404040"/>
                </a:solidFill>
                <a:effectLst/>
              </a:rPr>
              <a:t> </a:t>
            </a:r>
            <a:r>
              <a:rPr lang="it-IT" sz="2400" b="0" i="0" u="none" strike="noStrike" dirty="0" err="1">
                <a:solidFill>
                  <a:srgbClr val="404040"/>
                </a:solidFill>
                <a:effectLst/>
              </a:rPr>
              <a:t>financial</a:t>
            </a:r>
            <a:r>
              <a:rPr lang="it-IT" sz="2400" b="0" i="0" u="none" strike="noStrike" dirty="0">
                <a:solidFill>
                  <a:srgbClr val="404040"/>
                </a:solidFill>
                <a:effectLst/>
              </a:rPr>
              <a:t> markets.</a:t>
            </a:r>
          </a:p>
          <a:p>
            <a:pPr algn="l">
              <a:lnSpc>
                <a:spcPct val="85000"/>
              </a:lnSpc>
              <a:spcBef>
                <a:spcPts val="600"/>
              </a:spcBef>
            </a:pPr>
            <a:r>
              <a:rPr lang="it-IT" sz="2400" b="0" i="0" u="none" strike="noStrike" dirty="0">
                <a:solidFill>
                  <a:srgbClr val="404040"/>
                </a:solidFill>
                <a:effectLst/>
              </a:rPr>
              <a:t>On 28 March 2022, ESMA </a:t>
            </a:r>
            <a:r>
              <a:rPr lang="it-IT" sz="2400" b="0" i="0" u="none" strike="noStrike" dirty="0" err="1">
                <a:solidFill>
                  <a:srgbClr val="404040"/>
                </a:solidFill>
                <a:effectLst/>
              </a:rPr>
              <a:t>published</a:t>
            </a:r>
            <a:r>
              <a:rPr lang="it-IT" sz="2400" b="0" i="0" u="none" strike="noStrike" dirty="0">
                <a:solidFill>
                  <a:srgbClr val="404040"/>
                </a:solidFill>
                <a:effectLst/>
              </a:rPr>
              <a:t> </a:t>
            </a:r>
            <a:r>
              <a:rPr lang="it-IT" sz="2400" b="0" i="0" u="none" strike="noStrike" dirty="0" err="1">
                <a:solidFill>
                  <a:srgbClr val="404040"/>
                </a:solidFill>
                <a:effectLst/>
              </a:rPr>
              <a:t>its</a:t>
            </a:r>
            <a:r>
              <a:rPr lang="it-IT" sz="2400" b="0" i="0" u="none" strike="noStrike" dirty="0">
                <a:solidFill>
                  <a:srgbClr val="404040"/>
                </a:solidFill>
                <a:effectLst/>
              </a:rPr>
              <a:t> </a:t>
            </a:r>
            <a:r>
              <a:rPr lang="it-IT" sz="2400" b="1" i="0" u="sng" strike="noStrike" dirty="0">
                <a:effectLst/>
                <a:hlinkClick r:id="rId8">
                  <a:extLst>
                    <a:ext uri="{A12FA001-AC4F-418D-AE19-62706E023703}">
                      <ahyp:hlinkClr xmlns:ahyp="http://schemas.microsoft.com/office/drawing/2018/hyperlinkcolor" val="tx"/>
                    </a:ext>
                  </a:extLst>
                </a:hlinkClick>
              </a:rPr>
              <a:t>final report</a:t>
            </a:r>
            <a:r>
              <a:rPr lang="it-IT" sz="2400" b="1" i="0" u="none" strike="noStrike" dirty="0">
                <a:effectLst/>
              </a:rPr>
              <a:t> </a:t>
            </a:r>
            <a:r>
              <a:rPr lang="it-IT" sz="2400" b="0" i="0" u="none" strike="noStrike" dirty="0" err="1">
                <a:solidFill>
                  <a:srgbClr val="404040"/>
                </a:solidFill>
                <a:effectLst/>
              </a:rPr>
              <a:t>regarding</a:t>
            </a:r>
            <a:r>
              <a:rPr lang="it-IT" sz="2400" b="0" i="0" u="none" strike="noStrike" dirty="0">
                <a:solidFill>
                  <a:srgbClr val="404040"/>
                </a:solidFill>
                <a:effectLst/>
              </a:rPr>
              <a:t> trading in the EU carbon market. </a:t>
            </a:r>
            <a:r>
              <a:rPr lang="it-IT" sz="2400" b="0" i="0" u="none" strike="noStrike" dirty="0" err="1">
                <a:solidFill>
                  <a:srgbClr val="404040"/>
                </a:solidFill>
                <a:effectLst/>
              </a:rPr>
              <a:t>ESMA’s</a:t>
            </a:r>
            <a:r>
              <a:rPr lang="it-IT" sz="2400" b="0" i="0" u="none" strike="noStrike" dirty="0">
                <a:solidFill>
                  <a:srgbClr val="404040"/>
                </a:solidFill>
                <a:effectLst/>
              </a:rPr>
              <a:t> </a:t>
            </a:r>
            <a:r>
              <a:rPr lang="it-IT" sz="2400" b="0" i="0" u="none" strike="noStrike" dirty="0" err="1">
                <a:solidFill>
                  <a:srgbClr val="404040"/>
                </a:solidFill>
                <a:effectLst/>
              </a:rPr>
              <a:t>conclusions</a:t>
            </a:r>
            <a:r>
              <a:rPr lang="it-IT" sz="2400" b="0" i="0" u="none" strike="noStrike" dirty="0">
                <a:solidFill>
                  <a:srgbClr val="404040"/>
                </a:solidFill>
                <a:effectLst/>
              </a:rPr>
              <a:t> are </a:t>
            </a:r>
            <a:r>
              <a:rPr lang="it-IT" sz="2400" b="0" i="0" u="none" strike="noStrike" dirty="0" err="1">
                <a:solidFill>
                  <a:srgbClr val="404040"/>
                </a:solidFill>
                <a:effectLst/>
              </a:rPr>
              <a:t>reassuring</a:t>
            </a:r>
            <a:r>
              <a:rPr lang="it-IT" sz="2400" b="0" i="0" u="none" strike="noStrike" dirty="0">
                <a:solidFill>
                  <a:srgbClr val="404040"/>
                </a:solidFill>
                <a:effectLst/>
              </a:rPr>
              <a:t> and </a:t>
            </a:r>
            <a:r>
              <a:rPr lang="it-IT" sz="2400" b="0" i="0" u="none" strike="noStrike" dirty="0" err="1">
                <a:solidFill>
                  <a:srgbClr val="404040"/>
                </a:solidFill>
                <a:effectLst/>
              </a:rPr>
              <a:t>confirm</a:t>
            </a:r>
            <a:r>
              <a:rPr lang="it-IT" sz="2400" b="0" i="0" u="none" strike="noStrike" dirty="0">
                <a:solidFill>
                  <a:srgbClr val="404040"/>
                </a:solidFill>
                <a:effectLst/>
              </a:rPr>
              <a:t> the </a:t>
            </a:r>
            <a:r>
              <a:rPr lang="it-IT" sz="2400" b="0" i="0" u="none" strike="noStrike" dirty="0" err="1">
                <a:solidFill>
                  <a:srgbClr val="404040"/>
                </a:solidFill>
                <a:effectLst/>
              </a:rPr>
              <a:t>conclusions</a:t>
            </a:r>
            <a:r>
              <a:rPr lang="it-IT" sz="2400" b="0" i="0" u="none" strike="noStrike" dirty="0">
                <a:solidFill>
                  <a:srgbClr val="404040"/>
                </a:solidFill>
                <a:effectLst/>
              </a:rPr>
              <a:t> </a:t>
            </a:r>
            <a:r>
              <a:rPr lang="it-IT" sz="2400" b="0" i="0" u="none" strike="noStrike" dirty="0" err="1">
                <a:solidFill>
                  <a:srgbClr val="404040"/>
                </a:solidFill>
                <a:effectLst/>
              </a:rPr>
              <a:t>brought</a:t>
            </a:r>
            <a:r>
              <a:rPr lang="it-IT" sz="2400" b="0" i="0" u="none" strike="noStrike" dirty="0">
                <a:solidFill>
                  <a:srgbClr val="404040"/>
                </a:solidFill>
                <a:effectLst/>
              </a:rPr>
              <a:t> by the </a:t>
            </a:r>
            <a:r>
              <a:rPr lang="it-IT" sz="2400" b="0" i="0" u="none" strike="noStrike" dirty="0" err="1">
                <a:solidFill>
                  <a:srgbClr val="404040"/>
                </a:solidFill>
                <a:effectLst/>
              </a:rPr>
              <a:t>preliminary</a:t>
            </a:r>
            <a:r>
              <a:rPr lang="it-IT" sz="2400" b="0" i="0" u="none" strike="noStrike" dirty="0">
                <a:solidFill>
                  <a:srgbClr val="404040"/>
                </a:solidFill>
                <a:effectLst/>
              </a:rPr>
              <a:t> report. Overall, ESMA </a:t>
            </a:r>
            <a:r>
              <a:rPr lang="it-IT" sz="2400" b="0" i="0" u="none" strike="noStrike" dirty="0" err="1">
                <a:solidFill>
                  <a:srgbClr val="404040"/>
                </a:solidFill>
                <a:effectLst/>
              </a:rPr>
              <a:t>considers</a:t>
            </a:r>
            <a:r>
              <a:rPr lang="it-IT" sz="2400" b="0" i="0" u="none" strike="noStrike" dirty="0">
                <a:solidFill>
                  <a:srgbClr val="404040"/>
                </a:solidFill>
                <a:effectLst/>
              </a:rPr>
              <a:t> </a:t>
            </a:r>
            <a:r>
              <a:rPr lang="it-IT" sz="2400" b="0" i="0" u="none" strike="noStrike" dirty="0" err="1">
                <a:solidFill>
                  <a:srgbClr val="404040"/>
                </a:solidFill>
                <a:effectLst/>
              </a:rPr>
              <a:t>that</a:t>
            </a:r>
            <a:r>
              <a:rPr lang="it-IT" sz="2400" b="0" i="0" u="none" strike="noStrike" dirty="0">
                <a:solidFill>
                  <a:srgbClr val="404040"/>
                </a:solidFill>
                <a:effectLst/>
              </a:rPr>
              <a:t> the data </a:t>
            </a:r>
            <a:r>
              <a:rPr lang="it-IT" sz="2400" b="0" i="0" u="none" strike="noStrike" dirty="0" err="1">
                <a:solidFill>
                  <a:srgbClr val="404040"/>
                </a:solidFill>
                <a:effectLst/>
              </a:rPr>
              <a:t>analysis</a:t>
            </a:r>
            <a:r>
              <a:rPr lang="it-IT" sz="2400" b="0" i="0" u="none" strike="noStrike" dirty="0">
                <a:solidFill>
                  <a:srgbClr val="404040"/>
                </a:solidFill>
                <a:effectLst/>
              </a:rPr>
              <a:t> </a:t>
            </a:r>
            <a:r>
              <a:rPr lang="it-IT" sz="2400" b="0" i="0" u="none" strike="noStrike" dirty="0" err="1">
                <a:solidFill>
                  <a:srgbClr val="404040"/>
                </a:solidFill>
                <a:effectLst/>
              </a:rPr>
              <a:t>has</a:t>
            </a:r>
            <a:r>
              <a:rPr lang="it-IT" sz="2400" b="0" i="0" u="none" strike="noStrike" dirty="0">
                <a:solidFill>
                  <a:srgbClr val="404040"/>
                </a:solidFill>
                <a:effectLst/>
              </a:rPr>
              <a:t> </a:t>
            </a:r>
            <a:r>
              <a:rPr lang="it-IT" sz="2400" b="0" i="0" u="none" strike="noStrike" dirty="0" err="1">
                <a:solidFill>
                  <a:srgbClr val="404040"/>
                </a:solidFill>
                <a:effectLst/>
              </a:rPr>
              <a:t>not</a:t>
            </a:r>
            <a:r>
              <a:rPr lang="it-IT" sz="2400" b="0" i="0" u="none" strike="noStrike" dirty="0">
                <a:solidFill>
                  <a:srgbClr val="404040"/>
                </a:solidFill>
                <a:effectLst/>
              </a:rPr>
              <a:t> </a:t>
            </a:r>
            <a:r>
              <a:rPr lang="it-IT" sz="2400" b="0" i="0" u="none" strike="noStrike" dirty="0" err="1">
                <a:solidFill>
                  <a:srgbClr val="404040"/>
                </a:solidFill>
                <a:effectLst/>
              </a:rPr>
              <a:t>unearthed</a:t>
            </a:r>
            <a:r>
              <a:rPr lang="it-IT" sz="2400" b="0" i="0" u="none" strike="noStrike" dirty="0">
                <a:solidFill>
                  <a:srgbClr val="404040"/>
                </a:solidFill>
                <a:effectLst/>
              </a:rPr>
              <a:t> </a:t>
            </a:r>
            <a:r>
              <a:rPr lang="it-IT" sz="2400" b="0" i="0" u="none" strike="noStrike" dirty="0" err="1">
                <a:solidFill>
                  <a:srgbClr val="404040"/>
                </a:solidFill>
                <a:effectLst/>
              </a:rPr>
              <a:t>any</a:t>
            </a:r>
            <a:r>
              <a:rPr lang="it-IT" sz="2400" b="0" i="0" u="none" strike="noStrike" dirty="0">
                <a:solidFill>
                  <a:srgbClr val="404040"/>
                </a:solidFill>
                <a:effectLst/>
              </a:rPr>
              <a:t> </a:t>
            </a:r>
            <a:r>
              <a:rPr lang="it-IT" sz="2400" b="0" i="0" u="none" strike="noStrike" dirty="0" err="1">
                <a:solidFill>
                  <a:srgbClr val="404040"/>
                </a:solidFill>
                <a:effectLst/>
              </a:rPr>
              <a:t>abnormality</a:t>
            </a:r>
            <a:r>
              <a:rPr lang="it-IT" sz="2400" b="0" i="0" u="none" strike="noStrike" dirty="0">
                <a:solidFill>
                  <a:srgbClr val="404040"/>
                </a:solidFill>
                <a:effectLst/>
              </a:rPr>
              <a:t> in the </a:t>
            </a:r>
            <a:r>
              <a:rPr lang="it-IT" sz="2400" b="0" i="0" u="none" strike="noStrike" dirty="0" err="1">
                <a:solidFill>
                  <a:srgbClr val="404040"/>
                </a:solidFill>
                <a:effectLst/>
              </a:rPr>
              <a:t>functioning</a:t>
            </a:r>
            <a:r>
              <a:rPr lang="it-IT" sz="2400" b="0" i="0" u="none" strike="noStrike" dirty="0">
                <a:solidFill>
                  <a:srgbClr val="404040"/>
                </a:solidFill>
                <a:effectLst/>
              </a:rPr>
              <a:t> of the EU carbon market from a </a:t>
            </a:r>
            <a:r>
              <a:rPr lang="it-IT" sz="2400" b="0" i="0" u="none" strike="noStrike" dirty="0" err="1">
                <a:solidFill>
                  <a:srgbClr val="404040"/>
                </a:solidFill>
                <a:effectLst/>
              </a:rPr>
              <a:t>financial</a:t>
            </a:r>
            <a:r>
              <a:rPr lang="it-IT" sz="2400" b="0" i="0" u="none" strike="noStrike" dirty="0">
                <a:solidFill>
                  <a:srgbClr val="404040"/>
                </a:solidFill>
                <a:effectLst/>
              </a:rPr>
              <a:t> supervisory </a:t>
            </a:r>
            <a:r>
              <a:rPr lang="it-IT" sz="2400" b="0" i="0" u="none" strike="noStrike" dirty="0" err="1">
                <a:solidFill>
                  <a:srgbClr val="404040"/>
                </a:solidFill>
                <a:effectLst/>
              </a:rPr>
              <a:t>perspective</a:t>
            </a:r>
            <a:r>
              <a:rPr lang="it-IT" sz="2400" b="0" i="0" u="none" strike="noStrike" dirty="0">
                <a:solidFill>
                  <a:srgbClr val="404040"/>
                </a:solidFill>
                <a:effectLst/>
              </a:rPr>
              <a:t>.</a:t>
            </a:r>
          </a:p>
          <a:p>
            <a:pPr algn="l">
              <a:lnSpc>
                <a:spcPct val="85000"/>
              </a:lnSpc>
              <a:spcBef>
                <a:spcPts val="600"/>
              </a:spcBef>
            </a:pPr>
            <a:r>
              <a:rPr lang="it-IT" sz="2400" b="0" i="0" u="none" strike="noStrike" dirty="0">
                <a:solidFill>
                  <a:srgbClr val="404040"/>
                </a:solidFill>
                <a:effectLst/>
              </a:rPr>
              <a:t>The </a:t>
            </a:r>
            <a:r>
              <a:rPr lang="it-IT" sz="2400" b="0" i="0" u="none" strike="noStrike" dirty="0" err="1">
                <a:solidFill>
                  <a:srgbClr val="404040"/>
                </a:solidFill>
                <a:effectLst/>
              </a:rPr>
              <a:t>observed</a:t>
            </a:r>
            <a:r>
              <a:rPr lang="it-IT" sz="2400" b="0" i="0" u="none" strike="noStrike" dirty="0">
                <a:solidFill>
                  <a:srgbClr val="404040"/>
                </a:solidFill>
                <a:effectLst/>
              </a:rPr>
              <a:t> </a:t>
            </a:r>
            <a:r>
              <a:rPr lang="it-IT" sz="2400" b="0" i="0" u="none" strike="noStrike" dirty="0" err="1">
                <a:solidFill>
                  <a:srgbClr val="404040"/>
                </a:solidFill>
                <a:effectLst/>
              </a:rPr>
              <a:t>evolutions</a:t>
            </a:r>
            <a:r>
              <a:rPr lang="it-IT" sz="2400" b="0" i="0" u="none" strike="noStrike" dirty="0">
                <a:solidFill>
                  <a:srgbClr val="404040"/>
                </a:solidFill>
                <a:effectLst/>
              </a:rPr>
              <a:t> of carbon prices and </a:t>
            </a:r>
            <a:r>
              <a:rPr lang="it-IT" sz="2400" b="0" i="0" u="none" strike="noStrike" dirty="0" err="1">
                <a:solidFill>
                  <a:srgbClr val="404040"/>
                </a:solidFill>
                <a:effectLst/>
              </a:rPr>
              <a:t>volatility</a:t>
            </a:r>
            <a:r>
              <a:rPr lang="it-IT" sz="2400" b="0" i="0" u="none" strike="noStrike" dirty="0">
                <a:solidFill>
                  <a:srgbClr val="404040"/>
                </a:solidFill>
                <a:effectLst/>
              </a:rPr>
              <a:t> are in line with market </a:t>
            </a:r>
            <a:r>
              <a:rPr lang="it-IT" sz="2400" b="0" i="0" u="none" strike="noStrike" dirty="0" err="1">
                <a:solidFill>
                  <a:srgbClr val="404040"/>
                </a:solidFill>
                <a:effectLst/>
              </a:rPr>
              <a:t>fundamentals</a:t>
            </a:r>
            <a:r>
              <a:rPr lang="it-IT" sz="2400" b="0" i="0" u="none" strike="noStrike" dirty="0">
                <a:solidFill>
                  <a:srgbClr val="404040"/>
                </a:solidFill>
                <a:effectLst/>
              </a:rPr>
              <a:t>. </a:t>
            </a:r>
            <a:r>
              <a:rPr lang="it-IT" sz="2400" b="0" i="0" u="none" strike="noStrike" dirty="0" err="1">
                <a:solidFill>
                  <a:srgbClr val="404040"/>
                </a:solidFill>
                <a:effectLst/>
              </a:rPr>
              <a:t>It</a:t>
            </a:r>
            <a:r>
              <a:rPr lang="it-IT" sz="2400" b="0" i="0" u="none" strike="noStrike" dirty="0">
                <a:solidFill>
                  <a:srgbClr val="404040"/>
                </a:solidFill>
                <a:effectLst/>
              </a:rPr>
              <a:t> </a:t>
            </a:r>
            <a:r>
              <a:rPr lang="it-IT" sz="2400" b="0" i="0" u="none" strike="noStrike" dirty="0" err="1">
                <a:solidFill>
                  <a:srgbClr val="404040"/>
                </a:solidFill>
                <a:effectLst/>
              </a:rPr>
              <a:t>is</a:t>
            </a:r>
            <a:r>
              <a:rPr lang="it-IT" sz="2400" b="0" i="0" u="none" strike="noStrike" dirty="0">
                <a:solidFill>
                  <a:srgbClr val="404040"/>
                </a:solidFill>
                <a:effectLst/>
              </a:rPr>
              <a:t> </a:t>
            </a:r>
            <a:r>
              <a:rPr lang="it-IT" sz="2400" b="0" i="0" u="none" strike="noStrike" dirty="0" err="1">
                <a:solidFill>
                  <a:srgbClr val="404040"/>
                </a:solidFill>
                <a:effectLst/>
              </a:rPr>
              <a:t>also</a:t>
            </a:r>
            <a:r>
              <a:rPr lang="it-IT" sz="2400" b="0" i="0" u="none" strike="noStrike" dirty="0">
                <a:solidFill>
                  <a:srgbClr val="404040"/>
                </a:solidFill>
                <a:effectLst/>
              </a:rPr>
              <a:t> </a:t>
            </a:r>
            <a:r>
              <a:rPr lang="it-IT" sz="2400" b="0" i="0" u="none" strike="noStrike" dirty="0" err="1">
                <a:solidFill>
                  <a:srgbClr val="404040"/>
                </a:solidFill>
                <a:effectLst/>
              </a:rPr>
              <a:t>reassuring</a:t>
            </a:r>
            <a:r>
              <a:rPr lang="it-IT" sz="2400" b="0" i="0" u="none" strike="noStrike" dirty="0">
                <a:solidFill>
                  <a:srgbClr val="404040"/>
                </a:solidFill>
                <a:effectLst/>
              </a:rPr>
              <a:t> </a:t>
            </a:r>
            <a:r>
              <a:rPr lang="it-IT" sz="2400" b="0" i="0" u="none" strike="noStrike" dirty="0" err="1">
                <a:solidFill>
                  <a:srgbClr val="404040"/>
                </a:solidFill>
                <a:effectLst/>
              </a:rPr>
              <a:t>that</a:t>
            </a:r>
            <a:r>
              <a:rPr lang="it-IT" sz="2400" b="0" i="0" u="none" strike="noStrike" dirty="0">
                <a:solidFill>
                  <a:srgbClr val="404040"/>
                </a:solidFill>
                <a:effectLst/>
              </a:rPr>
              <a:t> the national </a:t>
            </a:r>
            <a:r>
              <a:rPr lang="it-IT" sz="2400" b="0" i="0" u="none" strike="noStrike" dirty="0" err="1">
                <a:solidFill>
                  <a:srgbClr val="404040"/>
                </a:solidFill>
                <a:effectLst/>
              </a:rPr>
              <a:t>competent</a:t>
            </a:r>
            <a:r>
              <a:rPr lang="it-IT" sz="2400" b="0" i="0" u="none" strike="noStrike" dirty="0">
                <a:solidFill>
                  <a:srgbClr val="404040"/>
                </a:solidFill>
                <a:effectLst/>
              </a:rPr>
              <a:t> </a:t>
            </a:r>
            <a:r>
              <a:rPr lang="it-IT" sz="2400" b="0" i="0" u="none" strike="noStrike" dirty="0" err="1">
                <a:solidFill>
                  <a:srgbClr val="404040"/>
                </a:solidFill>
                <a:effectLst/>
              </a:rPr>
              <a:t>authorities</a:t>
            </a:r>
            <a:r>
              <a:rPr lang="it-IT" sz="2400" b="0" i="0" u="none" strike="noStrike" dirty="0">
                <a:solidFill>
                  <a:srgbClr val="404040"/>
                </a:solidFill>
                <a:effectLst/>
              </a:rPr>
              <a:t> </a:t>
            </a:r>
            <a:r>
              <a:rPr lang="it-IT" sz="2400" b="0" i="0" u="none" strike="noStrike" dirty="0" err="1">
                <a:solidFill>
                  <a:srgbClr val="404040"/>
                </a:solidFill>
                <a:effectLst/>
              </a:rPr>
              <a:t>have</a:t>
            </a:r>
            <a:r>
              <a:rPr lang="it-IT" sz="2400" b="0" i="0" u="none" strike="noStrike" dirty="0">
                <a:solidFill>
                  <a:srgbClr val="404040"/>
                </a:solidFill>
                <a:effectLst/>
              </a:rPr>
              <a:t> </a:t>
            </a:r>
            <a:r>
              <a:rPr lang="it-IT" sz="2400" b="0" i="0" u="none" strike="noStrike" dirty="0" err="1">
                <a:solidFill>
                  <a:srgbClr val="404040"/>
                </a:solidFill>
                <a:effectLst/>
              </a:rPr>
              <a:t>not</a:t>
            </a:r>
            <a:r>
              <a:rPr lang="it-IT" sz="2400" b="0" i="0" u="none" strike="noStrike" dirty="0">
                <a:solidFill>
                  <a:srgbClr val="404040"/>
                </a:solidFill>
                <a:effectLst/>
              </a:rPr>
              <a:t> </a:t>
            </a:r>
            <a:r>
              <a:rPr lang="it-IT" sz="2400" b="0" i="0" u="none" strike="noStrike" dirty="0" err="1">
                <a:solidFill>
                  <a:srgbClr val="404040"/>
                </a:solidFill>
                <a:effectLst/>
              </a:rPr>
              <a:t>reported</a:t>
            </a:r>
            <a:r>
              <a:rPr lang="it-IT" sz="2400" b="0" i="0" u="none" strike="noStrike" dirty="0">
                <a:solidFill>
                  <a:srgbClr val="404040"/>
                </a:solidFill>
                <a:effectLst/>
              </a:rPr>
              <a:t> </a:t>
            </a:r>
            <a:r>
              <a:rPr lang="it-IT" sz="2400" b="0" i="0" u="none" strike="noStrike" dirty="0" err="1">
                <a:solidFill>
                  <a:srgbClr val="404040"/>
                </a:solidFill>
                <a:effectLst/>
              </a:rPr>
              <a:t>any</a:t>
            </a:r>
            <a:r>
              <a:rPr lang="it-IT" sz="2400" b="0" i="0" u="none" strike="noStrike" dirty="0">
                <a:solidFill>
                  <a:srgbClr val="404040"/>
                </a:solidFill>
                <a:effectLst/>
              </a:rPr>
              <a:t> </a:t>
            </a:r>
            <a:r>
              <a:rPr lang="it-IT" sz="2400" b="0" i="0" u="none" strike="noStrike" dirty="0" err="1">
                <a:solidFill>
                  <a:srgbClr val="404040"/>
                </a:solidFill>
                <a:effectLst/>
              </a:rPr>
              <a:t>cases</a:t>
            </a:r>
            <a:r>
              <a:rPr lang="it-IT" sz="2400" b="0" i="0" u="none" strike="noStrike" dirty="0">
                <a:solidFill>
                  <a:srgbClr val="404040"/>
                </a:solidFill>
                <a:effectLst/>
              </a:rPr>
              <a:t> of market </a:t>
            </a:r>
            <a:r>
              <a:rPr lang="it-IT" sz="2400" b="0" i="0" u="none" strike="noStrike" dirty="0" err="1">
                <a:solidFill>
                  <a:srgbClr val="404040"/>
                </a:solidFill>
                <a:effectLst/>
              </a:rPr>
              <a:t>abuse</a:t>
            </a:r>
            <a:r>
              <a:rPr lang="it-IT" sz="2400" b="0" i="0" u="none" strike="noStrike" dirty="0">
                <a:solidFill>
                  <a:srgbClr val="404040"/>
                </a:solidFill>
                <a:effectLst/>
              </a:rPr>
              <a:t>. The Commission </a:t>
            </a:r>
            <a:r>
              <a:rPr lang="it-IT" sz="2400" b="0" i="0" u="none" strike="noStrike" dirty="0" err="1">
                <a:solidFill>
                  <a:srgbClr val="404040"/>
                </a:solidFill>
                <a:effectLst/>
              </a:rPr>
              <a:t>continues</a:t>
            </a:r>
            <a:r>
              <a:rPr lang="it-IT" sz="2400" b="0" i="0" u="none" strike="noStrike" dirty="0">
                <a:solidFill>
                  <a:srgbClr val="404040"/>
                </a:solidFill>
                <a:effectLst/>
              </a:rPr>
              <a:t> to work </a:t>
            </a:r>
            <a:r>
              <a:rPr lang="it-IT" sz="2400" b="0" i="0" u="none" strike="noStrike" dirty="0" err="1">
                <a:solidFill>
                  <a:srgbClr val="404040"/>
                </a:solidFill>
                <a:effectLst/>
              </a:rPr>
              <a:t>closely</a:t>
            </a:r>
            <a:r>
              <a:rPr lang="it-IT" sz="2400" b="0" i="0" u="none" strike="noStrike" dirty="0">
                <a:solidFill>
                  <a:srgbClr val="404040"/>
                </a:solidFill>
                <a:effectLst/>
              </a:rPr>
              <a:t> with national </a:t>
            </a:r>
            <a:r>
              <a:rPr lang="it-IT" sz="2400" b="0" i="0" u="none" strike="noStrike" dirty="0" err="1">
                <a:solidFill>
                  <a:srgbClr val="404040"/>
                </a:solidFill>
                <a:effectLst/>
              </a:rPr>
              <a:t>authorities</a:t>
            </a:r>
            <a:r>
              <a:rPr lang="it-IT" sz="2400" b="0" i="0" u="none" strike="noStrike" dirty="0">
                <a:solidFill>
                  <a:srgbClr val="404040"/>
                </a:solidFill>
                <a:effectLst/>
              </a:rPr>
              <a:t>. </a:t>
            </a:r>
            <a:r>
              <a:rPr lang="it-IT" sz="2400" b="0" i="0" u="none" strike="noStrike" dirty="0" err="1">
                <a:solidFill>
                  <a:srgbClr val="404040"/>
                </a:solidFill>
                <a:effectLst/>
              </a:rPr>
              <a:t>It</a:t>
            </a:r>
            <a:r>
              <a:rPr lang="it-IT" sz="2400" b="0" i="0" u="none" strike="noStrike" dirty="0">
                <a:solidFill>
                  <a:srgbClr val="404040"/>
                </a:solidFill>
                <a:effectLst/>
              </a:rPr>
              <a:t> </a:t>
            </a:r>
            <a:r>
              <a:rPr lang="it-IT" sz="2400" b="0" i="0" u="none" strike="noStrike" dirty="0" err="1">
                <a:solidFill>
                  <a:srgbClr val="404040"/>
                </a:solidFill>
                <a:effectLst/>
              </a:rPr>
              <a:t>is</a:t>
            </a:r>
            <a:r>
              <a:rPr lang="it-IT" sz="2400" b="0" i="0" u="none" strike="noStrike" dirty="0">
                <a:solidFill>
                  <a:srgbClr val="404040"/>
                </a:solidFill>
                <a:effectLst/>
              </a:rPr>
              <a:t> </a:t>
            </a:r>
            <a:r>
              <a:rPr lang="it-IT" sz="2400" b="0" i="0" u="none" strike="noStrike" dirty="0" err="1">
                <a:solidFill>
                  <a:srgbClr val="404040"/>
                </a:solidFill>
                <a:effectLst/>
              </a:rPr>
              <a:t>important</a:t>
            </a:r>
            <a:r>
              <a:rPr lang="it-IT" sz="2400" b="0" i="0" u="none" strike="noStrike" dirty="0">
                <a:solidFill>
                  <a:srgbClr val="404040"/>
                </a:solidFill>
                <a:effectLst/>
              </a:rPr>
              <a:t> </a:t>
            </a:r>
            <a:r>
              <a:rPr lang="it-IT" sz="2400" b="0" i="0" u="none" strike="noStrike" dirty="0" err="1">
                <a:solidFill>
                  <a:srgbClr val="404040"/>
                </a:solidFill>
                <a:effectLst/>
              </a:rPr>
              <a:t>that</a:t>
            </a:r>
            <a:r>
              <a:rPr lang="it-IT" sz="2400" b="0" i="0" u="none" strike="noStrike" dirty="0">
                <a:solidFill>
                  <a:srgbClr val="404040"/>
                </a:solidFill>
                <a:effectLst/>
              </a:rPr>
              <a:t> </a:t>
            </a:r>
            <a:r>
              <a:rPr lang="it-IT" sz="2400" b="0" i="0" u="none" strike="noStrike" dirty="0" err="1">
                <a:solidFill>
                  <a:srgbClr val="404040"/>
                </a:solidFill>
                <a:effectLst/>
              </a:rPr>
              <a:t>regulators</a:t>
            </a:r>
            <a:r>
              <a:rPr lang="it-IT" sz="2400" b="0" i="0" u="none" strike="noStrike" dirty="0">
                <a:solidFill>
                  <a:srgbClr val="404040"/>
                </a:solidFill>
                <a:effectLst/>
              </a:rPr>
              <a:t> </a:t>
            </a:r>
            <a:r>
              <a:rPr lang="it-IT" sz="2400" b="0" i="0" u="none" strike="noStrike" dirty="0" err="1">
                <a:solidFill>
                  <a:srgbClr val="404040"/>
                </a:solidFill>
                <a:effectLst/>
              </a:rPr>
              <a:t>keep</a:t>
            </a:r>
            <a:r>
              <a:rPr lang="it-IT" sz="2400" b="0" i="0" u="none" strike="noStrike" dirty="0">
                <a:solidFill>
                  <a:srgbClr val="404040"/>
                </a:solidFill>
                <a:effectLst/>
              </a:rPr>
              <a:t> a </a:t>
            </a:r>
            <a:r>
              <a:rPr lang="it-IT" sz="2400" b="0" i="0" u="none" strike="noStrike" dirty="0" err="1">
                <a:solidFill>
                  <a:srgbClr val="404040"/>
                </a:solidFill>
                <a:effectLst/>
              </a:rPr>
              <a:t>watchful</a:t>
            </a:r>
            <a:r>
              <a:rPr lang="it-IT" sz="2400" b="0" i="0" u="none" strike="noStrike" dirty="0">
                <a:solidFill>
                  <a:srgbClr val="404040"/>
                </a:solidFill>
                <a:effectLst/>
              </a:rPr>
              <a:t> </a:t>
            </a:r>
            <a:r>
              <a:rPr lang="it-IT" sz="2400" b="0" i="0" u="none" strike="noStrike" dirty="0" err="1">
                <a:solidFill>
                  <a:srgbClr val="404040"/>
                </a:solidFill>
                <a:effectLst/>
              </a:rPr>
              <a:t>eye</a:t>
            </a:r>
            <a:r>
              <a:rPr lang="it-IT" sz="2400" b="0" i="0" u="none" strike="noStrike" dirty="0">
                <a:solidFill>
                  <a:srgbClr val="404040"/>
                </a:solidFill>
                <a:effectLst/>
              </a:rPr>
              <a:t> on the market to </a:t>
            </a:r>
            <a:r>
              <a:rPr lang="it-IT" sz="2400" b="0" i="0" u="none" strike="noStrike" dirty="0" err="1">
                <a:solidFill>
                  <a:srgbClr val="404040"/>
                </a:solidFill>
                <a:effectLst/>
              </a:rPr>
              <a:t>ensure</a:t>
            </a:r>
            <a:r>
              <a:rPr lang="it-IT" sz="2400" b="0" i="0" u="none" strike="noStrike" dirty="0">
                <a:solidFill>
                  <a:srgbClr val="404040"/>
                </a:solidFill>
                <a:effectLst/>
              </a:rPr>
              <a:t> </a:t>
            </a:r>
            <a:r>
              <a:rPr lang="it-IT" sz="2400" b="0" i="0" u="none" strike="noStrike" dirty="0" err="1">
                <a:solidFill>
                  <a:srgbClr val="404040"/>
                </a:solidFill>
                <a:effectLst/>
              </a:rPr>
              <a:t>its</a:t>
            </a:r>
            <a:r>
              <a:rPr lang="it-IT" sz="2400" b="0" i="0" u="none" strike="noStrike" dirty="0">
                <a:solidFill>
                  <a:srgbClr val="404040"/>
                </a:solidFill>
                <a:effectLst/>
              </a:rPr>
              <a:t> </a:t>
            </a:r>
            <a:r>
              <a:rPr lang="it-IT" sz="2400" b="0" i="0" u="none" strike="noStrike" dirty="0" err="1">
                <a:solidFill>
                  <a:srgbClr val="404040"/>
                </a:solidFill>
                <a:effectLst/>
              </a:rPr>
              <a:t>integrity</a:t>
            </a:r>
            <a:r>
              <a:rPr lang="it-IT" sz="2400" b="0" i="0" u="none" strike="noStrike" dirty="0">
                <a:solidFill>
                  <a:srgbClr val="404040"/>
                </a:solidFill>
                <a:effectLst/>
              </a:rPr>
              <a:t>.</a:t>
            </a:r>
            <a:endParaRPr lang="it-IT" sz="2400" dirty="0">
              <a:solidFill>
                <a:srgbClr val="333333"/>
              </a:solidFill>
              <a:effectLst/>
            </a:endParaRPr>
          </a:p>
        </p:txBody>
      </p:sp>
    </p:spTree>
    <p:extLst>
      <p:ext uri="{BB962C8B-B14F-4D97-AF65-F5344CB8AC3E}">
        <p14:creationId xmlns:p14="http://schemas.microsoft.com/office/powerpoint/2010/main" val="6016361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2" name="Titolo 1">
            <a:extLst>
              <a:ext uri="{FF2B5EF4-FFF2-40B4-BE49-F238E27FC236}">
                <a16:creationId xmlns:a16="http://schemas.microsoft.com/office/drawing/2014/main" id="{F9874E7D-E0CF-5A8A-7482-62CF4D4D9E22}"/>
              </a:ext>
            </a:extLst>
          </p:cNvPr>
          <p:cNvSpPr>
            <a:spLocks noGrp="1"/>
          </p:cNvSpPr>
          <p:nvPr>
            <p:ph type="title"/>
          </p:nvPr>
        </p:nvSpPr>
        <p:spPr>
          <a:xfrm>
            <a:off x="838200" y="869888"/>
            <a:ext cx="10515600" cy="838642"/>
          </a:xfrm>
        </p:spPr>
        <p:txBody>
          <a:bodyPr>
            <a:normAutofit/>
          </a:bodyPr>
          <a:lstStyle/>
          <a:p>
            <a:pPr>
              <a:lnSpc>
                <a:spcPct val="100000"/>
              </a:lnSpc>
            </a:pPr>
            <a:r>
              <a:rPr lang="it-IT" dirty="0" err="1">
                <a:solidFill>
                  <a:schemeClr val="accent6">
                    <a:lumMod val="75000"/>
                  </a:schemeClr>
                </a:solidFill>
              </a:rPr>
              <a:t>What</a:t>
            </a:r>
            <a:r>
              <a:rPr lang="it-IT" dirty="0">
                <a:solidFill>
                  <a:schemeClr val="accent6">
                    <a:lumMod val="75000"/>
                  </a:schemeClr>
                </a:solidFill>
              </a:rPr>
              <a:t> </a:t>
            </a:r>
            <a:r>
              <a:rPr lang="it-IT" dirty="0" err="1">
                <a:solidFill>
                  <a:schemeClr val="accent6">
                    <a:lumMod val="75000"/>
                  </a:schemeClr>
                </a:solidFill>
              </a:rPr>
              <a:t>is</a:t>
            </a:r>
            <a:r>
              <a:rPr lang="it-IT" dirty="0">
                <a:solidFill>
                  <a:schemeClr val="accent6">
                    <a:lumMod val="75000"/>
                  </a:schemeClr>
                </a:solidFill>
              </a:rPr>
              <a:t> a </a:t>
            </a:r>
            <a:r>
              <a:rPr lang="it-IT" dirty="0" err="1">
                <a:solidFill>
                  <a:schemeClr val="accent6">
                    <a:lumMod val="75000"/>
                  </a:schemeClr>
                </a:solidFill>
              </a:rPr>
              <a:t>registry</a:t>
            </a:r>
            <a:r>
              <a:rPr lang="it-IT" dirty="0">
                <a:solidFill>
                  <a:schemeClr val="accent6">
                    <a:lumMod val="75000"/>
                  </a:schemeClr>
                </a:solidFill>
              </a:rPr>
              <a:t>?</a:t>
            </a:r>
          </a:p>
        </p:txBody>
      </p:sp>
      <p:sp>
        <p:nvSpPr>
          <p:cNvPr id="3" name="Segnaposto contenuto 2">
            <a:extLst>
              <a:ext uri="{FF2B5EF4-FFF2-40B4-BE49-F238E27FC236}">
                <a16:creationId xmlns:a16="http://schemas.microsoft.com/office/drawing/2014/main" id="{B0289B15-728B-DCF9-8218-884FB8D6D479}"/>
              </a:ext>
            </a:extLst>
          </p:cNvPr>
          <p:cNvSpPr>
            <a:spLocks noGrp="1"/>
          </p:cNvSpPr>
          <p:nvPr>
            <p:ph idx="1"/>
          </p:nvPr>
        </p:nvSpPr>
        <p:spPr>
          <a:xfrm>
            <a:off x="939114" y="1938142"/>
            <a:ext cx="10144897" cy="3793524"/>
          </a:xfrm>
        </p:spPr>
        <p:txBody>
          <a:bodyPr>
            <a:normAutofit/>
          </a:bodyPr>
          <a:lstStyle/>
          <a:p>
            <a:pPr algn="l" fontAlgn="base">
              <a:lnSpc>
                <a:spcPct val="100000"/>
              </a:lnSpc>
            </a:pPr>
            <a:r>
              <a:rPr lang="it-IT" b="0" i="0" u="none" strike="noStrike" dirty="0">
                <a:solidFill>
                  <a:srgbClr val="333333"/>
                </a:solidFill>
                <a:effectLst/>
                <a:latin typeface="Helvetica Neue" panose="02000503000000020004" pitchFamily="2" charset="0"/>
              </a:rPr>
              <a:t>A “</a:t>
            </a:r>
            <a:r>
              <a:rPr lang="it-IT" b="0" i="0" u="none" strike="noStrike" dirty="0" err="1">
                <a:solidFill>
                  <a:srgbClr val="333333"/>
                </a:solidFill>
                <a:effectLst/>
                <a:latin typeface="Helvetica Neue" panose="02000503000000020004" pitchFamily="2" charset="0"/>
              </a:rPr>
              <a:t>registry</a:t>
            </a:r>
            <a:r>
              <a:rPr lang="it-IT" b="0" i="0" u="none" strike="noStrike" dirty="0">
                <a:solidFill>
                  <a:srgbClr val="333333"/>
                </a:solidFill>
                <a:effectLst/>
                <a:latin typeface="Helvetica Neue" panose="02000503000000020004" pitchFamily="2" charset="0"/>
              </a:rPr>
              <a:t>” </a:t>
            </a:r>
            <a:r>
              <a:rPr lang="it-IT" b="0" i="0" u="none" strike="noStrike" dirty="0" err="1">
                <a:solidFill>
                  <a:srgbClr val="333333"/>
                </a:solidFill>
                <a:effectLst/>
                <a:latin typeface="Helvetica Neue" panose="02000503000000020004" pitchFamily="2" charset="0"/>
              </a:rPr>
              <a:t>is</a:t>
            </a:r>
            <a:r>
              <a:rPr lang="it-IT" b="0" i="0" u="none" strike="noStrike" dirty="0">
                <a:solidFill>
                  <a:srgbClr val="333333"/>
                </a:solidFill>
                <a:effectLst/>
                <a:latin typeface="Helvetica Neue" panose="02000503000000020004" pitchFamily="2" charset="0"/>
              </a:rPr>
              <a:t> an </a:t>
            </a:r>
            <a:r>
              <a:rPr lang="it-IT" b="1" i="0" u="sng" strike="noStrike" dirty="0">
                <a:effectLst/>
                <a:latin typeface="inherit"/>
                <a:hlinkClick r:id="rId7">
                  <a:extLst>
                    <a:ext uri="{A12FA001-AC4F-418D-AE19-62706E023703}">
                      <ahyp:hlinkClr xmlns:ahyp="http://schemas.microsoft.com/office/drawing/2018/hyperlinkcolor" val="tx"/>
                    </a:ext>
                  </a:extLst>
                </a:hlinkClick>
              </a:rPr>
              <a:t>information technology system</a:t>
            </a:r>
            <a:r>
              <a:rPr lang="it-IT" b="0" i="0" u="none" strike="noStrike" dirty="0">
                <a:solidFill>
                  <a:schemeClr val="accent5">
                    <a:lumMod val="75000"/>
                  </a:schemeClr>
                </a:solidFill>
                <a:effectLst/>
                <a:latin typeface="Helvetica Neue" panose="02000503000000020004" pitchFamily="2" charset="0"/>
              </a:rPr>
              <a:t> </a:t>
            </a:r>
            <a:r>
              <a:rPr lang="it-IT" b="0" i="0" u="none" strike="noStrike" dirty="0" err="1">
                <a:solidFill>
                  <a:srgbClr val="333333"/>
                </a:solidFill>
                <a:effectLst/>
                <a:latin typeface="Helvetica Neue" panose="02000503000000020004" pitchFamily="2" charset="0"/>
              </a:rPr>
              <a:t>that</a:t>
            </a:r>
            <a:r>
              <a:rPr lang="it-IT" b="0" i="0" u="none" strike="noStrike" dirty="0">
                <a:solidFill>
                  <a:srgbClr val="333333"/>
                </a:solidFill>
                <a:effectLst/>
                <a:latin typeface="Helvetica Neue" panose="02000503000000020004" pitchFamily="2" charset="0"/>
              </a:rPr>
              <a:t> </a:t>
            </a:r>
            <a:r>
              <a:rPr lang="it-IT" b="0" i="0" u="none" strike="noStrike" dirty="0" err="1">
                <a:solidFill>
                  <a:srgbClr val="333333"/>
                </a:solidFill>
                <a:effectLst/>
                <a:latin typeface="Helvetica Neue" panose="02000503000000020004" pitchFamily="2" charset="0"/>
              </a:rPr>
              <a:t>records</a:t>
            </a:r>
            <a:r>
              <a:rPr lang="it-IT" b="0" i="0" u="none" strike="noStrike" dirty="0">
                <a:solidFill>
                  <a:srgbClr val="333333"/>
                </a:solidFill>
                <a:effectLst/>
                <a:latin typeface="Helvetica Neue" panose="02000503000000020004" pitchFamily="2" charset="0"/>
              </a:rPr>
              <a:t> and tracks the ownership and transfers of </a:t>
            </a:r>
            <a:r>
              <a:rPr lang="it-IT" b="0" i="0" u="none" strike="noStrike" dirty="0" err="1">
                <a:solidFill>
                  <a:srgbClr val="333333"/>
                </a:solidFill>
                <a:effectLst/>
                <a:latin typeface="Helvetica Neue" panose="02000503000000020004" pitchFamily="2" charset="0"/>
              </a:rPr>
              <a:t>environmental</a:t>
            </a:r>
            <a:r>
              <a:rPr lang="it-IT" b="0" i="0" u="none" strike="noStrike" dirty="0">
                <a:solidFill>
                  <a:srgbClr val="333333"/>
                </a:solidFill>
                <a:effectLst/>
                <a:latin typeface="Helvetica Neue" panose="02000503000000020004" pitchFamily="2" charset="0"/>
              </a:rPr>
              <a:t> commodities (in </a:t>
            </a:r>
            <a:r>
              <a:rPr lang="it-IT" b="0" i="0" u="none" strike="noStrike" dirty="0" err="1">
                <a:solidFill>
                  <a:srgbClr val="333333"/>
                </a:solidFill>
                <a:effectLst/>
                <a:latin typeface="Helvetica Neue" panose="02000503000000020004" pitchFamily="2" charset="0"/>
              </a:rPr>
              <a:t>this</a:t>
            </a:r>
            <a:r>
              <a:rPr lang="it-IT" b="0" i="0" u="none" strike="noStrike" dirty="0">
                <a:solidFill>
                  <a:srgbClr val="333333"/>
                </a:solidFill>
                <a:effectLst/>
                <a:latin typeface="Helvetica Neue" panose="02000503000000020004" pitchFamily="2" charset="0"/>
              </a:rPr>
              <a:t> case, </a:t>
            </a:r>
            <a:r>
              <a:rPr lang="it-IT" b="0" i="0" u="none" strike="noStrike" dirty="0" err="1">
                <a:solidFill>
                  <a:srgbClr val="333333"/>
                </a:solidFill>
                <a:effectLst/>
                <a:latin typeface="Helvetica Neue" panose="02000503000000020004" pitchFamily="2" charset="0"/>
              </a:rPr>
              <a:t>emission</a:t>
            </a:r>
            <a:r>
              <a:rPr lang="it-IT" b="0" i="0" u="none" strike="noStrike" dirty="0">
                <a:solidFill>
                  <a:srgbClr val="333333"/>
                </a:solidFill>
                <a:effectLst/>
                <a:latin typeface="Helvetica Neue" panose="02000503000000020004" pitchFamily="2" charset="0"/>
              </a:rPr>
              <a:t> </a:t>
            </a:r>
            <a:r>
              <a:rPr lang="it-IT" b="0" i="0" u="none" strike="noStrike" dirty="0" err="1">
                <a:solidFill>
                  <a:srgbClr val="333333"/>
                </a:solidFill>
                <a:effectLst/>
                <a:latin typeface="Helvetica Neue" panose="02000503000000020004" pitchFamily="2" charset="0"/>
              </a:rPr>
              <a:t>allowances</a:t>
            </a:r>
            <a:r>
              <a:rPr lang="it-IT" b="0" i="0" u="none" strike="noStrike" dirty="0">
                <a:solidFill>
                  <a:srgbClr val="333333"/>
                </a:solidFill>
                <a:effectLst/>
                <a:latin typeface="Helvetica Neue" panose="02000503000000020004" pitchFamily="2" charset="0"/>
              </a:rPr>
              <a:t>) </a:t>
            </a:r>
            <a:r>
              <a:rPr lang="it-IT" b="0" i="0" u="none" strike="noStrike" dirty="0" err="1">
                <a:solidFill>
                  <a:srgbClr val="333333"/>
                </a:solidFill>
                <a:effectLst/>
                <a:latin typeface="Helvetica Neue" panose="02000503000000020004" pitchFamily="2" charset="0"/>
              </a:rPr>
              <a:t>between</a:t>
            </a:r>
            <a:r>
              <a:rPr lang="it-IT" b="0" i="0" u="none" strike="noStrike" dirty="0">
                <a:solidFill>
                  <a:srgbClr val="333333"/>
                </a:solidFill>
                <a:effectLst/>
                <a:latin typeface="Helvetica Neue" panose="02000503000000020004" pitchFamily="2" charset="0"/>
              </a:rPr>
              <a:t> buyers and sellers.</a:t>
            </a:r>
          </a:p>
          <a:p>
            <a:pPr algn="l" fontAlgn="base">
              <a:lnSpc>
                <a:spcPct val="100000"/>
              </a:lnSpc>
            </a:pPr>
            <a:r>
              <a:rPr lang="it-IT" b="0" i="0" u="none" strike="noStrike" dirty="0">
                <a:solidFill>
                  <a:srgbClr val="333333"/>
                </a:solidFill>
                <a:effectLst/>
                <a:latin typeface="Helvetica Neue" panose="02000503000000020004" pitchFamily="2" charset="0"/>
              </a:rPr>
              <a:t>Legal ownership of an </a:t>
            </a:r>
            <a:r>
              <a:rPr lang="it-IT" b="0" i="0" u="none" strike="noStrike" dirty="0" err="1">
                <a:solidFill>
                  <a:srgbClr val="333333"/>
                </a:solidFill>
                <a:effectLst/>
                <a:latin typeface="Helvetica Neue" panose="02000503000000020004" pitchFamily="2" charset="0"/>
              </a:rPr>
              <a:t>emission</a:t>
            </a:r>
            <a:r>
              <a:rPr lang="it-IT" b="0" i="0" u="none" strike="noStrike" dirty="0">
                <a:solidFill>
                  <a:srgbClr val="333333"/>
                </a:solidFill>
                <a:effectLst/>
                <a:latin typeface="Helvetica Neue" panose="02000503000000020004" pitchFamily="2" charset="0"/>
              </a:rPr>
              <a:t> </a:t>
            </a:r>
            <a:r>
              <a:rPr lang="it-IT" b="0" i="0" u="none" strike="noStrike" dirty="0" err="1">
                <a:solidFill>
                  <a:srgbClr val="333333"/>
                </a:solidFill>
                <a:effectLst/>
                <a:latin typeface="Helvetica Neue" panose="02000503000000020004" pitchFamily="2" charset="0"/>
              </a:rPr>
              <a:t>allowance</a:t>
            </a:r>
            <a:r>
              <a:rPr lang="it-IT" b="0" i="0" u="none" strike="noStrike" dirty="0">
                <a:solidFill>
                  <a:srgbClr val="333333"/>
                </a:solidFill>
                <a:effectLst/>
                <a:latin typeface="Helvetica Neue" panose="02000503000000020004" pitchFamily="2" charset="0"/>
              </a:rPr>
              <a:t> or credit </a:t>
            </a:r>
            <a:r>
              <a:rPr lang="it-IT" b="0" i="0" u="none" strike="noStrike" dirty="0" err="1">
                <a:solidFill>
                  <a:srgbClr val="333333"/>
                </a:solidFill>
                <a:effectLst/>
                <a:latin typeface="Helvetica Neue" panose="02000503000000020004" pitchFamily="2" charset="0"/>
              </a:rPr>
              <a:t>is</a:t>
            </a:r>
            <a:r>
              <a:rPr lang="it-IT" b="0" i="0" u="none" strike="noStrike" dirty="0">
                <a:solidFill>
                  <a:srgbClr val="333333"/>
                </a:solidFill>
                <a:effectLst/>
                <a:latin typeface="Helvetica Neue" panose="02000503000000020004" pitchFamily="2" charset="0"/>
              </a:rPr>
              <a:t> </a:t>
            </a:r>
            <a:r>
              <a:rPr lang="it-IT" b="0" i="0" u="none" strike="noStrike" dirty="0" err="1">
                <a:solidFill>
                  <a:srgbClr val="333333"/>
                </a:solidFill>
                <a:effectLst/>
                <a:latin typeface="Helvetica Neue" panose="02000503000000020004" pitchFamily="2" charset="0"/>
              </a:rPr>
              <a:t>completely</a:t>
            </a:r>
            <a:r>
              <a:rPr lang="it-IT" b="0" i="0" u="none" strike="noStrike" dirty="0">
                <a:solidFill>
                  <a:srgbClr val="333333"/>
                </a:solidFill>
                <a:effectLst/>
                <a:latin typeface="Helvetica Neue" panose="02000503000000020004" pitchFamily="2" charset="0"/>
              </a:rPr>
              <a:t> </a:t>
            </a:r>
            <a:r>
              <a:rPr lang="it-IT" b="0" i="0" u="none" strike="noStrike" dirty="0" err="1">
                <a:solidFill>
                  <a:srgbClr val="333333"/>
                </a:solidFill>
                <a:effectLst/>
                <a:latin typeface="Helvetica Neue" panose="02000503000000020004" pitchFamily="2" charset="0"/>
              </a:rPr>
              <a:t>transferred</a:t>
            </a:r>
            <a:r>
              <a:rPr lang="it-IT" b="0" i="0" u="none" strike="noStrike" dirty="0">
                <a:solidFill>
                  <a:srgbClr val="333333"/>
                </a:solidFill>
                <a:effectLst/>
                <a:latin typeface="Helvetica Neue" panose="02000503000000020004" pitchFamily="2" charset="0"/>
              </a:rPr>
              <a:t> </a:t>
            </a:r>
            <a:r>
              <a:rPr lang="it-IT" b="0" i="0" u="none" strike="noStrike" dirty="0" err="1">
                <a:solidFill>
                  <a:srgbClr val="333333"/>
                </a:solidFill>
                <a:effectLst/>
                <a:latin typeface="Helvetica Neue" panose="02000503000000020004" pitchFamily="2" charset="0"/>
              </a:rPr>
              <a:t>only</a:t>
            </a:r>
            <a:r>
              <a:rPr lang="it-IT" b="0" i="0" u="none" strike="noStrike" dirty="0">
                <a:solidFill>
                  <a:srgbClr val="333333"/>
                </a:solidFill>
                <a:effectLst/>
                <a:latin typeface="Helvetica Neue" panose="02000503000000020004" pitchFamily="2" charset="0"/>
              </a:rPr>
              <a:t> once a data </a:t>
            </a:r>
            <a:r>
              <a:rPr lang="it-IT" b="0" i="0" u="none" strike="noStrike" dirty="0" err="1">
                <a:solidFill>
                  <a:srgbClr val="333333"/>
                </a:solidFill>
                <a:effectLst/>
                <a:latin typeface="Helvetica Neue" panose="02000503000000020004" pitchFamily="2" charset="0"/>
              </a:rPr>
              <a:t>is</a:t>
            </a:r>
            <a:r>
              <a:rPr lang="it-IT" b="0" i="0" u="none" strike="noStrike" dirty="0">
                <a:solidFill>
                  <a:srgbClr val="333333"/>
                </a:solidFill>
                <a:effectLst/>
                <a:latin typeface="Helvetica Neue" panose="02000503000000020004" pitchFamily="2" charset="0"/>
              </a:rPr>
              <a:t> </a:t>
            </a:r>
            <a:r>
              <a:rPr lang="it-IT" b="0" i="0" u="none" strike="noStrike" dirty="0" err="1">
                <a:solidFill>
                  <a:srgbClr val="333333"/>
                </a:solidFill>
                <a:effectLst/>
                <a:latin typeface="Helvetica Neue" panose="02000503000000020004" pitchFamily="2" charset="0"/>
              </a:rPr>
              <a:t>recorded</a:t>
            </a:r>
            <a:r>
              <a:rPr lang="it-IT" b="0" i="0" u="none" strike="noStrike" dirty="0">
                <a:solidFill>
                  <a:srgbClr val="333333"/>
                </a:solidFill>
                <a:effectLst/>
                <a:latin typeface="Helvetica Neue" panose="02000503000000020004" pitchFamily="2" charset="0"/>
              </a:rPr>
              <a:t> in a </a:t>
            </a:r>
            <a:r>
              <a:rPr lang="it-IT" b="0" i="0" u="none" strike="noStrike" dirty="0" err="1">
                <a:solidFill>
                  <a:srgbClr val="333333"/>
                </a:solidFill>
                <a:effectLst/>
                <a:latin typeface="Helvetica Neue" panose="02000503000000020004" pitchFamily="2" charset="0"/>
              </a:rPr>
              <a:t>registry</a:t>
            </a:r>
            <a:r>
              <a:rPr lang="it-IT" b="0" i="0" u="none" strike="noStrike" dirty="0">
                <a:solidFill>
                  <a:srgbClr val="333333"/>
                </a:solidFill>
                <a:effectLst/>
                <a:latin typeface="Helvetica Neue" panose="02000503000000020004" pitchFamily="2" charset="0"/>
              </a:rPr>
              <a:t>. </a:t>
            </a:r>
            <a:r>
              <a:rPr lang="it-IT" i="0" u="none" strike="noStrike" dirty="0" err="1">
                <a:solidFill>
                  <a:schemeClr val="accent5">
                    <a:lumMod val="75000"/>
                  </a:schemeClr>
                </a:solidFill>
                <a:effectLst/>
                <a:latin typeface="inherit"/>
              </a:rPr>
              <a:t>Registries</a:t>
            </a:r>
            <a:r>
              <a:rPr lang="it-IT" i="0" u="none" strike="noStrike" dirty="0">
                <a:solidFill>
                  <a:schemeClr val="accent5">
                    <a:lumMod val="75000"/>
                  </a:schemeClr>
                </a:solidFill>
                <a:effectLst/>
                <a:latin typeface="inherit"/>
              </a:rPr>
              <a:t> are the </a:t>
            </a:r>
            <a:r>
              <a:rPr lang="it-IT" i="0" u="none" strike="noStrike" dirty="0" err="1">
                <a:solidFill>
                  <a:schemeClr val="accent5">
                    <a:lumMod val="75000"/>
                  </a:schemeClr>
                </a:solidFill>
                <a:effectLst/>
                <a:latin typeface="inherit"/>
              </a:rPr>
              <a:t>infrastructure</a:t>
            </a:r>
            <a:r>
              <a:rPr lang="it-IT" i="0" u="none" strike="noStrike" dirty="0">
                <a:solidFill>
                  <a:schemeClr val="accent5">
                    <a:lumMod val="75000"/>
                  </a:schemeClr>
                </a:solidFill>
                <a:effectLst/>
                <a:latin typeface="inherit"/>
              </a:rPr>
              <a:t> or “</a:t>
            </a:r>
            <a:r>
              <a:rPr lang="it-IT" i="0" u="none" strike="noStrike" dirty="0" err="1">
                <a:solidFill>
                  <a:schemeClr val="accent5">
                    <a:lumMod val="75000"/>
                  </a:schemeClr>
                </a:solidFill>
                <a:effectLst/>
                <a:latin typeface="inherit"/>
              </a:rPr>
              <a:t>backbone</a:t>
            </a:r>
            <a:r>
              <a:rPr lang="it-IT" i="0" u="none" strike="noStrike" dirty="0">
                <a:solidFill>
                  <a:schemeClr val="accent5">
                    <a:lumMod val="75000"/>
                  </a:schemeClr>
                </a:solidFill>
                <a:effectLst/>
                <a:latin typeface="inherit"/>
              </a:rPr>
              <a:t>” of </a:t>
            </a:r>
            <a:r>
              <a:rPr lang="it-IT" i="0" u="none" strike="noStrike" dirty="0" err="1">
                <a:solidFill>
                  <a:schemeClr val="accent5">
                    <a:lumMod val="75000"/>
                  </a:schemeClr>
                </a:solidFill>
                <a:effectLst/>
                <a:latin typeface="inherit"/>
              </a:rPr>
              <a:t>ETSs</a:t>
            </a:r>
            <a:r>
              <a:rPr lang="it-IT" i="0" u="none" strike="noStrike" dirty="0">
                <a:solidFill>
                  <a:schemeClr val="accent5">
                    <a:lumMod val="75000"/>
                  </a:schemeClr>
                </a:solidFill>
                <a:effectLst/>
                <a:latin typeface="inherit"/>
              </a:rPr>
              <a:t> and markets</a:t>
            </a:r>
            <a:r>
              <a:rPr lang="it-IT" i="0" u="none" strike="noStrike" dirty="0">
                <a:solidFill>
                  <a:schemeClr val="accent5">
                    <a:lumMod val="75000"/>
                  </a:schemeClr>
                </a:solidFill>
                <a:effectLst/>
                <a:latin typeface="Helvetica Neue" panose="02000503000000020004" pitchFamily="2" charset="0"/>
              </a:rPr>
              <a:t>.</a:t>
            </a:r>
          </a:p>
        </p:txBody>
      </p:sp>
    </p:spTree>
    <p:extLst>
      <p:ext uri="{BB962C8B-B14F-4D97-AF65-F5344CB8AC3E}">
        <p14:creationId xmlns:p14="http://schemas.microsoft.com/office/powerpoint/2010/main" val="10861960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2" name="Titolo 1">
            <a:extLst>
              <a:ext uri="{FF2B5EF4-FFF2-40B4-BE49-F238E27FC236}">
                <a16:creationId xmlns:a16="http://schemas.microsoft.com/office/drawing/2014/main" id="{D8377516-884A-A9F3-4643-121D6755BC48}"/>
              </a:ext>
            </a:extLst>
          </p:cNvPr>
          <p:cNvSpPr>
            <a:spLocks noGrp="1"/>
          </p:cNvSpPr>
          <p:nvPr>
            <p:ph type="title"/>
          </p:nvPr>
        </p:nvSpPr>
        <p:spPr>
          <a:xfrm>
            <a:off x="347370" y="730886"/>
            <a:ext cx="11600445" cy="736549"/>
          </a:xfrm>
        </p:spPr>
        <p:txBody>
          <a:bodyPr>
            <a:normAutofit fontScale="90000"/>
          </a:bodyPr>
          <a:lstStyle/>
          <a:p>
            <a:r>
              <a:rPr lang="it-IT" dirty="0" err="1">
                <a:solidFill>
                  <a:schemeClr val="accent6">
                    <a:lumMod val="75000"/>
                  </a:schemeClr>
                </a:solidFill>
              </a:rPr>
              <a:t>Preventing</a:t>
            </a:r>
            <a:r>
              <a:rPr lang="it-IT" dirty="0">
                <a:solidFill>
                  <a:schemeClr val="accent6">
                    <a:lumMod val="75000"/>
                  </a:schemeClr>
                </a:solidFill>
              </a:rPr>
              <a:t> market </a:t>
            </a:r>
            <a:r>
              <a:rPr lang="it-IT" dirty="0" err="1">
                <a:solidFill>
                  <a:schemeClr val="accent6">
                    <a:lumMod val="75000"/>
                  </a:schemeClr>
                </a:solidFill>
              </a:rPr>
              <a:t>abuse</a:t>
            </a:r>
            <a:r>
              <a:rPr lang="it-IT" dirty="0">
                <a:solidFill>
                  <a:schemeClr val="accent6">
                    <a:lumMod val="75000"/>
                  </a:schemeClr>
                </a:solidFill>
              </a:rPr>
              <a:t> and </a:t>
            </a:r>
            <a:r>
              <a:rPr lang="it-IT" dirty="0" err="1">
                <a:solidFill>
                  <a:schemeClr val="accent6">
                    <a:lumMod val="75000"/>
                  </a:schemeClr>
                </a:solidFill>
              </a:rPr>
              <a:t>other</a:t>
            </a:r>
            <a:r>
              <a:rPr lang="it-IT" dirty="0">
                <a:solidFill>
                  <a:schemeClr val="accent6">
                    <a:lumMod val="75000"/>
                  </a:schemeClr>
                </a:solidFill>
              </a:rPr>
              <a:t> market </a:t>
            </a:r>
            <a:r>
              <a:rPr lang="it-IT" dirty="0" err="1">
                <a:solidFill>
                  <a:schemeClr val="accent6">
                    <a:lumMod val="75000"/>
                  </a:schemeClr>
                </a:solidFill>
              </a:rPr>
              <a:t>misconduct</a:t>
            </a:r>
            <a:endParaRPr lang="it-IT" dirty="0">
              <a:solidFill>
                <a:schemeClr val="accent6">
                  <a:lumMod val="75000"/>
                </a:schemeClr>
              </a:solidFill>
            </a:endParaRPr>
          </a:p>
        </p:txBody>
      </p:sp>
      <p:sp>
        <p:nvSpPr>
          <p:cNvPr id="3" name="Segnaposto contenuto 2">
            <a:extLst>
              <a:ext uri="{FF2B5EF4-FFF2-40B4-BE49-F238E27FC236}">
                <a16:creationId xmlns:a16="http://schemas.microsoft.com/office/drawing/2014/main" id="{3C7BEF44-108E-3DB1-4C6D-BCFF8092B151}"/>
              </a:ext>
            </a:extLst>
          </p:cNvPr>
          <p:cNvSpPr>
            <a:spLocks noGrp="1"/>
          </p:cNvSpPr>
          <p:nvPr>
            <p:ph idx="1"/>
          </p:nvPr>
        </p:nvSpPr>
        <p:spPr>
          <a:xfrm>
            <a:off x="674176" y="1828800"/>
            <a:ext cx="10679624" cy="4335715"/>
          </a:xfrm>
        </p:spPr>
        <p:txBody>
          <a:bodyPr>
            <a:noAutofit/>
          </a:bodyPr>
          <a:lstStyle/>
          <a:p>
            <a:pPr>
              <a:lnSpc>
                <a:spcPct val="100000"/>
              </a:lnSpc>
            </a:pPr>
            <a:r>
              <a:rPr lang="it-IT" b="0" i="0" u="none" strike="noStrike" dirty="0" err="1">
                <a:solidFill>
                  <a:srgbClr val="404040"/>
                </a:solidFill>
                <a:effectLst/>
                <a:latin typeface="arial" panose="020B0604020202020204" pitchFamily="34" charset="0"/>
              </a:rPr>
              <a:t>As</a:t>
            </a:r>
            <a:r>
              <a:rPr lang="it-IT" b="0" i="0" u="none" strike="noStrike" dirty="0">
                <a:solidFill>
                  <a:srgbClr val="404040"/>
                </a:solidFill>
                <a:effectLst/>
                <a:latin typeface="arial" panose="020B0604020202020204" pitchFamily="34" charset="0"/>
              </a:rPr>
              <a:t> from </a:t>
            </a:r>
            <a:r>
              <a:rPr lang="it-IT" b="0" i="0" u="none" strike="noStrike" dirty="0" err="1">
                <a:solidFill>
                  <a:srgbClr val="404040"/>
                </a:solidFill>
                <a:effectLst/>
                <a:latin typeface="arial" panose="020B0604020202020204" pitchFamily="34" charset="0"/>
              </a:rPr>
              <a:t>January</a:t>
            </a:r>
            <a:r>
              <a:rPr lang="it-IT" b="0" i="0" u="none" strike="noStrike" dirty="0">
                <a:solidFill>
                  <a:srgbClr val="404040"/>
                </a:solidFill>
                <a:effectLst/>
                <a:latin typeface="arial" panose="020B0604020202020204" pitchFamily="34" charset="0"/>
              </a:rPr>
              <a:t> 2018, </a:t>
            </a:r>
            <a:r>
              <a:rPr lang="it-IT" b="0" i="0" u="none" strike="noStrike" dirty="0" err="1">
                <a:solidFill>
                  <a:srgbClr val="404040"/>
                </a:solidFill>
                <a:effectLst/>
                <a:latin typeface="arial" panose="020B0604020202020204" pitchFamily="34" charset="0"/>
              </a:rPr>
              <a:t>emission</a:t>
            </a:r>
            <a:r>
              <a:rPr lang="it-IT" b="0" i="0" u="none" strike="noStrike" dirty="0">
                <a:solidFill>
                  <a:srgbClr val="404040"/>
                </a:solidFill>
                <a:effectLst/>
                <a:latin typeface="arial" panose="020B0604020202020204" pitchFamily="34" charset="0"/>
              </a:rPr>
              <a:t> </a:t>
            </a:r>
            <a:r>
              <a:rPr lang="it-IT" b="0" i="0" u="none" strike="noStrike" dirty="0" err="1">
                <a:solidFill>
                  <a:srgbClr val="404040"/>
                </a:solidFill>
                <a:effectLst/>
                <a:latin typeface="arial" panose="020B0604020202020204" pitchFamily="34" charset="0"/>
              </a:rPr>
              <a:t>allowances</a:t>
            </a:r>
            <a:r>
              <a:rPr lang="it-IT" b="0" i="0" u="none" strike="noStrike" dirty="0">
                <a:solidFill>
                  <a:srgbClr val="404040"/>
                </a:solidFill>
                <a:effectLst/>
                <a:latin typeface="arial" panose="020B0604020202020204" pitchFamily="34" charset="0"/>
              </a:rPr>
              <a:t> are </a:t>
            </a:r>
            <a:r>
              <a:rPr lang="it-IT" b="0" i="0" u="none" strike="noStrike" dirty="0" err="1">
                <a:solidFill>
                  <a:srgbClr val="404040"/>
                </a:solidFill>
                <a:effectLst/>
                <a:latin typeface="arial" panose="020B0604020202020204" pitchFamily="34" charset="0"/>
              </a:rPr>
              <a:t>classified</a:t>
            </a:r>
            <a:r>
              <a:rPr lang="it-IT" b="0" i="0" u="none" strike="noStrike" dirty="0">
                <a:solidFill>
                  <a:srgbClr val="404040"/>
                </a:solidFill>
                <a:effectLst/>
                <a:latin typeface="arial" panose="020B0604020202020204" pitchFamily="34" charset="0"/>
              </a:rPr>
              <a:t> </a:t>
            </a:r>
            <a:r>
              <a:rPr lang="it-IT" b="0" i="0" u="none" strike="noStrike" dirty="0" err="1">
                <a:solidFill>
                  <a:srgbClr val="404040"/>
                </a:solidFill>
                <a:effectLst/>
                <a:latin typeface="arial" panose="020B0604020202020204" pitchFamily="34" charset="0"/>
              </a:rPr>
              <a:t>as</a:t>
            </a:r>
            <a:r>
              <a:rPr lang="it-IT" b="0" i="0" u="none" strike="noStrike" dirty="0">
                <a:solidFill>
                  <a:srgbClr val="404040"/>
                </a:solidFill>
                <a:effectLst/>
                <a:latin typeface="arial" panose="020B0604020202020204" pitchFamily="34" charset="0"/>
              </a:rPr>
              <a:t> </a:t>
            </a:r>
            <a:r>
              <a:rPr lang="it-IT" b="0" i="0" u="none" strike="noStrike" dirty="0" err="1">
                <a:solidFill>
                  <a:srgbClr val="404040"/>
                </a:solidFill>
                <a:effectLst/>
                <a:latin typeface="arial" panose="020B0604020202020204" pitchFamily="34" charset="0"/>
              </a:rPr>
              <a:t>financial</a:t>
            </a:r>
            <a:r>
              <a:rPr lang="it-IT" b="0" i="0" u="none" strike="noStrike" dirty="0">
                <a:solidFill>
                  <a:srgbClr val="404040"/>
                </a:solidFill>
                <a:effectLst/>
                <a:latin typeface="arial" panose="020B0604020202020204" pitchFamily="34" charset="0"/>
              </a:rPr>
              <a:t> </a:t>
            </a:r>
            <a:r>
              <a:rPr lang="it-IT" b="0" i="0" u="none" strike="noStrike" dirty="0" err="1">
                <a:solidFill>
                  <a:srgbClr val="404040"/>
                </a:solidFill>
                <a:effectLst/>
                <a:latin typeface="arial" panose="020B0604020202020204" pitchFamily="34" charset="0"/>
              </a:rPr>
              <a:t>instruments</a:t>
            </a:r>
            <a:r>
              <a:rPr lang="it-IT" b="0" i="0" u="none" strike="noStrike" dirty="0">
                <a:solidFill>
                  <a:srgbClr val="404040"/>
                </a:solidFill>
                <a:effectLst/>
                <a:latin typeface="arial" panose="020B0604020202020204" pitchFamily="34" charset="0"/>
              </a:rPr>
              <a:t> by the </a:t>
            </a:r>
            <a:r>
              <a:rPr lang="it-IT" b="0" i="0" u="none" strike="noStrike" dirty="0" err="1">
                <a:solidFill>
                  <a:srgbClr val="404040"/>
                </a:solidFill>
                <a:effectLst/>
                <a:latin typeface="arial" panose="020B0604020202020204" pitchFamily="34" charset="0"/>
              </a:rPr>
              <a:t>revised</a:t>
            </a:r>
            <a:r>
              <a:rPr lang="it-IT" dirty="0">
                <a:solidFill>
                  <a:srgbClr val="404040"/>
                </a:solidFill>
                <a:latin typeface="arial" panose="020B0604020202020204" pitchFamily="34" charset="0"/>
              </a:rPr>
              <a:t> </a:t>
            </a:r>
            <a:r>
              <a:rPr lang="it-IT" dirty="0">
                <a:solidFill>
                  <a:srgbClr val="404040"/>
                </a:solidFill>
                <a:latin typeface="arial" panose="020B0604020202020204" pitchFamily="34" charset="0"/>
                <a:hlinkClick r:id="rId7">
                  <a:extLst>
                    <a:ext uri="{A12FA001-AC4F-418D-AE19-62706E023703}">
                      <ahyp:hlinkClr xmlns:ahyp="http://schemas.microsoft.com/office/drawing/2018/hyperlinkcolor" val="tx"/>
                    </a:ext>
                  </a:extLst>
                </a:hlinkClick>
              </a:rPr>
              <a:t>Directive on Markets in Financial Instruments (MiFID2)</a:t>
            </a:r>
            <a:r>
              <a:rPr lang="it-IT" dirty="0">
                <a:solidFill>
                  <a:srgbClr val="404040"/>
                </a:solidFill>
                <a:latin typeface="arial" panose="020B0604020202020204" pitchFamily="34" charset="0"/>
              </a:rPr>
              <a:t>. </a:t>
            </a:r>
            <a:r>
              <a:rPr lang="it-IT" b="0" i="0" u="none" strike="noStrike" dirty="0" err="1">
                <a:solidFill>
                  <a:srgbClr val="404040"/>
                </a:solidFill>
                <a:effectLst/>
                <a:latin typeface="arial" panose="020B0604020202020204" pitchFamily="34" charset="0"/>
              </a:rPr>
              <a:t>Previously</a:t>
            </a:r>
            <a:r>
              <a:rPr lang="it-IT" b="0" i="0" u="none" strike="noStrike" dirty="0">
                <a:solidFill>
                  <a:srgbClr val="404040"/>
                </a:solidFill>
                <a:effectLst/>
                <a:latin typeface="arial" panose="020B0604020202020204" pitchFamily="34" charset="0"/>
              </a:rPr>
              <a:t>, </a:t>
            </a:r>
            <a:r>
              <a:rPr lang="it-IT" b="0" i="0" u="none" strike="noStrike" dirty="0" err="1">
                <a:solidFill>
                  <a:srgbClr val="404040"/>
                </a:solidFill>
                <a:effectLst/>
                <a:latin typeface="arial" panose="020B0604020202020204" pitchFamily="34" charset="0"/>
              </a:rPr>
              <a:t>only</a:t>
            </a:r>
            <a:r>
              <a:rPr lang="it-IT" b="0" i="0" u="none" strike="noStrike" dirty="0">
                <a:solidFill>
                  <a:srgbClr val="404040"/>
                </a:solidFill>
                <a:effectLst/>
                <a:latin typeface="arial" panose="020B0604020202020204" pitchFamily="34" charset="0"/>
              </a:rPr>
              <a:t> the derivative </a:t>
            </a:r>
            <a:r>
              <a:rPr lang="it-IT" b="0" i="0" u="none" strike="noStrike" dirty="0" err="1">
                <a:solidFill>
                  <a:srgbClr val="404040"/>
                </a:solidFill>
                <a:effectLst/>
                <a:latin typeface="arial" panose="020B0604020202020204" pitchFamily="34" charset="0"/>
              </a:rPr>
              <a:t>contracts</a:t>
            </a:r>
            <a:r>
              <a:rPr lang="it-IT" b="0" i="0" u="none" strike="noStrike" dirty="0">
                <a:solidFill>
                  <a:srgbClr val="404040"/>
                </a:solidFill>
                <a:effectLst/>
                <a:latin typeface="arial" panose="020B0604020202020204" pitchFamily="34" charset="0"/>
              </a:rPr>
              <a:t> of </a:t>
            </a:r>
            <a:r>
              <a:rPr lang="it-IT" b="0" i="0" u="none" strike="noStrike" dirty="0" err="1">
                <a:solidFill>
                  <a:srgbClr val="404040"/>
                </a:solidFill>
                <a:effectLst/>
                <a:latin typeface="arial" panose="020B0604020202020204" pitchFamily="34" charset="0"/>
              </a:rPr>
              <a:t>emission</a:t>
            </a:r>
            <a:r>
              <a:rPr lang="it-IT" b="0" i="0" u="none" strike="noStrike" dirty="0">
                <a:solidFill>
                  <a:srgbClr val="404040"/>
                </a:solidFill>
                <a:effectLst/>
                <a:latin typeface="arial" panose="020B0604020202020204" pitchFamily="34" charset="0"/>
              </a:rPr>
              <a:t> </a:t>
            </a:r>
            <a:r>
              <a:rPr lang="it-IT" b="0" i="0" u="none" strike="noStrike" dirty="0" err="1">
                <a:solidFill>
                  <a:srgbClr val="404040"/>
                </a:solidFill>
                <a:effectLst/>
                <a:latin typeface="arial" panose="020B0604020202020204" pitchFamily="34" charset="0"/>
              </a:rPr>
              <a:t>allowances</a:t>
            </a:r>
            <a:r>
              <a:rPr lang="it-IT" b="0" i="0" u="none" strike="noStrike" dirty="0">
                <a:solidFill>
                  <a:srgbClr val="404040"/>
                </a:solidFill>
                <a:effectLst/>
                <a:latin typeface="arial" panose="020B0604020202020204" pitchFamily="34" charset="0"/>
              </a:rPr>
              <a:t> </a:t>
            </a:r>
            <a:r>
              <a:rPr lang="it-IT" b="0" i="0" u="none" strike="noStrike" dirty="0" err="1">
                <a:solidFill>
                  <a:srgbClr val="404040"/>
                </a:solidFill>
                <a:effectLst/>
                <a:latin typeface="arial" panose="020B0604020202020204" pitchFamily="34" charset="0"/>
              </a:rPr>
              <a:t>were</a:t>
            </a:r>
            <a:r>
              <a:rPr lang="it-IT" b="0" i="0" u="none" strike="noStrike" dirty="0">
                <a:solidFill>
                  <a:srgbClr val="404040"/>
                </a:solidFill>
                <a:effectLst/>
                <a:latin typeface="arial" panose="020B0604020202020204" pitchFamily="34" charset="0"/>
              </a:rPr>
              <a:t> in the scope of </a:t>
            </a:r>
            <a:r>
              <a:rPr lang="it-IT" b="0" i="0" u="none" strike="noStrike" dirty="0" err="1">
                <a:solidFill>
                  <a:srgbClr val="404040"/>
                </a:solidFill>
                <a:effectLst/>
                <a:latin typeface="arial" panose="020B0604020202020204" pitchFamily="34" charset="0"/>
              </a:rPr>
              <a:t>financial</a:t>
            </a:r>
            <a:r>
              <a:rPr lang="it-IT" b="0" i="0" u="none" strike="noStrike" dirty="0">
                <a:solidFill>
                  <a:srgbClr val="404040"/>
                </a:solidFill>
                <a:effectLst/>
                <a:latin typeface="arial" panose="020B0604020202020204" pitchFamily="34" charset="0"/>
              </a:rPr>
              <a:t> market rules.</a:t>
            </a:r>
          </a:p>
          <a:p>
            <a:pPr algn="l">
              <a:lnSpc>
                <a:spcPct val="100000"/>
              </a:lnSpc>
            </a:pPr>
            <a:r>
              <a:rPr lang="it-IT" b="0" i="0" u="none" strike="noStrike" dirty="0" err="1">
                <a:solidFill>
                  <a:srgbClr val="404040"/>
                </a:solidFill>
                <a:effectLst/>
                <a:latin typeface="arial" panose="020B0604020202020204" pitchFamily="34" charset="0"/>
              </a:rPr>
              <a:t>This</a:t>
            </a:r>
            <a:r>
              <a:rPr lang="it-IT" b="0" i="0" u="none" strike="noStrike" dirty="0">
                <a:solidFill>
                  <a:srgbClr val="404040"/>
                </a:solidFill>
                <a:effectLst/>
                <a:latin typeface="arial" panose="020B0604020202020204" pitchFamily="34" charset="0"/>
              </a:rPr>
              <a:t> </a:t>
            </a:r>
            <a:r>
              <a:rPr lang="it-IT" b="0" i="0" u="none" strike="noStrike" dirty="0" err="1">
                <a:solidFill>
                  <a:srgbClr val="404040"/>
                </a:solidFill>
                <a:effectLst/>
                <a:latin typeface="arial" panose="020B0604020202020204" pitchFamily="34" charset="0"/>
              </a:rPr>
              <a:t>classification</a:t>
            </a:r>
            <a:r>
              <a:rPr lang="it-IT" b="0" i="0" u="none" strike="noStrike" dirty="0">
                <a:solidFill>
                  <a:srgbClr val="404040"/>
                </a:solidFill>
                <a:effectLst/>
                <a:latin typeface="arial" panose="020B0604020202020204" pitchFamily="34" charset="0"/>
              </a:rPr>
              <a:t> </a:t>
            </a:r>
            <a:r>
              <a:rPr lang="it-IT" b="0" i="0" u="none" strike="noStrike" dirty="0" err="1">
                <a:solidFill>
                  <a:srgbClr val="404040"/>
                </a:solidFill>
                <a:effectLst/>
                <a:latin typeface="arial" panose="020B0604020202020204" pitchFamily="34" charset="0"/>
              </a:rPr>
              <a:t>constitutes</a:t>
            </a:r>
            <a:r>
              <a:rPr lang="it-IT" b="0" i="0" u="none" strike="noStrike" dirty="0">
                <a:solidFill>
                  <a:srgbClr val="404040"/>
                </a:solidFill>
                <a:effectLst/>
                <a:latin typeface="arial" panose="020B0604020202020204" pitchFamily="34" charset="0"/>
              </a:rPr>
              <a:t> an </a:t>
            </a:r>
            <a:r>
              <a:rPr lang="it-IT" b="0" i="0" u="none" strike="noStrike" dirty="0" err="1">
                <a:solidFill>
                  <a:srgbClr val="404040"/>
                </a:solidFill>
                <a:effectLst/>
                <a:latin typeface="arial" panose="020B0604020202020204" pitchFamily="34" charset="0"/>
              </a:rPr>
              <a:t>important</a:t>
            </a:r>
            <a:r>
              <a:rPr lang="it-IT" b="0" i="0" u="none" strike="noStrike" dirty="0">
                <a:solidFill>
                  <a:srgbClr val="404040"/>
                </a:solidFill>
                <a:effectLst/>
                <a:latin typeface="arial" panose="020B0604020202020204" pitchFamily="34" charset="0"/>
              </a:rPr>
              <a:t> </a:t>
            </a:r>
            <a:r>
              <a:rPr lang="it-IT" b="0" i="0" u="none" strike="noStrike" dirty="0" err="1">
                <a:solidFill>
                  <a:srgbClr val="404040"/>
                </a:solidFill>
                <a:effectLst/>
                <a:latin typeface="arial" panose="020B0604020202020204" pitchFamily="34" charset="0"/>
              </a:rPr>
              <a:t>element</a:t>
            </a:r>
            <a:r>
              <a:rPr lang="it-IT" b="0" i="0" u="none" strike="noStrike" dirty="0">
                <a:solidFill>
                  <a:srgbClr val="404040"/>
                </a:solidFill>
                <a:effectLst/>
                <a:latin typeface="arial" panose="020B0604020202020204" pitchFamily="34" charset="0"/>
              </a:rPr>
              <a:t> in </a:t>
            </a:r>
            <a:r>
              <a:rPr lang="it-IT" b="0" i="0" u="none" strike="noStrike" dirty="0" err="1">
                <a:solidFill>
                  <a:srgbClr val="404040"/>
                </a:solidFill>
                <a:effectLst/>
                <a:latin typeface="arial" panose="020B0604020202020204" pitchFamily="34" charset="0"/>
              </a:rPr>
              <a:t>safeguarding</a:t>
            </a:r>
            <a:r>
              <a:rPr lang="it-IT" b="0" i="0" u="none" strike="noStrike" dirty="0">
                <a:solidFill>
                  <a:srgbClr val="404040"/>
                </a:solidFill>
                <a:effectLst/>
                <a:latin typeface="arial" panose="020B0604020202020204" pitchFamily="34" charset="0"/>
              </a:rPr>
              <a:t> the carbon market from market </a:t>
            </a:r>
            <a:r>
              <a:rPr lang="it-IT" b="0" i="0" u="none" strike="noStrike" dirty="0" err="1">
                <a:solidFill>
                  <a:srgbClr val="404040"/>
                </a:solidFill>
                <a:effectLst/>
                <a:latin typeface="arial" panose="020B0604020202020204" pitchFamily="34" charset="0"/>
              </a:rPr>
              <a:t>abuse</a:t>
            </a:r>
            <a:r>
              <a:rPr lang="it-IT" b="0" i="0" u="none" strike="noStrike" dirty="0">
                <a:solidFill>
                  <a:srgbClr val="404040"/>
                </a:solidFill>
                <a:effectLst/>
                <a:latin typeface="arial" panose="020B0604020202020204" pitchFamily="34" charset="0"/>
              </a:rPr>
              <a:t> and </a:t>
            </a:r>
            <a:r>
              <a:rPr lang="it-IT" b="0" i="0" u="none" strike="noStrike" dirty="0" err="1">
                <a:solidFill>
                  <a:srgbClr val="404040"/>
                </a:solidFill>
                <a:effectLst/>
                <a:latin typeface="arial" panose="020B0604020202020204" pitchFamily="34" charset="0"/>
              </a:rPr>
              <a:t>other</a:t>
            </a:r>
            <a:r>
              <a:rPr lang="it-IT" b="0" i="0" u="none" strike="noStrike" dirty="0">
                <a:solidFill>
                  <a:srgbClr val="404040"/>
                </a:solidFill>
                <a:effectLst/>
                <a:latin typeface="arial" panose="020B0604020202020204" pitchFamily="34" charset="0"/>
              </a:rPr>
              <a:t> </a:t>
            </a:r>
            <a:r>
              <a:rPr lang="it-IT" b="0" i="0" u="none" strike="noStrike" dirty="0" err="1">
                <a:solidFill>
                  <a:srgbClr val="404040"/>
                </a:solidFill>
                <a:effectLst/>
                <a:latin typeface="arial" panose="020B0604020202020204" pitchFamily="34" charset="0"/>
              </a:rPr>
              <a:t>types</a:t>
            </a:r>
            <a:r>
              <a:rPr lang="it-IT" b="0" i="0" u="none" strike="noStrike" dirty="0">
                <a:solidFill>
                  <a:srgbClr val="404040"/>
                </a:solidFill>
                <a:effectLst/>
                <a:latin typeface="arial" panose="020B0604020202020204" pitchFamily="34" charset="0"/>
              </a:rPr>
              <a:t> of market </a:t>
            </a:r>
            <a:r>
              <a:rPr lang="it-IT" b="0" i="0" u="none" strike="noStrike" dirty="0" err="1">
                <a:solidFill>
                  <a:srgbClr val="404040"/>
                </a:solidFill>
                <a:effectLst/>
                <a:latin typeface="arial" panose="020B0604020202020204" pitchFamily="34" charset="0"/>
              </a:rPr>
              <a:t>misconduct</a:t>
            </a:r>
            <a:r>
              <a:rPr lang="it-IT" b="0" i="0" u="none" strike="noStrike" dirty="0">
                <a:solidFill>
                  <a:srgbClr val="404040"/>
                </a:solidFill>
                <a:effectLst/>
                <a:latin typeface="arial" panose="020B0604020202020204" pitchFamily="34" charset="0"/>
              </a:rPr>
              <a:t> </a:t>
            </a:r>
            <a:r>
              <a:rPr lang="it-IT" b="0" i="0" u="none" strike="noStrike" dirty="0" err="1">
                <a:solidFill>
                  <a:srgbClr val="404040"/>
                </a:solidFill>
                <a:effectLst/>
                <a:latin typeface="arial" panose="020B0604020202020204" pitchFamily="34" charset="0"/>
              </a:rPr>
              <a:t>regulated</a:t>
            </a:r>
            <a:r>
              <a:rPr lang="it-IT" b="0" i="0" u="none" strike="noStrike" dirty="0">
                <a:solidFill>
                  <a:srgbClr val="404040"/>
                </a:solidFill>
                <a:effectLst/>
                <a:latin typeface="arial" panose="020B0604020202020204" pitchFamily="34" charset="0"/>
              </a:rPr>
              <a:t> under the </a:t>
            </a:r>
            <a:r>
              <a:rPr lang="it-IT" dirty="0">
                <a:solidFill>
                  <a:srgbClr val="404040"/>
                </a:solidFill>
                <a:latin typeface="arial" panose="020B0604020202020204" pitchFamily="34" charset="0"/>
                <a:hlinkClick r:id="rId8">
                  <a:extLst>
                    <a:ext uri="{A12FA001-AC4F-418D-AE19-62706E023703}">
                      <ahyp:hlinkClr xmlns:ahyp="http://schemas.microsoft.com/office/drawing/2018/hyperlinkcolor" val="tx"/>
                    </a:ext>
                  </a:extLst>
                </a:hlinkClick>
              </a:rPr>
              <a:t>Market Abuse Regulation (MAR)</a:t>
            </a:r>
            <a:r>
              <a:rPr lang="it-IT" dirty="0">
                <a:solidFill>
                  <a:srgbClr val="404040"/>
                </a:solidFill>
                <a:latin typeface="arial" panose="020B0604020202020204" pitchFamily="34" charset="0"/>
              </a:rPr>
              <a:t>.</a:t>
            </a:r>
          </a:p>
        </p:txBody>
      </p:sp>
    </p:spTree>
    <p:extLst>
      <p:ext uri="{BB962C8B-B14F-4D97-AF65-F5344CB8AC3E}">
        <p14:creationId xmlns:p14="http://schemas.microsoft.com/office/powerpoint/2010/main" val="31294146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2" name="Titolo 1">
            <a:extLst>
              <a:ext uri="{FF2B5EF4-FFF2-40B4-BE49-F238E27FC236}">
                <a16:creationId xmlns:a16="http://schemas.microsoft.com/office/drawing/2014/main" id="{3225039A-4231-F611-B640-FE19BFABF1F3}"/>
              </a:ext>
            </a:extLst>
          </p:cNvPr>
          <p:cNvSpPr>
            <a:spLocks noGrp="1"/>
          </p:cNvSpPr>
          <p:nvPr>
            <p:ph type="title"/>
          </p:nvPr>
        </p:nvSpPr>
        <p:spPr>
          <a:xfrm>
            <a:off x="674176" y="743011"/>
            <a:ext cx="11341903" cy="736549"/>
          </a:xfrm>
        </p:spPr>
        <p:txBody>
          <a:bodyPr>
            <a:normAutofit/>
          </a:bodyPr>
          <a:lstStyle/>
          <a:p>
            <a:r>
              <a:rPr lang="it-IT" dirty="0" err="1">
                <a:solidFill>
                  <a:schemeClr val="accent6">
                    <a:lumMod val="75000"/>
                  </a:schemeClr>
                </a:solidFill>
              </a:rPr>
              <a:t>Relevant</a:t>
            </a:r>
            <a:r>
              <a:rPr lang="it-IT" dirty="0">
                <a:solidFill>
                  <a:schemeClr val="accent6">
                    <a:lumMod val="75000"/>
                  </a:schemeClr>
                </a:solidFill>
              </a:rPr>
              <a:t> </a:t>
            </a:r>
            <a:r>
              <a:rPr lang="it-IT" dirty="0" err="1">
                <a:solidFill>
                  <a:schemeClr val="accent6">
                    <a:lumMod val="75000"/>
                  </a:schemeClr>
                </a:solidFill>
              </a:rPr>
              <a:t>financial</a:t>
            </a:r>
            <a:r>
              <a:rPr lang="it-IT" dirty="0">
                <a:solidFill>
                  <a:schemeClr val="accent6">
                    <a:lumMod val="75000"/>
                  </a:schemeClr>
                </a:solidFill>
              </a:rPr>
              <a:t> market </a:t>
            </a:r>
            <a:r>
              <a:rPr lang="it-IT" dirty="0" err="1">
                <a:solidFill>
                  <a:schemeClr val="accent6">
                    <a:lumMod val="75000"/>
                  </a:schemeClr>
                </a:solidFill>
              </a:rPr>
              <a:t>legislation</a:t>
            </a:r>
            <a:endParaRPr lang="it-IT" dirty="0">
              <a:solidFill>
                <a:schemeClr val="accent6">
                  <a:lumMod val="75000"/>
                </a:schemeClr>
              </a:solidFill>
            </a:endParaRPr>
          </a:p>
        </p:txBody>
      </p:sp>
      <p:sp>
        <p:nvSpPr>
          <p:cNvPr id="3" name="Segnaposto contenuto 2">
            <a:extLst>
              <a:ext uri="{FF2B5EF4-FFF2-40B4-BE49-F238E27FC236}">
                <a16:creationId xmlns:a16="http://schemas.microsoft.com/office/drawing/2014/main" id="{D3CCD5FF-74B2-E724-3DF3-047AE1F86600}"/>
              </a:ext>
            </a:extLst>
          </p:cNvPr>
          <p:cNvSpPr>
            <a:spLocks noGrp="1"/>
          </p:cNvSpPr>
          <p:nvPr>
            <p:ph idx="1"/>
          </p:nvPr>
        </p:nvSpPr>
        <p:spPr>
          <a:xfrm>
            <a:off x="674176" y="1458429"/>
            <a:ext cx="10679624" cy="4737261"/>
          </a:xfrm>
        </p:spPr>
        <p:txBody>
          <a:bodyPr>
            <a:noAutofit/>
          </a:bodyPr>
          <a:lstStyle/>
          <a:p>
            <a:pPr>
              <a:lnSpc>
                <a:spcPct val="85000"/>
              </a:lnSpc>
              <a:spcBef>
                <a:spcPts val="400"/>
              </a:spcBef>
            </a:pPr>
            <a:r>
              <a:rPr lang="it-IT" sz="2400" dirty="0">
                <a:solidFill>
                  <a:srgbClr val="404040"/>
                </a:solidFill>
                <a:hlinkClick r:id="rId7">
                  <a:extLst>
                    <a:ext uri="{A12FA001-AC4F-418D-AE19-62706E023703}">
                      <ahyp:hlinkClr xmlns:ahyp="http://schemas.microsoft.com/office/drawing/2018/hyperlinkcolor" val="tx"/>
                    </a:ext>
                  </a:extLst>
                </a:hlinkClick>
              </a:rPr>
              <a:t>Directive on Markets in Financial Instruments (MiFID2)</a:t>
            </a:r>
            <a:endParaRPr lang="it-IT" sz="2400" dirty="0">
              <a:solidFill>
                <a:srgbClr val="404040"/>
              </a:solidFill>
            </a:endParaRPr>
          </a:p>
          <a:p>
            <a:pPr>
              <a:lnSpc>
                <a:spcPct val="85000"/>
              </a:lnSpc>
              <a:spcBef>
                <a:spcPts val="400"/>
              </a:spcBef>
            </a:pPr>
            <a:r>
              <a:rPr lang="it-IT" sz="2400" dirty="0">
                <a:solidFill>
                  <a:srgbClr val="404040"/>
                </a:solidFill>
                <a:hlinkClick r:id="rId8">
                  <a:extLst>
                    <a:ext uri="{A12FA001-AC4F-418D-AE19-62706E023703}">
                      <ahyp:hlinkClr xmlns:ahyp="http://schemas.microsoft.com/office/drawing/2018/hyperlinkcolor" val="tx"/>
                    </a:ext>
                  </a:extLst>
                </a:hlinkClick>
              </a:rPr>
              <a:t>Regulation on Market in Financial Instruments (MiFIR)</a:t>
            </a:r>
            <a:endParaRPr lang="it-IT" sz="2400" dirty="0">
              <a:solidFill>
                <a:srgbClr val="404040"/>
              </a:solidFill>
            </a:endParaRPr>
          </a:p>
          <a:p>
            <a:pPr>
              <a:lnSpc>
                <a:spcPct val="85000"/>
              </a:lnSpc>
              <a:spcBef>
                <a:spcPts val="400"/>
              </a:spcBef>
            </a:pPr>
            <a:r>
              <a:rPr lang="it-IT" sz="2400" dirty="0">
                <a:solidFill>
                  <a:srgbClr val="404040"/>
                </a:solidFill>
                <a:hlinkClick r:id="rId9">
                  <a:extLst>
                    <a:ext uri="{A12FA001-AC4F-418D-AE19-62706E023703}">
                      <ahyp:hlinkClr xmlns:ahyp="http://schemas.microsoft.com/office/drawing/2018/hyperlinkcolor" val="tx"/>
                    </a:ext>
                  </a:extLst>
                </a:hlinkClick>
              </a:rPr>
              <a:t>Market Abuse Regulation (MAR)</a:t>
            </a:r>
            <a:endParaRPr lang="it-IT" sz="2400" dirty="0">
              <a:solidFill>
                <a:srgbClr val="404040"/>
              </a:solidFill>
            </a:endParaRPr>
          </a:p>
          <a:p>
            <a:pPr>
              <a:lnSpc>
                <a:spcPct val="85000"/>
              </a:lnSpc>
              <a:spcBef>
                <a:spcPts val="400"/>
              </a:spcBef>
            </a:pPr>
            <a:r>
              <a:rPr lang="it-IT" sz="2400" dirty="0">
                <a:solidFill>
                  <a:srgbClr val="404040"/>
                </a:solidFill>
                <a:hlinkClick r:id="rId10">
                  <a:extLst>
                    <a:ext uri="{A12FA001-AC4F-418D-AE19-62706E023703}">
                      <ahyp:hlinkClr xmlns:ahyp="http://schemas.microsoft.com/office/drawing/2018/hyperlinkcolor" val="tx"/>
                    </a:ext>
                  </a:extLst>
                </a:hlinkClick>
              </a:rPr>
              <a:t>Criminal Sanctions for Market Abuse Directive (CS-MAD)</a:t>
            </a:r>
            <a:endParaRPr lang="it-IT" sz="2400" dirty="0">
              <a:solidFill>
                <a:srgbClr val="404040"/>
              </a:solidFill>
            </a:endParaRPr>
          </a:p>
          <a:p>
            <a:pPr>
              <a:lnSpc>
                <a:spcPct val="85000"/>
              </a:lnSpc>
              <a:spcBef>
                <a:spcPts val="400"/>
              </a:spcBef>
            </a:pPr>
            <a:r>
              <a:rPr lang="it-IT" sz="2400" dirty="0">
                <a:solidFill>
                  <a:srgbClr val="404040"/>
                </a:solidFill>
                <a:hlinkClick r:id="rId11">
                  <a:extLst>
                    <a:ext uri="{A12FA001-AC4F-418D-AE19-62706E023703}">
                      <ahyp:hlinkClr xmlns:ahyp="http://schemas.microsoft.com/office/drawing/2018/hyperlinkcolor" val="tx"/>
                    </a:ext>
                  </a:extLst>
                </a:hlinkClick>
              </a:rPr>
              <a:t>Anti-Money Laundering Directive (AMLD)</a:t>
            </a:r>
            <a:endParaRPr lang="it-IT" sz="2400" dirty="0">
              <a:solidFill>
                <a:srgbClr val="404040"/>
              </a:solidFill>
            </a:endParaRPr>
          </a:p>
          <a:p>
            <a:pPr>
              <a:lnSpc>
                <a:spcPct val="85000"/>
              </a:lnSpc>
              <a:spcBef>
                <a:spcPts val="400"/>
              </a:spcBef>
            </a:pPr>
            <a:r>
              <a:rPr lang="it-IT" sz="2400" dirty="0">
                <a:solidFill>
                  <a:srgbClr val="404040"/>
                </a:solidFill>
                <a:hlinkClick r:id="rId12">
                  <a:extLst>
                    <a:ext uri="{A12FA001-AC4F-418D-AE19-62706E023703}">
                      <ahyp:hlinkClr xmlns:ahyp="http://schemas.microsoft.com/office/drawing/2018/hyperlinkcolor" val="tx"/>
                    </a:ext>
                  </a:extLst>
                </a:hlinkClick>
              </a:rPr>
              <a:t>Capital Requirements Directive and Regulation (CRD/R)</a:t>
            </a:r>
            <a:endParaRPr lang="it-IT" sz="2400" dirty="0">
              <a:solidFill>
                <a:srgbClr val="404040"/>
              </a:solidFill>
            </a:endParaRPr>
          </a:p>
          <a:p>
            <a:pPr>
              <a:lnSpc>
                <a:spcPct val="85000"/>
              </a:lnSpc>
              <a:spcBef>
                <a:spcPts val="400"/>
              </a:spcBef>
            </a:pPr>
            <a:r>
              <a:rPr lang="it-IT" sz="2400" dirty="0">
                <a:solidFill>
                  <a:srgbClr val="404040"/>
                </a:solidFill>
                <a:hlinkClick r:id="rId13">
                  <a:extLst>
                    <a:ext uri="{A12FA001-AC4F-418D-AE19-62706E023703}">
                      <ahyp:hlinkClr xmlns:ahyp="http://schemas.microsoft.com/office/drawing/2018/hyperlinkcolor" val="tx"/>
                    </a:ext>
                  </a:extLst>
                </a:hlinkClick>
              </a:rPr>
              <a:t>Settlement Finality Directive</a:t>
            </a:r>
            <a:endParaRPr lang="it-IT" sz="2400" dirty="0">
              <a:solidFill>
                <a:srgbClr val="404040"/>
              </a:solidFill>
            </a:endParaRPr>
          </a:p>
          <a:p>
            <a:pPr>
              <a:lnSpc>
                <a:spcPct val="85000"/>
              </a:lnSpc>
              <a:spcBef>
                <a:spcPts val="400"/>
              </a:spcBef>
            </a:pPr>
            <a:r>
              <a:rPr lang="it-IT" sz="2400" dirty="0">
                <a:solidFill>
                  <a:srgbClr val="404040"/>
                </a:solidFill>
                <a:hlinkClick r:id="rId14">
                  <a:extLst>
                    <a:ext uri="{A12FA001-AC4F-418D-AE19-62706E023703}">
                      <ahyp:hlinkClr xmlns:ahyp="http://schemas.microsoft.com/office/drawing/2018/hyperlinkcolor" val="tx"/>
                    </a:ext>
                  </a:extLst>
                </a:hlinkClick>
              </a:rPr>
              <a:t>Central Securities Depositories Regulation (CSDR)</a:t>
            </a:r>
            <a:endParaRPr lang="it-IT" sz="2400" dirty="0">
              <a:solidFill>
                <a:srgbClr val="404040"/>
              </a:solidFill>
            </a:endParaRPr>
          </a:p>
          <a:p>
            <a:pPr>
              <a:lnSpc>
                <a:spcPct val="85000"/>
              </a:lnSpc>
              <a:spcBef>
                <a:spcPts val="400"/>
              </a:spcBef>
            </a:pPr>
            <a:r>
              <a:rPr lang="it-IT" sz="2400" dirty="0">
                <a:solidFill>
                  <a:srgbClr val="404040"/>
                </a:solidFill>
                <a:hlinkClick r:id="rId15">
                  <a:extLst>
                    <a:ext uri="{A12FA001-AC4F-418D-AE19-62706E023703}">
                      <ahyp:hlinkClr xmlns:ahyp="http://schemas.microsoft.com/office/drawing/2018/hyperlinkcolor" val="tx"/>
                    </a:ext>
                  </a:extLst>
                </a:hlinkClick>
              </a:rPr>
              <a:t>Regulation on OTC Derivatives, Central Counterparties and Trade Repositories</a:t>
            </a:r>
            <a:r>
              <a:rPr lang="it-IT" sz="2400" dirty="0">
                <a:solidFill>
                  <a:srgbClr val="404040"/>
                </a:solidFill>
              </a:rPr>
              <a:t>(</a:t>
            </a:r>
            <a:r>
              <a:rPr lang="it-IT" sz="2400" dirty="0" err="1">
                <a:solidFill>
                  <a:srgbClr val="404040"/>
                </a:solidFill>
              </a:rPr>
              <a:t>known</a:t>
            </a:r>
            <a:r>
              <a:rPr lang="it-IT" sz="2400" dirty="0">
                <a:solidFill>
                  <a:srgbClr val="404040"/>
                </a:solidFill>
              </a:rPr>
              <a:t> </a:t>
            </a:r>
            <a:r>
              <a:rPr lang="it-IT" sz="2400" dirty="0" err="1">
                <a:solidFill>
                  <a:srgbClr val="404040"/>
                </a:solidFill>
              </a:rPr>
              <a:t>as</a:t>
            </a:r>
            <a:r>
              <a:rPr lang="it-IT" sz="2400" dirty="0">
                <a:solidFill>
                  <a:srgbClr val="404040"/>
                </a:solidFill>
              </a:rPr>
              <a:t> "EMIR" - </a:t>
            </a:r>
            <a:r>
              <a:rPr lang="it-IT" sz="2400" dirty="0" err="1">
                <a:solidFill>
                  <a:srgbClr val="404040"/>
                </a:solidFill>
              </a:rPr>
              <a:t>European</a:t>
            </a:r>
            <a:r>
              <a:rPr lang="it-IT" sz="2400" dirty="0">
                <a:solidFill>
                  <a:srgbClr val="404040"/>
                </a:solidFill>
              </a:rPr>
              <a:t> Market </a:t>
            </a:r>
            <a:r>
              <a:rPr lang="it-IT" sz="2400" dirty="0" err="1">
                <a:solidFill>
                  <a:srgbClr val="404040"/>
                </a:solidFill>
              </a:rPr>
              <a:t>Infrastructure</a:t>
            </a:r>
            <a:r>
              <a:rPr lang="it-IT" sz="2400" dirty="0">
                <a:solidFill>
                  <a:srgbClr val="404040"/>
                </a:solidFill>
              </a:rPr>
              <a:t> </a:t>
            </a:r>
            <a:r>
              <a:rPr lang="it-IT" sz="2400" dirty="0" err="1">
                <a:solidFill>
                  <a:srgbClr val="404040"/>
                </a:solidFill>
              </a:rPr>
              <a:t>Regulation</a:t>
            </a:r>
            <a:r>
              <a:rPr lang="it-IT" sz="2400" dirty="0">
                <a:solidFill>
                  <a:srgbClr val="404040"/>
                </a:solidFill>
              </a:rPr>
              <a:t>)</a:t>
            </a:r>
          </a:p>
          <a:p>
            <a:pPr>
              <a:lnSpc>
                <a:spcPct val="85000"/>
              </a:lnSpc>
              <a:spcBef>
                <a:spcPts val="400"/>
              </a:spcBef>
            </a:pPr>
            <a:r>
              <a:rPr lang="it-IT" sz="2400" dirty="0">
                <a:solidFill>
                  <a:srgbClr val="404040"/>
                </a:solidFill>
                <a:hlinkClick r:id="rId16">
                  <a:extLst>
                    <a:ext uri="{A12FA001-AC4F-418D-AE19-62706E023703}">
                      <ahyp:hlinkClr xmlns:ahyp="http://schemas.microsoft.com/office/drawing/2018/hyperlinkcolor" val="tx"/>
                    </a:ext>
                  </a:extLst>
                </a:hlinkClick>
              </a:rPr>
              <a:t>Short Selling Regulation</a:t>
            </a:r>
            <a:r>
              <a:rPr lang="it-IT" sz="2400" dirty="0">
                <a:solidFill>
                  <a:srgbClr val="404040"/>
                </a:solidFill>
              </a:rPr>
              <a:t> Some </a:t>
            </a:r>
            <a:r>
              <a:rPr lang="it-IT" sz="2400" dirty="0" err="1">
                <a:solidFill>
                  <a:srgbClr val="404040"/>
                </a:solidFill>
              </a:rPr>
              <a:t>elements</a:t>
            </a:r>
            <a:r>
              <a:rPr lang="it-IT" sz="2400" dirty="0">
                <a:solidFill>
                  <a:srgbClr val="404040"/>
                </a:solidFill>
              </a:rPr>
              <a:t> of the</a:t>
            </a:r>
          </a:p>
          <a:p>
            <a:pPr>
              <a:lnSpc>
                <a:spcPct val="85000"/>
              </a:lnSpc>
              <a:spcBef>
                <a:spcPts val="400"/>
              </a:spcBef>
            </a:pPr>
            <a:r>
              <a:rPr lang="it-IT" sz="2400" dirty="0">
                <a:solidFill>
                  <a:srgbClr val="404040"/>
                </a:solidFill>
                <a:hlinkClick r:id="rId17">
                  <a:extLst>
                    <a:ext uri="{A12FA001-AC4F-418D-AE19-62706E023703}">
                      <ahyp:hlinkClr xmlns:ahyp="http://schemas.microsoft.com/office/drawing/2018/hyperlinkcolor" val="tx"/>
                    </a:ext>
                  </a:extLst>
                </a:hlinkClick>
              </a:rPr>
              <a:t>Capital Markets Union (CMU)</a:t>
            </a:r>
            <a:r>
              <a:rPr lang="it-IT" sz="2400" dirty="0">
                <a:solidFill>
                  <a:srgbClr val="404040"/>
                </a:solidFill>
              </a:rPr>
              <a:t> (</a:t>
            </a:r>
            <a:r>
              <a:rPr lang="it-IT" sz="2400" b="0" i="0" u="none" strike="noStrike" dirty="0">
                <a:solidFill>
                  <a:srgbClr val="404040"/>
                </a:solidFill>
                <a:effectLst/>
              </a:rPr>
              <a:t>in </a:t>
            </a:r>
            <a:r>
              <a:rPr lang="it-IT" sz="2400" b="0" i="0" u="none" strike="noStrike" dirty="0" err="1">
                <a:solidFill>
                  <a:srgbClr val="404040"/>
                </a:solidFill>
                <a:effectLst/>
              </a:rPr>
              <a:t>particular</a:t>
            </a:r>
            <a:r>
              <a:rPr lang="it-IT" sz="2400" b="0" i="0" u="none" strike="noStrike" dirty="0">
                <a:solidFill>
                  <a:srgbClr val="404040"/>
                </a:solidFill>
                <a:effectLst/>
              </a:rPr>
              <a:t> </a:t>
            </a:r>
            <a:r>
              <a:rPr lang="it-IT" sz="2400" b="0" i="0" u="none" strike="noStrike" dirty="0" err="1">
                <a:solidFill>
                  <a:srgbClr val="404040"/>
                </a:solidFill>
                <a:effectLst/>
              </a:rPr>
              <a:t>clarifying</a:t>
            </a:r>
            <a:r>
              <a:rPr lang="it-IT" sz="2400" b="0" i="0" u="none" strike="noStrike" dirty="0">
                <a:solidFill>
                  <a:srgbClr val="404040"/>
                </a:solidFill>
                <a:effectLst/>
              </a:rPr>
              <a:t> the </a:t>
            </a:r>
            <a:r>
              <a:rPr lang="it-IT" sz="2400" b="0" i="0" u="none" strike="noStrike" dirty="0" err="1">
                <a:solidFill>
                  <a:srgbClr val="404040"/>
                </a:solidFill>
                <a:effectLst/>
              </a:rPr>
              <a:t>applicable</a:t>
            </a:r>
            <a:r>
              <a:rPr lang="it-IT" sz="2400" b="0" i="0" u="none" strike="noStrike" dirty="0">
                <a:solidFill>
                  <a:srgbClr val="404040"/>
                </a:solidFill>
                <a:effectLst/>
              </a:rPr>
              <a:t> securities </a:t>
            </a:r>
            <a:r>
              <a:rPr lang="it-IT" sz="2400" b="0" i="0" u="none" strike="noStrike" dirty="0" err="1">
                <a:solidFill>
                  <a:srgbClr val="404040"/>
                </a:solidFill>
                <a:effectLst/>
              </a:rPr>
              <a:t>law</a:t>
            </a:r>
            <a:r>
              <a:rPr lang="it-IT" sz="2400" b="0" i="0" u="none" strike="noStrike" dirty="0">
                <a:solidFill>
                  <a:srgbClr val="404040"/>
                </a:solidFill>
                <a:effectLst/>
              </a:rPr>
              <a:t> in cross-</a:t>
            </a:r>
            <a:r>
              <a:rPr lang="it-IT" sz="2400" b="0" i="0" u="none" strike="noStrike" dirty="0" err="1">
                <a:solidFill>
                  <a:srgbClr val="404040"/>
                </a:solidFill>
                <a:effectLst/>
              </a:rPr>
              <a:t>border</a:t>
            </a:r>
            <a:r>
              <a:rPr lang="it-IT" sz="2400" b="0" i="0" u="none" strike="noStrike" dirty="0">
                <a:solidFill>
                  <a:srgbClr val="404040"/>
                </a:solidFill>
                <a:effectLst/>
              </a:rPr>
              <a:t> </a:t>
            </a:r>
            <a:r>
              <a:rPr lang="it-IT" sz="2400" b="0" i="0" u="none" strike="noStrike" dirty="0" err="1">
                <a:solidFill>
                  <a:srgbClr val="404040"/>
                </a:solidFill>
                <a:effectLst/>
              </a:rPr>
              <a:t>transactions</a:t>
            </a:r>
            <a:r>
              <a:rPr lang="it-IT" sz="2400" b="0" i="0" u="none" strike="noStrike" dirty="0">
                <a:solidFill>
                  <a:srgbClr val="404040"/>
                </a:solidFill>
                <a:effectLst/>
              </a:rPr>
              <a:t>)</a:t>
            </a:r>
          </a:p>
          <a:p>
            <a:pPr algn="l"/>
            <a:endParaRPr lang="it-IT" b="0" i="0" u="none" strike="noStrike" dirty="0">
              <a:solidFill>
                <a:srgbClr val="404040"/>
              </a:solidFill>
              <a:effectLst/>
              <a:latin typeface="arial" panose="020B0604020202020204" pitchFamily="34" charset="0"/>
            </a:endParaRPr>
          </a:p>
        </p:txBody>
      </p:sp>
    </p:spTree>
    <p:extLst>
      <p:ext uri="{BB962C8B-B14F-4D97-AF65-F5344CB8AC3E}">
        <p14:creationId xmlns:p14="http://schemas.microsoft.com/office/powerpoint/2010/main" val="18874939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2" name="Titolo 1">
            <a:extLst>
              <a:ext uri="{FF2B5EF4-FFF2-40B4-BE49-F238E27FC236}">
                <a16:creationId xmlns:a16="http://schemas.microsoft.com/office/drawing/2014/main" id="{EBC0C903-028D-B57B-58F8-F48ABCEF297F}"/>
              </a:ext>
            </a:extLst>
          </p:cNvPr>
          <p:cNvSpPr>
            <a:spLocks noGrp="1"/>
          </p:cNvSpPr>
          <p:nvPr>
            <p:ph type="title"/>
          </p:nvPr>
        </p:nvSpPr>
        <p:spPr>
          <a:xfrm>
            <a:off x="521292" y="695297"/>
            <a:ext cx="10832508" cy="874643"/>
          </a:xfrm>
        </p:spPr>
        <p:txBody>
          <a:bodyPr>
            <a:normAutofit fontScale="90000"/>
          </a:bodyPr>
          <a:lstStyle/>
          <a:p>
            <a:r>
              <a:rPr lang="it-IT" dirty="0">
                <a:solidFill>
                  <a:schemeClr val="accent6">
                    <a:lumMod val="75000"/>
                  </a:schemeClr>
                </a:solidFill>
              </a:rPr>
              <a:t>Human </a:t>
            </a:r>
            <a:r>
              <a:rPr lang="it-IT" dirty="0" err="1">
                <a:solidFill>
                  <a:schemeClr val="accent6">
                    <a:lumMod val="75000"/>
                  </a:schemeClr>
                </a:solidFill>
              </a:rPr>
              <a:t>resources</a:t>
            </a:r>
            <a:r>
              <a:rPr lang="it-IT" dirty="0">
                <a:solidFill>
                  <a:schemeClr val="accent6">
                    <a:lumMod val="75000"/>
                  </a:schemeClr>
                </a:solidFill>
              </a:rPr>
              <a:t> </a:t>
            </a:r>
            <a:r>
              <a:rPr lang="it-IT" dirty="0" err="1">
                <a:solidFill>
                  <a:schemeClr val="accent6">
                    <a:lumMod val="75000"/>
                  </a:schemeClr>
                </a:solidFill>
              </a:rPr>
              <a:t>needed</a:t>
            </a:r>
            <a:r>
              <a:rPr lang="it-IT" dirty="0">
                <a:solidFill>
                  <a:schemeClr val="accent6">
                    <a:lumMod val="75000"/>
                  </a:schemeClr>
                </a:solidFill>
              </a:rPr>
              <a:t> to </a:t>
            </a:r>
            <a:r>
              <a:rPr lang="it-IT" dirty="0" err="1">
                <a:solidFill>
                  <a:schemeClr val="accent6">
                    <a:lumMod val="75000"/>
                  </a:schemeClr>
                </a:solidFill>
              </a:rPr>
              <a:t>establish</a:t>
            </a:r>
            <a:r>
              <a:rPr lang="it-IT" dirty="0">
                <a:solidFill>
                  <a:schemeClr val="accent6">
                    <a:lumMod val="75000"/>
                  </a:schemeClr>
                </a:solidFill>
              </a:rPr>
              <a:t> a </a:t>
            </a:r>
            <a:r>
              <a:rPr lang="it-IT" dirty="0" err="1">
                <a:solidFill>
                  <a:schemeClr val="accent6">
                    <a:lumMod val="75000"/>
                  </a:schemeClr>
                </a:solidFill>
              </a:rPr>
              <a:t>registry</a:t>
            </a:r>
            <a:endParaRPr lang="it-IT" dirty="0">
              <a:solidFill>
                <a:schemeClr val="accent6">
                  <a:lumMod val="75000"/>
                </a:schemeClr>
              </a:solidFill>
            </a:endParaRPr>
          </a:p>
        </p:txBody>
      </p:sp>
      <p:sp>
        <p:nvSpPr>
          <p:cNvPr id="3" name="CasellaDiTesto 2">
            <a:extLst>
              <a:ext uri="{FF2B5EF4-FFF2-40B4-BE49-F238E27FC236}">
                <a16:creationId xmlns:a16="http://schemas.microsoft.com/office/drawing/2014/main" id="{A4B360C1-D4B2-573E-17F6-F073FFFF339F}"/>
              </a:ext>
            </a:extLst>
          </p:cNvPr>
          <p:cNvSpPr txBox="1"/>
          <p:nvPr/>
        </p:nvSpPr>
        <p:spPr>
          <a:xfrm>
            <a:off x="521292" y="1432266"/>
            <a:ext cx="11041167" cy="794064"/>
          </a:xfrm>
          <a:prstGeom prst="rect">
            <a:avLst/>
          </a:prstGeom>
          <a:noFill/>
        </p:spPr>
        <p:txBody>
          <a:bodyPr wrap="square" rtlCol="0">
            <a:spAutoFit/>
          </a:bodyPr>
          <a:lstStyle/>
          <a:p>
            <a:pPr>
              <a:lnSpc>
                <a:spcPct val="95000"/>
              </a:lnSpc>
              <a:spcAft>
                <a:spcPts val="600"/>
              </a:spcAft>
              <a:buSzPct val="60000"/>
            </a:pPr>
            <a:r>
              <a:rPr lang="en-GB" sz="2400" dirty="0">
                <a:effectLst/>
                <a:latin typeface="Calibri" panose="020F0502020204030204" pitchFamily="34" charset="0"/>
                <a:ea typeface="Calibri" panose="020F0502020204030204" pitchFamily="34" charset="0"/>
                <a:cs typeface="Times New Roman" panose="02020603050405020304" pitchFamily="18" charset="0"/>
              </a:rPr>
              <a:t>Registries demand resources to build and operate. The first step in estimating resource needs is to predict the likely and peak usage of the registry system.</a:t>
            </a:r>
            <a:endParaRPr lang="it-IT" sz="2400" dirty="0">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4" name="Tabella 11">
            <a:extLst>
              <a:ext uri="{FF2B5EF4-FFF2-40B4-BE49-F238E27FC236}">
                <a16:creationId xmlns:a16="http://schemas.microsoft.com/office/drawing/2014/main" id="{4A0651BC-699F-DC18-3069-3D8AFCAF323C}"/>
              </a:ext>
            </a:extLst>
          </p:cNvPr>
          <p:cNvGraphicFramePr>
            <a:graphicFrameLocks noGrp="1"/>
          </p:cNvGraphicFramePr>
          <p:nvPr>
            <p:extLst>
              <p:ext uri="{D42A27DB-BD31-4B8C-83A1-F6EECF244321}">
                <p14:modId xmlns:p14="http://schemas.microsoft.com/office/powerpoint/2010/main" val="3685696681"/>
              </p:ext>
            </p:extLst>
          </p:nvPr>
        </p:nvGraphicFramePr>
        <p:xfrm>
          <a:off x="631816" y="2305573"/>
          <a:ext cx="10721984" cy="3490976"/>
        </p:xfrm>
        <a:graphic>
          <a:graphicData uri="http://schemas.openxmlformats.org/drawingml/2006/table">
            <a:tbl>
              <a:tblPr firstRow="1" bandRow="1">
                <a:tableStyleId>{5C22544A-7EE6-4342-B048-85BDC9FD1C3A}</a:tableStyleId>
              </a:tblPr>
              <a:tblGrid>
                <a:gridCol w="1296997">
                  <a:extLst>
                    <a:ext uri="{9D8B030D-6E8A-4147-A177-3AD203B41FA5}">
                      <a16:colId xmlns:a16="http://schemas.microsoft.com/office/drawing/2014/main" val="1703049043"/>
                    </a:ext>
                  </a:extLst>
                </a:gridCol>
                <a:gridCol w="3300412">
                  <a:extLst>
                    <a:ext uri="{9D8B030D-6E8A-4147-A177-3AD203B41FA5}">
                      <a16:colId xmlns:a16="http://schemas.microsoft.com/office/drawing/2014/main" val="2987231685"/>
                    </a:ext>
                  </a:extLst>
                </a:gridCol>
                <a:gridCol w="6124575">
                  <a:extLst>
                    <a:ext uri="{9D8B030D-6E8A-4147-A177-3AD203B41FA5}">
                      <a16:colId xmlns:a16="http://schemas.microsoft.com/office/drawing/2014/main" val="2096621301"/>
                    </a:ext>
                  </a:extLst>
                </a:gridCol>
              </a:tblGrid>
              <a:tr h="370840">
                <a:tc>
                  <a:txBody>
                    <a:bodyPr/>
                    <a:lstStyle/>
                    <a:p>
                      <a:r>
                        <a:rPr lang="it-IT" dirty="0"/>
                        <a:t>Country</a:t>
                      </a:r>
                    </a:p>
                  </a:txBody>
                  <a:tcPr/>
                </a:tc>
                <a:tc>
                  <a:txBody>
                    <a:bodyPr/>
                    <a:lstStyle/>
                    <a:p>
                      <a:r>
                        <a:rPr lang="it-IT" dirty="0" err="1"/>
                        <a:t>Registry</a:t>
                      </a:r>
                      <a:r>
                        <a:rPr lang="it-IT" dirty="0"/>
                        <a:t> </a:t>
                      </a:r>
                      <a:r>
                        <a:rPr lang="it-IT" dirty="0" err="1"/>
                        <a:t>operation</a:t>
                      </a:r>
                      <a:endParaRPr lang="it-IT" dirty="0"/>
                    </a:p>
                  </a:txBody>
                  <a:tcPr/>
                </a:tc>
                <a:tc>
                  <a:txBody>
                    <a:bodyPr/>
                    <a:lstStyle/>
                    <a:p>
                      <a:r>
                        <a:rPr lang="it-IT" dirty="0" err="1"/>
                        <a:t>Registry</a:t>
                      </a:r>
                      <a:r>
                        <a:rPr lang="it-IT" dirty="0"/>
                        <a:t> </a:t>
                      </a:r>
                      <a:r>
                        <a:rPr lang="it-IT" dirty="0" err="1"/>
                        <a:t>staffing</a:t>
                      </a:r>
                      <a:endParaRPr lang="it-IT" dirty="0"/>
                    </a:p>
                  </a:txBody>
                  <a:tcPr/>
                </a:tc>
                <a:extLst>
                  <a:ext uri="{0D108BD9-81ED-4DB2-BD59-A6C34878D82A}">
                    <a16:rowId xmlns:a16="http://schemas.microsoft.com/office/drawing/2014/main" val="2750689720"/>
                  </a:ext>
                </a:extLst>
              </a:tr>
              <a:tr h="370840">
                <a:tc>
                  <a:txBody>
                    <a:bodyPr/>
                    <a:lstStyle/>
                    <a:p>
                      <a:r>
                        <a:rPr lang="it-IT" dirty="0"/>
                        <a:t>Germany</a:t>
                      </a:r>
                    </a:p>
                  </a:txBody>
                  <a:tcPr/>
                </a:tc>
                <a:tc>
                  <a:txBody>
                    <a:bodyPr/>
                    <a:lstStyle/>
                    <a:p>
                      <a:pPr marL="342900" lvl="0" indent="-342900">
                        <a:lnSpc>
                          <a:spcPct val="115000"/>
                        </a:lnSpc>
                        <a:spcAft>
                          <a:spcPts val="1000"/>
                        </a:spcAft>
                        <a:buFont typeface="Wingdings" pitchFamily="2" charset="2"/>
                        <a:buChar char=""/>
                        <a:tabLst>
                          <a:tab pos="228600" algn="l"/>
                        </a:tabLst>
                      </a:pPr>
                      <a:r>
                        <a:rPr lang="en-GB" sz="1800" dirty="0">
                          <a:effectLst/>
                          <a:latin typeface="Calibri" panose="020F0502020204030204" pitchFamily="34" charset="0"/>
                          <a:ea typeface="Calibri" panose="020F0502020204030204" pitchFamily="34" charset="0"/>
                          <a:cs typeface="Times New Roman" panose="02020603050405020304" pitchFamily="18" charset="0"/>
                        </a:rPr>
                        <a:t>Intensive use of the system with an estimated 1,000 web-site-visits per month</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Wingdings" pitchFamily="2" charset="2"/>
                        <a:buChar char=""/>
                        <a:tabLst>
                          <a:tab pos="228600" algn="l"/>
                        </a:tabLst>
                      </a:pPr>
                      <a:r>
                        <a:rPr lang="en-GB" sz="1800" dirty="0">
                          <a:effectLst/>
                          <a:latin typeface="Calibri" panose="020F0502020204030204" pitchFamily="34" charset="0"/>
                          <a:ea typeface="Calibri" panose="020F0502020204030204" pitchFamily="34" charset="0"/>
                          <a:cs typeface="Times New Roman" panose="02020603050405020304" pitchFamily="18" charset="0"/>
                        </a:rPr>
                        <a:t>System must have high availability (more than 99.7%)</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Wingdings" pitchFamily="2" charset="2"/>
                        <a:buChar char=""/>
                        <a:tabLst>
                          <a:tab pos="228600" algn="l"/>
                        </a:tabLst>
                      </a:pPr>
                      <a:r>
                        <a:rPr lang="en-GB" sz="1800" dirty="0">
                          <a:effectLst/>
                          <a:latin typeface="Calibri" panose="020F0502020204030204" pitchFamily="34" charset="0"/>
                          <a:ea typeface="Calibri" panose="020F0502020204030204" pitchFamily="34" charset="0"/>
                          <a:cs typeface="Times New Roman" panose="02020603050405020304" pitchFamily="18" charset="0"/>
                        </a:rPr>
                        <a:t>System must undergo regular </a:t>
                      </a:r>
                      <a:r>
                        <a:rPr lang="en-US" sz="1800" dirty="0">
                          <a:effectLst/>
                          <a:latin typeface="Calibri" panose="020F0502020204030204" pitchFamily="34" charset="0"/>
                          <a:ea typeface="Calibri" panose="020F0502020204030204" pitchFamily="34" charset="0"/>
                          <a:cs typeface="Times New Roman" panose="02020603050405020304" pitchFamily="18" charset="0"/>
                        </a:rPr>
                        <a:t>security testing without being taken offline frequently</a:t>
                      </a:r>
                      <a:r>
                        <a:rPr lang="en-US" sz="18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1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85000"/>
                        </a:lnSpc>
                        <a:spcBef>
                          <a:spcPts val="300"/>
                        </a:spcBef>
                      </a:pPr>
                      <a:r>
                        <a:rPr lang="en-GB" sz="1800" kern="1200" dirty="0">
                          <a:solidFill>
                            <a:schemeClr val="dk1"/>
                          </a:solidFill>
                          <a:effectLst/>
                          <a:latin typeface="+mn-lt"/>
                          <a:ea typeface="+mn-ea"/>
                          <a:cs typeface="+mn-cs"/>
                        </a:rPr>
                        <a:t>The administrator of the German registry was a unit of the German Emissions Trading Authority (</a:t>
                      </a:r>
                      <a:r>
                        <a:rPr lang="en-GB" sz="1800" kern="1200" dirty="0" err="1">
                          <a:solidFill>
                            <a:schemeClr val="dk1"/>
                          </a:solidFill>
                          <a:effectLst/>
                          <a:latin typeface="+mn-lt"/>
                          <a:ea typeface="+mn-ea"/>
                          <a:cs typeface="+mn-cs"/>
                        </a:rPr>
                        <a:t>DEHSt</a:t>
                      </a:r>
                      <a:r>
                        <a:rPr lang="en-GB" sz="1800" kern="1200" dirty="0">
                          <a:solidFill>
                            <a:schemeClr val="dk1"/>
                          </a:solidFill>
                          <a:effectLst/>
                          <a:latin typeface="+mn-lt"/>
                          <a:ea typeface="+mn-ea"/>
                          <a:cs typeface="+mn-cs"/>
                        </a:rPr>
                        <a:t>). The registry was staffed by:</a:t>
                      </a:r>
                      <a:endParaRPr lang="it-IT" sz="1800" kern="1200" dirty="0">
                        <a:solidFill>
                          <a:schemeClr val="dk1"/>
                        </a:solidFill>
                        <a:effectLst/>
                        <a:latin typeface="+mn-lt"/>
                        <a:ea typeface="+mn-ea"/>
                        <a:cs typeface="+mn-cs"/>
                      </a:endParaRPr>
                    </a:p>
                    <a:p>
                      <a:pPr marL="285750" lvl="0" indent="-285750">
                        <a:lnSpc>
                          <a:spcPct val="85000"/>
                        </a:lnSpc>
                        <a:spcBef>
                          <a:spcPts val="300"/>
                        </a:spcBef>
                        <a:buFont typeface="Arial" panose="020B0604020202020204" pitchFamily="34" charset="0"/>
                        <a:buChar char="•"/>
                      </a:pPr>
                      <a:r>
                        <a:rPr lang="en-GB" sz="1800" kern="1200" dirty="0">
                          <a:solidFill>
                            <a:schemeClr val="dk1"/>
                          </a:solidFill>
                          <a:effectLst/>
                          <a:latin typeface="+mn-lt"/>
                          <a:ea typeface="+mn-ea"/>
                          <a:cs typeface="+mn-cs"/>
                        </a:rPr>
                        <a:t>1 head of unit (mathematician) charged with overall management</a:t>
                      </a:r>
                      <a:endParaRPr lang="it-IT" sz="1800" kern="1200" dirty="0">
                        <a:solidFill>
                          <a:schemeClr val="dk1"/>
                        </a:solidFill>
                        <a:effectLst/>
                        <a:latin typeface="+mn-lt"/>
                        <a:ea typeface="+mn-ea"/>
                        <a:cs typeface="+mn-cs"/>
                      </a:endParaRPr>
                    </a:p>
                    <a:p>
                      <a:pPr marL="285750" lvl="0" indent="-285750">
                        <a:lnSpc>
                          <a:spcPct val="85000"/>
                        </a:lnSpc>
                        <a:spcBef>
                          <a:spcPts val="300"/>
                        </a:spcBef>
                        <a:buFont typeface="Arial" panose="020B0604020202020204" pitchFamily="34" charset="0"/>
                        <a:buChar char="•"/>
                      </a:pPr>
                      <a:r>
                        <a:rPr lang="en-GB" sz="1800" kern="1200" dirty="0">
                          <a:solidFill>
                            <a:schemeClr val="dk1"/>
                          </a:solidFill>
                          <a:effectLst/>
                          <a:latin typeface="+mn-lt"/>
                          <a:ea typeface="+mn-ea"/>
                          <a:cs typeface="+mn-cs"/>
                        </a:rPr>
                        <a:t>3 scientific employees (mathematicians and scientists) that:</a:t>
                      </a:r>
                      <a:endParaRPr lang="it-IT" sz="1800" kern="1200" dirty="0">
                        <a:solidFill>
                          <a:schemeClr val="dk1"/>
                        </a:solidFill>
                        <a:effectLst/>
                        <a:latin typeface="+mn-lt"/>
                        <a:ea typeface="+mn-ea"/>
                        <a:cs typeface="+mn-cs"/>
                      </a:endParaRPr>
                    </a:p>
                    <a:p>
                      <a:pPr marL="742950" lvl="1" indent="-285750">
                        <a:lnSpc>
                          <a:spcPct val="85000"/>
                        </a:lnSpc>
                        <a:spcBef>
                          <a:spcPts val="300"/>
                        </a:spcBef>
                        <a:buFont typeface="Courier New" panose="02070309020205020404" pitchFamily="49" charset="0"/>
                        <a:buChar char="o"/>
                      </a:pPr>
                      <a:r>
                        <a:rPr lang="en-GB" sz="1800" kern="1200" dirty="0">
                          <a:solidFill>
                            <a:schemeClr val="dk1"/>
                          </a:solidFill>
                          <a:effectLst/>
                          <a:latin typeface="+mn-lt"/>
                          <a:ea typeface="+mn-ea"/>
                          <a:cs typeface="+mn-cs"/>
                        </a:rPr>
                        <a:t>Did software development</a:t>
                      </a:r>
                      <a:endParaRPr lang="it-IT" sz="1800" kern="1200" dirty="0">
                        <a:solidFill>
                          <a:schemeClr val="dk1"/>
                        </a:solidFill>
                        <a:effectLst/>
                        <a:latin typeface="+mn-lt"/>
                        <a:ea typeface="+mn-ea"/>
                        <a:cs typeface="+mn-cs"/>
                      </a:endParaRPr>
                    </a:p>
                    <a:p>
                      <a:pPr marL="742950" lvl="1" indent="-285750">
                        <a:lnSpc>
                          <a:spcPct val="85000"/>
                        </a:lnSpc>
                        <a:spcBef>
                          <a:spcPts val="300"/>
                        </a:spcBef>
                        <a:buFont typeface="Courier New" panose="02070309020205020404" pitchFamily="49" charset="0"/>
                        <a:buChar char="o"/>
                      </a:pPr>
                      <a:r>
                        <a:rPr lang="en-GB" sz="1800" kern="1200" dirty="0">
                          <a:solidFill>
                            <a:schemeClr val="dk1"/>
                          </a:solidFill>
                          <a:effectLst/>
                          <a:latin typeface="+mn-lt"/>
                          <a:ea typeface="+mn-ea"/>
                          <a:cs typeface="+mn-cs"/>
                        </a:rPr>
                        <a:t>Interfaced with other registries and ETS administrators</a:t>
                      </a:r>
                      <a:endParaRPr lang="it-IT" sz="1800" kern="1200" dirty="0">
                        <a:solidFill>
                          <a:schemeClr val="dk1"/>
                        </a:solidFill>
                        <a:effectLst/>
                        <a:latin typeface="+mn-lt"/>
                        <a:ea typeface="+mn-ea"/>
                        <a:cs typeface="+mn-cs"/>
                      </a:endParaRPr>
                    </a:p>
                    <a:p>
                      <a:pPr marL="285750" lvl="0" indent="-285750">
                        <a:lnSpc>
                          <a:spcPct val="85000"/>
                        </a:lnSpc>
                        <a:spcBef>
                          <a:spcPts val="300"/>
                        </a:spcBef>
                        <a:buFont typeface="Arial" panose="020B0604020202020204" pitchFamily="34" charset="0"/>
                        <a:buChar char="•"/>
                      </a:pPr>
                      <a:r>
                        <a:rPr lang="en-GB" sz="1800" kern="1200" dirty="0">
                          <a:solidFill>
                            <a:schemeClr val="dk1"/>
                          </a:solidFill>
                          <a:effectLst/>
                          <a:latin typeface="+mn-lt"/>
                          <a:ea typeface="+mn-ea"/>
                          <a:cs typeface="+mn-cs"/>
                        </a:rPr>
                        <a:t>1 database administrator (computer scientist) that provided day-to-day management of the IT-application</a:t>
                      </a:r>
                      <a:endParaRPr lang="it-IT" sz="1800" kern="1200" dirty="0">
                        <a:solidFill>
                          <a:schemeClr val="dk1"/>
                        </a:solidFill>
                        <a:effectLst/>
                        <a:latin typeface="+mn-lt"/>
                        <a:ea typeface="+mn-ea"/>
                        <a:cs typeface="+mn-cs"/>
                      </a:endParaRPr>
                    </a:p>
                    <a:p>
                      <a:pPr marL="285750" lvl="0" indent="-285750">
                        <a:lnSpc>
                          <a:spcPct val="85000"/>
                        </a:lnSpc>
                        <a:spcBef>
                          <a:spcPts val="300"/>
                        </a:spcBef>
                        <a:buFont typeface="Arial" panose="020B0604020202020204" pitchFamily="34" charset="0"/>
                        <a:buChar char="•"/>
                      </a:pPr>
                      <a:r>
                        <a:rPr lang="en-GB" sz="1800" kern="1200" dirty="0">
                          <a:solidFill>
                            <a:schemeClr val="dk1"/>
                          </a:solidFill>
                          <a:effectLst/>
                          <a:latin typeface="+mn-lt"/>
                          <a:ea typeface="+mn-ea"/>
                          <a:cs typeface="+mn-cs"/>
                        </a:rPr>
                        <a:t>4 administrative employees that provided day-to-day management of the accounts and users</a:t>
                      </a:r>
                      <a:endParaRPr lang="it-IT" sz="1800" kern="1200" dirty="0">
                        <a:solidFill>
                          <a:schemeClr val="dk1"/>
                        </a:solidFill>
                        <a:effectLst/>
                        <a:latin typeface="+mn-lt"/>
                        <a:ea typeface="+mn-ea"/>
                        <a:cs typeface="+mn-cs"/>
                      </a:endParaRPr>
                    </a:p>
                  </a:txBody>
                  <a:tcPr/>
                </a:tc>
                <a:extLst>
                  <a:ext uri="{0D108BD9-81ED-4DB2-BD59-A6C34878D82A}">
                    <a16:rowId xmlns:a16="http://schemas.microsoft.com/office/drawing/2014/main" val="1075660600"/>
                  </a:ext>
                </a:extLst>
              </a:tr>
            </a:tbl>
          </a:graphicData>
        </a:graphic>
      </p:graphicFrame>
      <p:sp>
        <p:nvSpPr>
          <p:cNvPr id="6" name="CasellaDiTesto 5">
            <a:extLst>
              <a:ext uri="{FF2B5EF4-FFF2-40B4-BE49-F238E27FC236}">
                <a16:creationId xmlns:a16="http://schemas.microsoft.com/office/drawing/2014/main" id="{12C4A31A-405F-ECE5-909B-4FA0E822E2D9}"/>
              </a:ext>
            </a:extLst>
          </p:cNvPr>
          <p:cNvSpPr txBox="1"/>
          <p:nvPr/>
        </p:nvSpPr>
        <p:spPr>
          <a:xfrm>
            <a:off x="575079" y="5844991"/>
            <a:ext cx="3620607" cy="369332"/>
          </a:xfrm>
          <a:prstGeom prst="rect">
            <a:avLst/>
          </a:prstGeom>
          <a:noFill/>
        </p:spPr>
        <p:txBody>
          <a:bodyPr wrap="none" rtlCol="0">
            <a:spAutoFit/>
          </a:bodyPr>
          <a:lstStyle/>
          <a:p>
            <a:r>
              <a:rPr lang="it-IT" dirty="0"/>
              <a:t>Source: ICAP, ETS </a:t>
            </a:r>
            <a:r>
              <a:rPr lang="it-IT" dirty="0" err="1"/>
              <a:t>Summer</a:t>
            </a:r>
            <a:r>
              <a:rPr lang="it-IT" dirty="0"/>
              <a:t> University</a:t>
            </a:r>
          </a:p>
        </p:txBody>
      </p:sp>
    </p:spTree>
    <p:extLst>
      <p:ext uri="{BB962C8B-B14F-4D97-AF65-F5344CB8AC3E}">
        <p14:creationId xmlns:p14="http://schemas.microsoft.com/office/powerpoint/2010/main" val="11824751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2" name="Titolo 1">
            <a:extLst>
              <a:ext uri="{FF2B5EF4-FFF2-40B4-BE49-F238E27FC236}">
                <a16:creationId xmlns:a16="http://schemas.microsoft.com/office/drawing/2014/main" id="{3D60FE52-1912-5587-1B5D-88C5F5885B54}"/>
              </a:ext>
            </a:extLst>
          </p:cNvPr>
          <p:cNvSpPr>
            <a:spLocks noGrp="1"/>
          </p:cNvSpPr>
          <p:nvPr>
            <p:ph type="title"/>
          </p:nvPr>
        </p:nvSpPr>
        <p:spPr>
          <a:xfrm>
            <a:off x="521292" y="731155"/>
            <a:ext cx="10832508" cy="874643"/>
          </a:xfrm>
        </p:spPr>
        <p:txBody>
          <a:bodyPr>
            <a:normAutofit fontScale="90000"/>
          </a:bodyPr>
          <a:lstStyle/>
          <a:p>
            <a:r>
              <a:rPr lang="it-IT" dirty="0">
                <a:solidFill>
                  <a:schemeClr val="accent6">
                    <a:lumMod val="75000"/>
                  </a:schemeClr>
                </a:solidFill>
              </a:rPr>
              <a:t>Financial </a:t>
            </a:r>
            <a:r>
              <a:rPr lang="it-IT" dirty="0" err="1">
                <a:solidFill>
                  <a:schemeClr val="accent6">
                    <a:lumMod val="75000"/>
                  </a:schemeClr>
                </a:solidFill>
              </a:rPr>
              <a:t>resources</a:t>
            </a:r>
            <a:r>
              <a:rPr lang="it-IT" dirty="0">
                <a:solidFill>
                  <a:schemeClr val="accent6">
                    <a:lumMod val="75000"/>
                  </a:schemeClr>
                </a:solidFill>
              </a:rPr>
              <a:t> </a:t>
            </a:r>
            <a:r>
              <a:rPr lang="it-IT" dirty="0" err="1">
                <a:solidFill>
                  <a:schemeClr val="accent6">
                    <a:lumMod val="75000"/>
                  </a:schemeClr>
                </a:solidFill>
              </a:rPr>
              <a:t>needed</a:t>
            </a:r>
            <a:r>
              <a:rPr lang="it-IT" dirty="0">
                <a:solidFill>
                  <a:schemeClr val="accent6">
                    <a:lumMod val="75000"/>
                  </a:schemeClr>
                </a:solidFill>
              </a:rPr>
              <a:t> to </a:t>
            </a:r>
            <a:r>
              <a:rPr lang="it-IT" dirty="0" err="1">
                <a:solidFill>
                  <a:schemeClr val="accent6">
                    <a:lumMod val="75000"/>
                  </a:schemeClr>
                </a:solidFill>
              </a:rPr>
              <a:t>establish</a:t>
            </a:r>
            <a:r>
              <a:rPr lang="it-IT" dirty="0">
                <a:solidFill>
                  <a:schemeClr val="accent6">
                    <a:lumMod val="75000"/>
                  </a:schemeClr>
                </a:solidFill>
              </a:rPr>
              <a:t> a </a:t>
            </a:r>
            <a:r>
              <a:rPr lang="it-IT" dirty="0" err="1">
                <a:solidFill>
                  <a:schemeClr val="accent6">
                    <a:lumMod val="75000"/>
                  </a:schemeClr>
                </a:solidFill>
              </a:rPr>
              <a:t>registry</a:t>
            </a:r>
            <a:endParaRPr lang="it-IT" dirty="0">
              <a:solidFill>
                <a:schemeClr val="accent6">
                  <a:lumMod val="75000"/>
                </a:schemeClr>
              </a:solidFill>
            </a:endParaRPr>
          </a:p>
        </p:txBody>
      </p:sp>
      <p:sp>
        <p:nvSpPr>
          <p:cNvPr id="3" name="CasellaDiTesto 2">
            <a:extLst>
              <a:ext uri="{FF2B5EF4-FFF2-40B4-BE49-F238E27FC236}">
                <a16:creationId xmlns:a16="http://schemas.microsoft.com/office/drawing/2014/main" id="{E45927D1-0A38-C924-17E6-B810CCEC636C}"/>
              </a:ext>
            </a:extLst>
          </p:cNvPr>
          <p:cNvSpPr txBox="1"/>
          <p:nvPr/>
        </p:nvSpPr>
        <p:spPr>
          <a:xfrm>
            <a:off x="631817" y="1508764"/>
            <a:ext cx="10721984" cy="710707"/>
          </a:xfrm>
          <a:prstGeom prst="rect">
            <a:avLst/>
          </a:prstGeom>
          <a:noFill/>
        </p:spPr>
        <p:txBody>
          <a:bodyPr wrap="square" rtlCol="0">
            <a:spAutoFit/>
          </a:bodyPr>
          <a:lstStyle/>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Registries also require financial resources to administer them. It is impossible to provide a precise cost to develop and operate an ETS registry. However, you can click on the example for Ireland for the cost of a smaller registry.</a:t>
            </a:r>
            <a:endParaRPr lang="it-IT" sz="1800" dirty="0">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4" name="Tabella 3">
            <a:extLst>
              <a:ext uri="{FF2B5EF4-FFF2-40B4-BE49-F238E27FC236}">
                <a16:creationId xmlns:a16="http://schemas.microsoft.com/office/drawing/2014/main" id="{F8DC94D3-5934-BCFC-4F97-4D81C09794D2}"/>
              </a:ext>
            </a:extLst>
          </p:cNvPr>
          <p:cNvGraphicFramePr>
            <a:graphicFrameLocks noGrp="1"/>
          </p:cNvGraphicFramePr>
          <p:nvPr>
            <p:extLst>
              <p:ext uri="{D42A27DB-BD31-4B8C-83A1-F6EECF244321}">
                <p14:modId xmlns:p14="http://schemas.microsoft.com/office/powerpoint/2010/main" val="238824172"/>
              </p:ext>
            </p:extLst>
          </p:nvPr>
        </p:nvGraphicFramePr>
        <p:xfrm>
          <a:off x="631816" y="2290158"/>
          <a:ext cx="10721984" cy="3479762"/>
        </p:xfrm>
        <a:graphic>
          <a:graphicData uri="http://schemas.openxmlformats.org/drawingml/2006/table">
            <a:tbl>
              <a:tblPr firstRow="1" bandRow="1">
                <a:tableStyleId>{5C22544A-7EE6-4342-B048-85BDC9FD1C3A}</a:tableStyleId>
              </a:tblPr>
              <a:tblGrid>
                <a:gridCol w="1296997">
                  <a:extLst>
                    <a:ext uri="{9D8B030D-6E8A-4147-A177-3AD203B41FA5}">
                      <a16:colId xmlns:a16="http://schemas.microsoft.com/office/drawing/2014/main" val="1703049043"/>
                    </a:ext>
                  </a:extLst>
                </a:gridCol>
                <a:gridCol w="3300412">
                  <a:extLst>
                    <a:ext uri="{9D8B030D-6E8A-4147-A177-3AD203B41FA5}">
                      <a16:colId xmlns:a16="http://schemas.microsoft.com/office/drawing/2014/main" val="2987231685"/>
                    </a:ext>
                  </a:extLst>
                </a:gridCol>
                <a:gridCol w="6124575">
                  <a:extLst>
                    <a:ext uri="{9D8B030D-6E8A-4147-A177-3AD203B41FA5}">
                      <a16:colId xmlns:a16="http://schemas.microsoft.com/office/drawing/2014/main" val="2096621301"/>
                    </a:ext>
                  </a:extLst>
                </a:gridCol>
              </a:tblGrid>
              <a:tr h="386053">
                <a:tc>
                  <a:txBody>
                    <a:bodyPr/>
                    <a:lstStyle/>
                    <a:p>
                      <a:r>
                        <a:rPr lang="it-IT" dirty="0"/>
                        <a:t>Country</a:t>
                      </a:r>
                    </a:p>
                  </a:txBody>
                  <a:tcPr/>
                </a:tc>
                <a:tc>
                  <a:txBody>
                    <a:bodyPr/>
                    <a:lstStyle/>
                    <a:p>
                      <a:r>
                        <a:rPr lang="it-IT" dirty="0" err="1"/>
                        <a:t>Registry</a:t>
                      </a:r>
                      <a:r>
                        <a:rPr lang="it-IT" dirty="0"/>
                        <a:t> </a:t>
                      </a:r>
                      <a:r>
                        <a:rPr lang="it-IT" dirty="0" err="1"/>
                        <a:t>operation</a:t>
                      </a:r>
                      <a:endParaRPr lang="it-IT" dirty="0"/>
                    </a:p>
                  </a:txBody>
                  <a:tcPr/>
                </a:tc>
                <a:tc>
                  <a:txBody>
                    <a:bodyPr/>
                    <a:lstStyle/>
                    <a:p>
                      <a:r>
                        <a:rPr lang="it-IT" dirty="0" err="1"/>
                        <a:t>Registry</a:t>
                      </a:r>
                      <a:r>
                        <a:rPr lang="it-IT" dirty="0"/>
                        <a:t> budget</a:t>
                      </a:r>
                      <a:endParaRPr lang="it-IT" dirty="0">
                        <a:solidFill>
                          <a:schemeClr val="bg1"/>
                        </a:solidFill>
                        <a:highlight>
                          <a:srgbClr val="0000FF"/>
                        </a:highlight>
                      </a:endParaRPr>
                    </a:p>
                  </a:txBody>
                  <a:tcPr/>
                </a:tc>
                <a:extLst>
                  <a:ext uri="{0D108BD9-81ED-4DB2-BD59-A6C34878D82A}">
                    <a16:rowId xmlns:a16="http://schemas.microsoft.com/office/drawing/2014/main" val="2750689720"/>
                  </a:ext>
                </a:extLst>
              </a:tr>
              <a:tr h="3093709">
                <a:tc>
                  <a:txBody>
                    <a:bodyPr/>
                    <a:lstStyle/>
                    <a:p>
                      <a:r>
                        <a:rPr lang="it-IT" dirty="0" err="1"/>
                        <a:t>Ireland</a:t>
                      </a:r>
                      <a:endParaRPr lang="it-IT" dirty="0"/>
                    </a:p>
                  </a:txBody>
                  <a:tcPr/>
                </a:tc>
                <a:tc>
                  <a:txBody>
                    <a:bodyPr/>
                    <a:lstStyle/>
                    <a:p>
                      <a:pPr marL="285750" lvl="0" indent="-285750">
                        <a:lnSpc>
                          <a:spcPct val="150000"/>
                        </a:lnSpc>
                        <a:buFont typeface="Arial" panose="020B0604020202020204" pitchFamily="34" charset="0"/>
                        <a:buChar char="•"/>
                      </a:pPr>
                      <a:r>
                        <a:rPr lang="en-US" sz="1800" kern="1200" dirty="0">
                          <a:solidFill>
                            <a:schemeClr val="dk1"/>
                          </a:solidFill>
                          <a:effectLst/>
                          <a:latin typeface="+mn-lt"/>
                          <a:ea typeface="+mn-ea"/>
                          <a:cs typeface="+mn-cs"/>
                        </a:rPr>
                        <a:t>A small registry with few user accounts</a:t>
                      </a:r>
                      <a:endParaRPr lang="it-IT" sz="1800" kern="1200" dirty="0">
                        <a:solidFill>
                          <a:schemeClr val="dk1"/>
                        </a:solidFill>
                        <a:effectLst/>
                        <a:latin typeface="+mn-lt"/>
                        <a:ea typeface="+mn-ea"/>
                        <a:cs typeface="+mn-cs"/>
                      </a:endParaRPr>
                    </a:p>
                    <a:p>
                      <a:pPr marL="285750" lvl="0" indent="-285750">
                        <a:lnSpc>
                          <a:spcPct val="150000"/>
                        </a:lnSpc>
                        <a:buFont typeface="Arial" panose="020B0604020202020204" pitchFamily="34" charset="0"/>
                        <a:buChar char="•"/>
                      </a:pPr>
                      <a:r>
                        <a:rPr lang="en-US" sz="1800" kern="1200" dirty="0">
                          <a:solidFill>
                            <a:schemeClr val="dk1"/>
                          </a:solidFill>
                          <a:effectLst/>
                          <a:latin typeface="+mn-lt"/>
                          <a:ea typeface="+mn-ea"/>
                          <a:cs typeface="+mn-cs"/>
                        </a:rPr>
                        <a:t>Expect only about 680 transactions/year</a:t>
                      </a:r>
                      <a:endParaRPr lang="it-IT" sz="1800" kern="1200" dirty="0">
                        <a:solidFill>
                          <a:schemeClr val="dk1"/>
                        </a:solidFill>
                        <a:effectLst/>
                        <a:latin typeface="+mn-lt"/>
                        <a:ea typeface="+mn-ea"/>
                        <a:cs typeface="+mn-cs"/>
                      </a:endParaRPr>
                    </a:p>
                    <a:p>
                      <a:pPr marL="342900" lvl="0" indent="-342900">
                        <a:lnSpc>
                          <a:spcPct val="115000"/>
                        </a:lnSpc>
                        <a:spcAft>
                          <a:spcPts val="1000"/>
                        </a:spcAft>
                        <a:buFont typeface="Wingdings" pitchFamily="2" charset="2"/>
                        <a:buChar char=""/>
                        <a:tabLst>
                          <a:tab pos="228600" algn="l"/>
                        </a:tabLst>
                      </a:pP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800" kern="1200" dirty="0">
                          <a:solidFill>
                            <a:schemeClr val="dk1"/>
                          </a:solidFill>
                          <a:effectLst/>
                          <a:latin typeface="+mn-lt"/>
                          <a:ea typeface="+mn-ea"/>
                          <a:cs typeface="+mn-cs"/>
                        </a:rPr>
                        <a:t>The annual budget for Ireland’s emissions trading registry was </a:t>
                      </a:r>
                      <a:r>
                        <a:rPr lang="en-IE" sz="1800" b="1" kern="1200" dirty="0">
                          <a:solidFill>
                            <a:schemeClr val="dk1"/>
                          </a:solidFill>
                          <a:effectLst/>
                          <a:latin typeface="+mn-lt"/>
                          <a:ea typeface="+mn-ea"/>
                          <a:cs typeface="+mn-cs"/>
                        </a:rPr>
                        <a:t>€500,000</a:t>
                      </a:r>
                      <a:r>
                        <a:rPr lang="en-IE" sz="1800" kern="1200" dirty="0">
                          <a:solidFill>
                            <a:schemeClr val="dk1"/>
                          </a:solidFill>
                          <a:effectLst/>
                          <a:latin typeface="+mn-lt"/>
                          <a:ea typeface="+mn-ea"/>
                          <a:cs typeface="+mn-cs"/>
                        </a:rPr>
                        <a:t>. This budget included:</a:t>
                      </a:r>
                      <a:endParaRPr lang="it-IT" sz="1800" kern="1200" dirty="0">
                        <a:solidFill>
                          <a:schemeClr val="dk1"/>
                        </a:solidFill>
                        <a:effectLst/>
                        <a:latin typeface="+mn-lt"/>
                        <a:ea typeface="+mn-ea"/>
                        <a:cs typeface="+mn-cs"/>
                      </a:endParaRPr>
                    </a:p>
                    <a:p>
                      <a:pPr marL="285750" lvl="0" indent="-285750">
                        <a:lnSpc>
                          <a:spcPct val="150000"/>
                        </a:lnSpc>
                        <a:buFont typeface="Arial" panose="020B0604020202020204" pitchFamily="34" charset="0"/>
                        <a:buChar char="•"/>
                      </a:pPr>
                      <a:r>
                        <a:rPr lang="en-US" sz="1800" kern="1200" dirty="0">
                          <a:solidFill>
                            <a:schemeClr val="dk1"/>
                          </a:solidFill>
                          <a:effectLst/>
                          <a:latin typeface="+mn-lt"/>
                          <a:ea typeface="+mn-ea"/>
                          <a:cs typeface="+mn-cs"/>
                        </a:rPr>
                        <a:t>Registry software license</a:t>
                      </a:r>
                      <a:endParaRPr lang="it-IT" sz="1800" kern="1200" dirty="0">
                        <a:solidFill>
                          <a:schemeClr val="dk1"/>
                        </a:solidFill>
                        <a:effectLst/>
                        <a:latin typeface="+mn-lt"/>
                        <a:ea typeface="+mn-ea"/>
                        <a:cs typeface="+mn-cs"/>
                      </a:endParaRPr>
                    </a:p>
                    <a:p>
                      <a:pPr marL="285750" lvl="0" indent="-285750">
                        <a:lnSpc>
                          <a:spcPct val="150000"/>
                        </a:lnSpc>
                        <a:buFont typeface="Arial" panose="020B0604020202020204" pitchFamily="34" charset="0"/>
                        <a:buChar char="•"/>
                      </a:pPr>
                      <a:r>
                        <a:rPr lang="en-US" sz="1800" kern="1200" dirty="0">
                          <a:solidFill>
                            <a:schemeClr val="dk1"/>
                          </a:solidFill>
                          <a:effectLst/>
                          <a:latin typeface="+mn-lt"/>
                          <a:ea typeface="+mn-ea"/>
                          <a:cs typeface="+mn-cs"/>
                        </a:rPr>
                        <a:t>External IT support</a:t>
                      </a:r>
                      <a:endParaRPr lang="it-IT" sz="1800" kern="1200" dirty="0">
                        <a:solidFill>
                          <a:schemeClr val="dk1"/>
                        </a:solidFill>
                        <a:effectLst/>
                        <a:latin typeface="+mn-lt"/>
                        <a:ea typeface="+mn-ea"/>
                        <a:cs typeface="+mn-cs"/>
                      </a:endParaRPr>
                    </a:p>
                    <a:p>
                      <a:pPr marL="285750" lvl="0" indent="-285750">
                        <a:lnSpc>
                          <a:spcPct val="150000"/>
                        </a:lnSpc>
                        <a:buFont typeface="Arial" panose="020B0604020202020204" pitchFamily="34" charset="0"/>
                        <a:buChar char="•"/>
                      </a:pPr>
                      <a:r>
                        <a:rPr lang="en-US" sz="1800" kern="1200" dirty="0">
                          <a:solidFill>
                            <a:schemeClr val="dk1"/>
                          </a:solidFill>
                          <a:effectLst/>
                          <a:latin typeface="+mn-lt"/>
                          <a:ea typeface="+mn-ea"/>
                          <a:cs typeface="+mn-cs"/>
                        </a:rPr>
                        <a:t>Data </a:t>
                      </a:r>
                      <a:r>
                        <a:rPr lang="en-US" sz="1800" kern="1200" dirty="0" err="1">
                          <a:solidFill>
                            <a:schemeClr val="dk1"/>
                          </a:solidFill>
                          <a:effectLst/>
                          <a:latin typeface="+mn-lt"/>
                          <a:ea typeface="+mn-ea"/>
                          <a:cs typeface="+mn-cs"/>
                        </a:rPr>
                        <a:t>centre</a:t>
                      </a:r>
                      <a:r>
                        <a:rPr lang="en-US" sz="1800" kern="1200" dirty="0">
                          <a:solidFill>
                            <a:schemeClr val="dk1"/>
                          </a:solidFill>
                          <a:effectLst/>
                          <a:latin typeface="+mn-lt"/>
                          <a:ea typeface="+mn-ea"/>
                          <a:cs typeface="+mn-cs"/>
                        </a:rPr>
                        <a:t> maintenance and services</a:t>
                      </a:r>
                      <a:endParaRPr lang="it-IT" sz="1800" kern="1200" dirty="0">
                        <a:solidFill>
                          <a:schemeClr val="dk1"/>
                        </a:solidFill>
                        <a:effectLst/>
                        <a:latin typeface="+mn-lt"/>
                        <a:ea typeface="+mn-ea"/>
                        <a:cs typeface="+mn-cs"/>
                      </a:endParaRPr>
                    </a:p>
                    <a:p>
                      <a:pPr marL="285750" lvl="0" indent="-285750">
                        <a:lnSpc>
                          <a:spcPct val="150000"/>
                        </a:lnSpc>
                        <a:buFont typeface="Arial" panose="020B0604020202020204" pitchFamily="34" charset="0"/>
                        <a:buChar char="•"/>
                      </a:pPr>
                      <a:r>
                        <a:rPr lang="en-US" sz="1800" kern="1200" dirty="0">
                          <a:solidFill>
                            <a:schemeClr val="dk1"/>
                          </a:solidFill>
                          <a:effectLst/>
                          <a:latin typeface="+mn-lt"/>
                          <a:ea typeface="+mn-ea"/>
                          <a:cs typeface="+mn-cs"/>
                        </a:rPr>
                        <a:t>Security tools, including security audits</a:t>
                      </a:r>
                      <a:endParaRPr lang="it-IT" sz="1800" kern="1200" dirty="0">
                        <a:solidFill>
                          <a:schemeClr val="dk1"/>
                        </a:solidFill>
                        <a:effectLst/>
                        <a:latin typeface="+mn-lt"/>
                        <a:ea typeface="+mn-ea"/>
                        <a:cs typeface="+mn-cs"/>
                      </a:endParaRPr>
                    </a:p>
                    <a:p>
                      <a:pPr marL="285750" lvl="0" indent="-285750">
                        <a:lnSpc>
                          <a:spcPct val="150000"/>
                        </a:lnSpc>
                        <a:buFont typeface="Arial" panose="020B0604020202020204" pitchFamily="34" charset="0"/>
                        <a:buChar char="•"/>
                      </a:pPr>
                      <a:r>
                        <a:rPr lang="en-US" sz="1800" kern="1200" dirty="0">
                          <a:solidFill>
                            <a:schemeClr val="dk1"/>
                          </a:solidFill>
                          <a:effectLst/>
                          <a:latin typeface="+mn-lt"/>
                          <a:ea typeface="+mn-ea"/>
                          <a:cs typeface="+mn-cs"/>
                        </a:rPr>
                        <a:t>Registry user training</a:t>
                      </a:r>
                      <a:endParaRPr lang="it-IT" sz="1800" kern="1200" dirty="0">
                        <a:solidFill>
                          <a:schemeClr val="dk1"/>
                        </a:solidFill>
                        <a:effectLst/>
                        <a:latin typeface="+mn-lt"/>
                        <a:ea typeface="+mn-ea"/>
                        <a:cs typeface="+mn-cs"/>
                      </a:endParaRPr>
                    </a:p>
                    <a:p>
                      <a:endParaRPr lang="it-IT" sz="1800" kern="1200" dirty="0">
                        <a:solidFill>
                          <a:schemeClr val="dk1"/>
                        </a:solidFill>
                        <a:effectLst/>
                        <a:latin typeface="+mn-lt"/>
                        <a:ea typeface="+mn-ea"/>
                        <a:cs typeface="+mn-cs"/>
                      </a:endParaRPr>
                    </a:p>
                  </a:txBody>
                  <a:tcPr/>
                </a:tc>
                <a:extLst>
                  <a:ext uri="{0D108BD9-81ED-4DB2-BD59-A6C34878D82A}">
                    <a16:rowId xmlns:a16="http://schemas.microsoft.com/office/drawing/2014/main" val="1075660600"/>
                  </a:ext>
                </a:extLst>
              </a:tr>
            </a:tbl>
          </a:graphicData>
        </a:graphic>
      </p:graphicFrame>
      <p:sp>
        <p:nvSpPr>
          <p:cNvPr id="6" name="CasellaDiTesto 5">
            <a:extLst>
              <a:ext uri="{FF2B5EF4-FFF2-40B4-BE49-F238E27FC236}">
                <a16:creationId xmlns:a16="http://schemas.microsoft.com/office/drawing/2014/main" id="{2E0A26FB-47DC-A3F4-36E7-8B58299F7B75}"/>
              </a:ext>
            </a:extLst>
          </p:cNvPr>
          <p:cNvSpPr txBox="1"/>
          <p:nvPr/>
        </p:nvSpPr>
        <p:spPr>
          <a:xfrm>
            <a:off x="575079" y="5844991"/>
            <a:ext cx="3238644" cy="338554"/>
          </a:xfrm>
          <a:prstGeom prst="rect">
            <a:avLst/>
          </a:prstGeom>
          <a:noFill/>
        </p:spPr>
        <p:txBody>
          <a:bodyPr wrap="none" rtlCol="0">
            <a:spAutoFit/>
          </a:bodyPr>
          <a:lstStyle/>
          <a:p>
            <a:r>
              <a:rPr lang="it-IT" sz="1600" dirty="0"/>
              <a:t>Source: ICAP, ETS </a:t>
            </a:r>
            <a:r>
              <a:rPr lang="it-IT" sz="1600" dirty="0" err="1"/>
              <a:t>Summer</a:t>
            </a:r>
            <a:r>
              <a:rPr lang="it-IT" sz="1600" dirty="0"/>
              <a:t> University</a:t>
            </a:r>
          </a:p>
        </p:txBody>
      </p:sp>
    </p:spTree>
    <p:extLst>
      <p:ext uri="{BB962C8B-B14F-4D97-AF65-F5344CB8AC3E}">
        <p14:creationId xmlns:p14="http://schemas.microsoft.com/office/powerpoint/2010/main" val="18387490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784075" y="997513"/>
            <a:ext cx="10515600" cy="1325563"/>
          </a:xfrm>
        </p:spPr>
        <p:txBody>
          <a:bodyPr/>
          <a:lstStyle/>
          <a:p>
            <a:pPr algn="ctr"/>
            <a:r>
              <a:rPr lang="it-IT" dirty="0"/>
              <a:t>Thanks for </a:t>
            </a:r>
            <a:r>
              <a:rPr lang="it-IT" dirty="0" err="1"/>
              <a:t>your</a:t>
            </a:r>
            <a:r>
              <a:rPr lang="it-IT" dirty="0"/>
              <a:t> </a:t>
            </a:r>
            <a:r>
              <a:rPr lang="it-IT" dirty="0" err="1"/>
              <a:t>attention</a:t>
            </a:r>
            <a:r>
              <a:rPr lang="it-IT" dirty="0"/>
              <a:t>!</a:t>
            </a:r>
          </a:p>
        </p:txBody>
      </p:sp>
      <p:pic>
        <p:nvPicPr>
          <p:cNvPr id="4" name="Immagine 3" descr="omino al traguardo.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32274" y="2824445"/>
            <a:ext cx="2595843" cy="2075493"/>
          </a:xfrm>
          <a:prstGeom prst="rect">
            <a:avLst/>
          </a:prstGeom>
        </p:spPr>
      </p:pic>
      <p:graphicFrame>
        <p:nvGraphicFramePr>
          <p:cNvPr id="12" name="Tabella 11"/>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dirty="0" err="1">
                          <a:effectLst/>
                        </a:rPr>
                        <a:t>Türkiye</a:t>
                      </a:r>
                      <a:r>
                        <a:rPr lang="en-GB" sz="1400" dirty="0">
                          <a:effectLst/>
                        </a:rPr>
                        <a:t>: Advancing EU-</a:t>
                      </a:r>
                      <a:r>
                        <a:rPr lang="en-GB" sz="1400" dirty="0" err="1">
                          <a:effectLst/>
                        </a:rPr>
                        <a:t>Türkiye</a:t>
                      </a:r>
                      <a:r>
                        <a:rPr lang="en-GB" sz="1400" dirty="0">
                          <a:effectLst/>
                        </a:rPr>
                        <a:t> high-level dialogue on climate action including technical exchanges and trainings on EU ETS  - </a:t>
                      </a:r>
                      <a:r>
                        <a:rPr lang="en-GB" sz="1400" i="1" dirty="0">
                          <a:effectLst/>
                        </a:rPr>
                        <a:t>An “</a:t>
                      </a:r>
                      <a:r>
                        <a:rPr lang="en-GB" sz="1400" i="1" baseline="0" dirty="0">
                          <a:effectLst/>
                        </a:rPr>
                        <a:t>EU Climate Dialogues (EUCD)” Project8</a:t>
                      </a:r>
                      <a:endParaRPr lang="it-IT" sz="1400" b="1" i="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solidFill>
                      <a:srgbClr val="4472C4"/>
                    </a:solidFill>
                  </a:tcP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13" name="Immagine 16" descr="ISPRA - Istituto Superiore per la Protezione e la Ricerca Ambienta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4" name="Immagine 14" descr="GHGMI_logo_color_800x15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5" name="Immagine 39" descr="ekodenge18-logo-0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7" name="Immagine 8">
            <a:extLst>
              <a:ext uri="{FF2B5EF4-FFF2-40B4-BE49-F238E27FC236}">
                <a16:creationId xmlns:a16="http://schemas.microsoft.com/office/drawing/2014/main" id="{341DD170-3625-4376-839E-699C78A5D9A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18"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7"/>
          <a:stretch>
            <a:fillRect/>
          </a:stretch>
        </p:blipFill>
        <p:spPr>
          <a:xfrm>
            <a:off x="205100" y="119899"/>
            <a:ext cx="2560320" cy="688975"/>
          </a:xfrm>
          <a:prstGeom prst="rect">
            <a:avLst/>
          </a:prstGeom>
        </p:spPr>
      </p:pic>
    </p:spTree>
    <p:extLst>
      <p:ext uri="{BB962C8B-B14F-4D97-AF65-F5344CB8AC3E}">
        <p14:creationId xmlns:p14="http://schemas.microsoft.com/office/powerpoint/2010/main" val="7991072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2" name="Titolo 1">
            <a:extLst>
              <a:ext uri="{FF2B5EF4-FFF2-40B4-BE49-F238E27FC236}">
                <a16:creationId xmlns:a16="http://schemas.microsoft.com/office/drawing/2014/main" id="{95BE2335-BE02-8080-C1A3-F0D8351DB2E2}"/>
              </a:ext>
            </a:extLst>
          </p:cNvPr>
          <p:cNvSpPr>
            <a:spLocks noGrp="1"/>
          </p:cNvSpPr>
          <p:nvPr>
            <p:ph type="title"/>
          </p:nvPr>
        </p:nvSpPr>
        <p:spPr>
          <a:xfrm>
            <a:off x="838200" y="772903"/>
            <a:ext cx="10515600" cy="838642"/>
          </a:xfrm>
        </p:spPr>
        <p:txBody>
          <a:bodyPr>
            <a:normAutofit/>
          </a:bodyPr>
          <a:lstStyle/>
          <a:p>
            <a:r>
              <a:rPr lang="it-IT" dirty="0" err="1">
                <a:solidFill>
                  <a:schemeClr val="accent6">
                    <a:lumMod val="75000"/>
                  </a:schemeClr>
                </a:solidFill>
              </a:rPr>
              <a:t>What</a:t>
            </a:r>
            <a:r>
              <a:rPr lang="it-IT" dirty="0">
                <a:solidFill>
                  <a:schemeClr val="accent6">
                    <a:lumMod val="75000"/>
                  </a:schemeClr>
                </a:solidFill>
              </a:rPr>
              <a:t> </a:t>
            </a:r>
            <a:r>
              <a:rPr lang="it-IT" dirty="0" err="1">
                <a:solidFill>
                  <a:schemeClr val="accent6">
                    <a:lumMod val="75000"/>
                  </a:schemeClr>
                </a:solidFill>
              </a:rPr>
              <a:t>is</a:t>
            </a:r>
            <a:r>
              <a:rPr lang="it-IT" dirty="0">
                <a:solidFill>
                  <a:schemeClr val="accent6">
                    <a:lumMod val="75000"/>
                  </a:schemeClr>
                </a:solidFill>
              </a:rPr>
              <a:t> the </a:t>
            </a:r>
            <a:r>
              <a:rPr lang="it-IT" dirty="0" err="1">
                <a:solidFill>
                  <a:schemeClr val="accent6">
                    <a:lumMod val="75000"/>
                  </a:schemeClr>
                </a:solidFill>
              </a:rPr>
              <a:t>role</a:t>
            </a:r>
            <a:r>
              <a:rPr lang="it-IT" dirty="0">
                <a:solidFill>
                  <a:schemeClr val="accent6">
                    <a:lumMod val="75000"/>
                  </a:schemeClr>
                </a:solidFill>
              </a:rPr>
              <a:t> of </a:t>
            </a:r>
            <a:r>
              <a:rPr lang="it-IT" dirty="0" err="1">
                <a:solidFill>
                  <a:schemeClr val="accent6">
                    <a:lumMod val="75000"/>
                  </a:schemeClr>
                </a:solidFill>
              </a:rPr>
              <a:t>registries</a:t>
            </a:r>
            <a:r>
              <a:rPr lang="it-IT" dirty="0">
                <a:solidFill>
                  <a:schemeClr val="accent6">
                    <a:lumMod val="75000"/>
                  </a:schemeClr>
                </a:solidFill>
              </a:rPr>
              <a:t> in </a:t>
            </a:r>
            <a:r>
              <a:rPr lang="it-IT" dirty="0" err="1">
                <a:solidFill>
                  <a:schemeClr val="accent6">
                    <a:lumMod val="75000"/>
                  </a:schemeClr>
                </a:solidFill>
              </a:rPr>
              <a:t>ETSs</a:t>
            </a:r>
            <a:r>
              <a:rPr lang="it-IT" dirty="0">
                <a:solidFill>
                  <a:schemeClr val="accent6">
                    <a:lumMod val="75000"/>
                  </a:schemeClr>
                </a:solidFill>
              </a:rPr>
              <a:t>?</a:t>
            </a:r>
          </a:p>
        </p:txBody>
      </p:sp>
      <p:sp>
        <p:nvSpPr>
          <p:cNvPr id="3" name="Segnaposto contenuto 2">
            <a:extLst>
              <a:ext uri="{FF2B5EF4-FFF2-40B4-BE49-F238E27FC236}">
                <a16:creationId xmlns:a16="http://schemas.microsoft.com/office/drawing/2014/main" id="{92192BEA-F7A8-C853-B974-DF717B6D6B9F}"/>
              </a:ext>
            </a:extLst>
          </p:cNvPr>
          <p:cNvSpPr>
            <a:spLocks noGrp="1"/>
          </p:cNvSpPr>
          <p:nvPr>
            <p:ph idx="1"/>
          </p:nvPr>
        </p:nvSpPr>
        <p:spPr>
          <a:xfrm>
            <a:off x="838200" y="1645612"/>
            <a:ext cx="10515600" cy="4322701"/>
          </a:xfrm>
        </p:spPr>
        <p:txBody>
          <a:bodyPr>
            <a:noAutofit/>
          </a:bodyPr>
          <a:lstStyle/>
          <a:p>
            <a:pPr marL="0" indent="0" fontAlgn="base">
              <a:lnSpc>
                <a:spcPct val="85000"/>
              </a:lnSpc>
              <a:spcBef>
                <a:spcPts val="600"/>
              </a:spcBef>
              <a:buNone/>
            </a:pPr>
            <a:r>
              <a:rPr lang="it-IT" b="1" i="0" u="none" strike="noStrike" dirty="0" err="1">
                <a:solidFill>
                  <a:srgbClr val="333333"/>
                </a:solidFill>
                <a:effectLst/>
              </a:rPr>
              <a:t>Emission</a:t>
            </a:r>
            <a:r>
              <a:rPr lang="it-IT" b="1" i="0" u="none" strike="noStrike" dirty="0">
                <a:solidFill>
                  <a:srgbClr val="333333"/>
                </a:solidFill>
                <a:effectLst/>
              </a:rPr>
              <a:t> markets </a:t>
            </a:r>
            <a:r>
              <a:rPr lang="it-IT" b="1" i="0" u="none" strike="noStrike" dirty="0" err="1">
                <a:solidFill>
                  <a:srgbClr val="333333"/>
                </a:solidFill>
                <a:effectLst/>
              </a:rPr>
              <a:t>require</a:t>
            </a:r>
            <a:r>
              <a:rPr lang="it-IT" b="1" i="0" u="none" strike="noStrike" dirty="0">
                <a:solidFill>
                  <a:srgbClr val="333333"/>
                </a:solidFill>
                <a:effectLst/>
              </a:rPr>
              <a:t> </a:t>
            </a:r>
            <a:r>
              <a:rPr lang="it-IT" b="1" i="0" u="none" strike="noStrike" dirty="0" err="1">
                <a:solidFill>
                  <a:srgbClr val="333333"/>
                </a:solidFill>
                <a:effectLst/>
              </a:rPr>
              <a:t>reliable</a:t>
            </a:r>
            <a:r>
              <a:rPr lang="it-IT" b="1" i="0" u="none" strike="noStrike" dirty="0">
                <a:solidFill>
                  <a:srgbClr val="333333"/>
                </a:solidFill>
                <a:effectLst/>
              </a:rPr>
              <a:t> tracking of the </a:t>
            </a:r>
            <a:r>
              <a:rPr lang="it-IT" b="1" i="0" u="none" strike="noStrike" dirty="0" err="1">
                <a:solidFill>
                  <a:srgbClr val="333333"/>
                </a:solidFill>
                <a:effectLst/>
              </a:rPr>
              <a:t>issuance</a:t>
            </a:r>
            <a:r>
              <a:rPr lang="it-IT" b="1" i="0" u="none" strike="noStrike" dirty="0">
                <a:solidFill>
                  <a:srgbClr val="333333"/>
                </a:solidFill>
                <a:effectLst/>
              </a:rPr>
              <a:t>, ownership and transfers of </a:t>
            </a:r>
            <a:r>
              <a:rPr lang="it-IT" b="1" i="0" u="none" strike="noStrike" dirty="0" err="1">
                <a:solidFill>
                  <a:srgbClr val="333333"/>
                </a:solidFill>
                <a:effectLst/>
              </a:rPr>
              <a:t>emission</a:t>
            </a:r>
            <a:r>
              <a:rPr lang="it-IT" b="1" i="0" u="none" strike="noStrike" dirty="0">
                <a:solidFill>
                  <a:srgbClr val="333333"/>
                </a:solidFill>
                <a:effectLst/>
              </a:rPr>
              <a:t> </a:t>
            </a:r>
            <a:r>
              <a:rPr lang="it-IT" b="1" i="0" u="none" strike="noStrike" dirty="0" err="1">
                <a:solidFill>
                  <a:srgbClr val="333333"/>
                </a:solidFill>
                <a:effectLst/>
              </a:rPr>
              <a:t>allowances</a:t>
            </a:r>
            <a:r>
              <a:rPr lang="it-IT" b="1" i="0" u="none" strike="noStrike" dirty="0">
                <a:solidFill>
                  <a:srgbClr val="333333"/>
                </a:solidFill>
                <a:effectLst/>
              </a:rPr>
              <a:t> and credits.</a:t>
            </a:r>
            <a:r>
              <a:rPr lang="it-IT" b="0" i="0" u="none" strike="noStrike" dirty="0">
                <a:solidFill>
                  <a:srgbClr val="333333"/>
                </a:solidFill>
                <a:effectLst/>
              </a:rPr>
              <a:t> </a:t>
            </a:r>
            <a:r>
              <a:rPr lang="it-IT" b="0" i="0" u="none" strike="noStrike" dirty="0" err="1">
                <a:solidFill>
                  <a:srgbClr val="333333"/>
                </a:solidFill>
                <a:effectLst/>
              </a:rPr>
              <a:t>Specifically</a:t>
            </a:r>
            <a:r>
              <a:rPr lang="it-IT" b="0" i="0" u="none" strike="noStrike" dirty="0">
                <a:solidFill>
                  <a:srgbClr val="333333"/>
                </a:solidFill>
                <a:effectLst/>
              </a:rPr>
              <a:t>, </a:t>
            </a:r>
            <a:r>
              <a:rPr lang="it-IT" b="0" i="0" u="none" strike="noStrike" dirty="0" err="1">
                <a:solidFill>
                  <a:srgbClr val="333333"/>
                </a:solidFill>
                <a:effectLst/>
              </a:rPr>
              <a:t>registries</a:t>
            </a:r>
            <a:r>
              <a:rPr lang="it-IT" b="0" i="0" u="none" strike="noStrike" dirty="0">
                <a:solidFill>
                  <a:srgbClr val="333333"/>
                </a:solidFill>
                <a:effectLst/>
              </a:rPr>
              <a:t>:</a:t>
            </a:r>
          </a:p>
          <a:p>
            <a:pPr fontAlgn="base">
              <a:lnSpc>
                <a:spcPct val="85000"/>
              </a:lnSpc>
              <a:spcBef>
                <a:spcPts val="600"/>
              </a:spcBef>
            </a:pPr>
            <a:r>
              <a:rPr lang="it-IT" dirty="0" err="1">
                <a:solidFill>
                  <a:srgbClr val="333333"/>
                </a:solidFill>
              </a:rPr>
              <a:t>m</a:t>
            </a:r>
            <a:r>
              <a:rPr lang="it-IT" b="0" i="0" u="none" strike="noStrike" dirty="0" err="1">
                <a:solidFill>
                  <a:srgbClr val="333333"/>
                </a:solidFill>
                <a:effectLst/>
              </a:rPr>
              <a:t>aintain</a:t>
            </a:r>
            <a:r>
              <a:rPr lang="it-IT" b="0" i="0" u="none" strike="noStrike" dirty="0">
                <a:solidFill>
                  <a:srgbClr val="333333"/>
                </a:solidFill>
                <a:effectLst/>
              </a:rPr>
              <a:t> accounts for </a:t>
            </a:r>
            <a:r>
              <a:rPr lang="it-IT" b="0" i="0" u="none" strike="noStrike" dirty="0" err="1">
                <a:solidFill>
                  <a:srgbClr val="333333"/>
                </a:solidFill>
                <a:effectLst/>
              </a:rPr>
              <a:t>each</a:t>
            </a:r>
            <a:r>
              <a:rPr lang="it-IT" b="0" i="0" u="none" strike="noStrike" dirty="0">
                <a:solidFill>
                  <a:srgbClr val="333333"/>
                </a:solidFill>
                <a:effectLst/>
              </a:rPr>
              <a:t> </a:t>
            </a:r>
            <a:r>
              <a:rPr lang="it-IT" b="0" i="0" u="none" strike="noStrike" dirty="0" err="1">
                <a:solidFill>
                  <a:srgbClr val="333333"/>
                </a:solidFill>
                <a:effectLst/>
              </a:rPr>
              <a:t>regulated</a:t>
            </a:r>
            <a:r>
              <a:rPr lang="it-IT" b="0" i="0" u="none" strike="noStrike" dirty="0">
                <a:solidFill>
                  <a:srgbClr val="333333"/>
                </a:solidFill>
                <a:effectLst/>
              </a:rPr>
              <a:t> </a:t>
            </a:r>
            <a:r>
              <a:rPr lang="it-IT" b="0" i="0" u="none" strike="noStrike" dirty="0" err="1">
                <a:solidFill>
                  <a:srgbClr val="333333"/>
                </a:solidFill>
                <a:effectLst/>
              </a:rPr>
              <a:t>entity</a:t>
            </a:r>
            <a:r>
              <a:rPr lang="it-IT" b="0" i="0" u="none" strike="noStrike" dirty="0">
                <a:solidFill>
                  <a:srgbClr val="333333"/>
                </a:solidFill>
                <a:effectLst/>
              </a:rPr>
              <a:t> under an ETS</a:t>
            </a:r>
          </a:p>
          <a:p>
            <a:pPr fontAlgn="base">
              <a:lnSpc>
                <a:spcPct val="85000"/>
              </a:lnSpc>
              <a:spcBef>
                <a:spcPts val="600"/>
              </a:spcBef>
            </a:pPr>
            <a:r>
              <a:rPr lang="it-IT" dirty="0" err="1">
                <a:solidFill>
                  <a:srgbClr val="333333"/>
                </a:solidFill>
              </a:rPr>
              <a:t>m</a:t>
            </a:r>
            <a:r>
              <a:rPr lang="it-IT" b="0" i="0" u="none" strike="noStrike" dirty="0" err="1">
                <a:solidFill>
                  <a:srgbClr val="333333"/>
                </a:solidFill>
                <a:effectLst/>
              </a:rPr>
              <a:t>aintain</a:t>
            </a:r>
            <a:r>
              <a:rPr lang="it-IT" b="0" i="0" u="none" strike="noStrike" dirty="0">
                <a:solidFill>
                  <a:srgbClr val="333333"/>
                </a:solidFill>
                <a:effectLst/>
              </a:rPr>
              <a:t> accounts for </a:t>
            </a:r>
            <a:r>
              <a:rPr lang="it-IT" b="0" i="0" u="none" strike="noStrike" dirty="0" err="1">
                <a:solidFill>
                  <a:srgbClr val="333333"/>
                </a:solidFill>
                <a:effectLst/>
              </a:rPr>
              <a:t>all</a:t>
            </a:r>
            <a:r>
              <a:rPr lang="it-IT" b="0" i="0" u="none" strike="noStrike" dirty="0">
                <a:solidFill>
                  <a:srgbClr val="333333"/>
                </a:solidFill>
                <a:effectLst/>
              </a:rPr>
              <a:t> </a:t>
            </a:r>
            <a:r>
              <a:rPr lang="it-IT" b="0" i="0" u="none" strike="noStrike" dirty="0" err="1">
                <a:solidFill>
                  <a:srgbClr val="333333"/>
                </a:solidFill>
                <a:effectLst/>
              </a:rPr>
              <a:t>owners</a:t>
            </a:r>
            <a:r>
              <a:rPr lang="it-IT" b="0" i="0" u="none" strike="noStrike" dirty="0">
                <a:solidFill>
                  <a:srgbClr val="333333"/>
                </a:solidFill>
                <a:effectLst/>
              </a:rPr>
              <a:t> of </a:t>
            </a:r>
            <a:r>
              <a:rPr lang="it-IT" b="0" i="0" u="none" strike="noStrike" dirty="0" err="1">
                <a:solidFill>
                  <a:srgbClr val="333333"/>
                </a:solidFill>
                <a:effectLst/>
              </a:rPr>
              <a:t>emission</a:t>
            </a:r>
            <a:r>
              <a:rPr lang="it-IT" b="0" i="0" u="none" strike="noStrike" dirty="0">
                <a:solidFill>
                  <a:srgbClr val="333333"/>
                </a:solidFill>
                <a:effectLst/>
              </a:rPr>
              <a:t> </a:t>
            </a:r>
            <a:r>
              <a:rPr lang="it-IT" b="0" i="0" u="none" strike="noStrike" dirty="0" err="1">
                <a:solidFill>
                  <a:srgbClr val="333333"/>
                </a:solidFill>
                <a:effectLst/>
              </a:rPr>
              <a:t>allowances</a:t>
            </a:r>
            <a:r>
              <a:rPr lang="it-IT" b="0" i="0" u="none" strike="noStrike" dirty="0">
                <a:solidFill>
                  <a:srgbClr val="333333"/>
                </a:solidFill>
                <a:effectLst/>
              </a:rPr>
              <a:t> and credits with </a:t>
            </a:r>
            <a:r>
              <a:rPr lang="it-IT" b="0" i="0" u="none" strike="noStrike" dirty="0" err="1">
                <a:solidFill>
                  <a:srgbClr val="333333"/>
                </a:solidFill>
                <a:effectLst/>
              </a:rPr>
              <a:t>identification</a:t>
            </a:r>
            <a:r>
              <a:rPr lang="it-IT" b="0" i="0" u="none" strike="noStrike" dirty="0">
                <a:solidFill>
                  <a:srgbClr val="333333"/>
                </a:solidFill>
                <a:effectLst/>
              </a:rPr>
              <a:t> </a:t>
            </a:r>
            <a:r>
              <a:rPr lang="it-IT" b="0" i="0" u="none" strike="noStrike" dirty="0" err="1">
                <a:solidFill>
                  <a:srgbClr val="333333"/>
                </a:solidFill>
                <a:effectLst/>
              </a:rPr>
              <a:t>details</a:t>
            </a:r>
            <a:endParaRPr lang="it-IT" b="0" i="0" u="none" strike="noStrike" dirty="0">
              <a:solidFill>
                <a:srgbClr val="333333"/>
              </a:solidFill>
              <a:effectLst/>
            </a:endParaRPr>
          </a:p>
          <a:p>
            <a:pPr fontAlgn="base">
              <a:lnSpc>
                <a:spcPct val="85000"/>
              </a:lnSpc>
              <a:spcBef>
                <a:spcPts val="600"/>
              </a:spcBef>
            </a:pPr>
            <a:r>
              <a:rPr lang="it-IT" dirty="0">
                <a:solidFill>
                  <a:srgbClr val="333333"/>
                </a:solidFill>
              </a:rPr>
              <a:t>r</a:t>
            </a:r>
            <a:r>
              <a:rPr lang="it-IT" b="0" i="0" u="none" strike="noStrike" dirty="0">
                <a:solidFill>
                  <a:srgbClr val="333333"/>
                </a:solidFill>
                <a:effectLst/>
              </a:rPr>
              <a:t>ecord </a:t>
            </a:r>
            <a:r>
              <a:rPr lang="it-IT" b="0" i="0" u="none" strike="noStrike" dirty="0" err="1">
                <a:solidFill>
                  <a:srgbClr val="333333"/>
                </a:solidFill>
                <a:effectLst/>
              </a:rPr>
              <a:t>all</a:t>
            </a:r>
            <a:r>
              <a:rPr lang="it-IT" b="0" i="0" u="none" strike="noStrike" dirty="0">
                <a:solidFill>
                  <a:srgbClr val="333333"/>
                </a:solidFill>
                <a:effectLst/>
              </a:rPr>
              <a:t> transfers of </a:t>
            </a:r>
            <a:r>
              <a:rPr lang="it-IT" b="0" i="0" u="none" strike="noStrike" dirty="0" err="1">
                <a:solidFill>
                  <a:srgbClr val="333333"/>
                </a:solidFill>
                <a:effectLst/>
              </a:rPr>
              <a:t>allowances</a:t>
            </a:r>
            <a:r>
              <a:rPr lang="it-IT" b="0" i="0" u="none" strike="noStrike" dirty="0">
                <a:solidFill>
                  <a:srgbClr val="333333"/>
                </a:solidFill>
                <a:effectLst/>
              </a:rPr>
              <a:t> </a:t>
            </a:r>
            <a:r>
              <a:rPr lang="it-IT" b="0" i="0" u="none" strike="noStrike" dirty="0" err="1">
                <a:solidFill>
                  <a:srgbClr val="333333"/>
                </a:solidFill>
                <a:effectLst/>
              </a:rPr>
              <a:t>between</a:t>
            </a:r>
            <a:r>
              <a:rPr lang="it-IT" b="0" i="0" u="none" strike="noStrike" dirty="0">
                <a:solidFill>
                  <a:srgbClr val="333333"/>
                </a:solidFill>
                <a:effectLst/>
              </a:rPr>
              <a:t> accounts</a:t>
            </a:r>
          </a:p>
          <a:p>
            <a:pPr fontAlgn="base">
              <a:lnSpc>
                <a:spcPct val="85000"/>
              </a:lnSpc>
              <a:spcBef>
                <a:spcPts val="600"/>
              </a:spcBef>
            </a:pPr>
            <a:r>
              <a:rPr lang="it-IT" dirty="0">
                <a:solidFill>
                  <a:srgbClr val="333333"/>
                </a:solidFill>
              </a:rPr>
              <a:t>r</a:t>
            </a:r>
            <a:r>
              <a:rPr lang="it-IT" b="0" i="0" u="none" strike="noStrike" dirty="0">
                <a:solidFill>
                  <a:srgbClr val="333333"/>
                </a:solidFill>
                <a:effectLst/>
              </a:rPr>
              <a:t>ecord the </a:t>
            </a:r>
            <a:r>
              <a:rPr lang="it-IT" b="0" i="0" u="none" strike="noStrike" dirty="0" err="1">
                <a:solidFill>
                  <a:srgbClr val="333333"/>
                </a:solidFill>
                <a:effectLst/>
              </a:rPr>
              <a:t>verified</a:t>
            </a:r>
            <a:r>
              <a:rPr lang="it-IT" b="0" i="0" u="none" strike="noStrike" dirty="0">
                <a:solidFill>
                  <a:srgbClr val="333333"/>
                </a:solidFill>
                <a:effectLst/>
              </a:rPr>
              <a:t> </a:t>
            </a:r>
            <a:r>
              <a:rPr lang="it-IT" b="0" i="0" u="none" strike="noStrike" dirty="0" err="1">
                <a:solidFill>
                  <a:srgbClr val="333333"/>
                </a:solidFill>
                <a:effectLst/>
              </a:rPr>
              <a:t>emission</a:t>
            </a:r>
            <a:r>
              <a:rPr lang="it-IT" b="0" i="0" u="none" strike="noStrike" dirty="0">
                <a:solidFill>
                  <a:srgbClr val="333333"/>
                </a:solidFill>
                <a:effectLst/>
              </a:rPr>
              <a:t> reports for </a:t>
            </a:r>
            <a:r>
              <a:rPr lang="it-IT" b="0" i="0" u="none" strike="noStrike" dirty="0" err="1">
                <a:solidFill>
                  <a:srgbClr val="333333"/>
                </a:solidFill>
                <a:effectLst/>
              </a:rPr>
              <a:t>regulated</a:t>
            </a:r>
            <a:r>
              <a:rPr lang="it-IT" b="0" i="0" u="none" strike="noStrike" dirty="0">
                <a:solidFill>
                  <a:srgbClr val="333333"/>
                </a:solidFill>
                <a:effectLst/>
              </a:rPr>
              <a:t> </a:t>
            </a:r>
            <a:r>
              <a:rPr lang="it-IT" b="0" i="0" u="none" strike="noStrike" dirty="0" err="1">
                <a:solidFill>
                  <a:srgbClr val="333333"/>
                </a:solidFill>
                <a:effectLst/>
              </a:rPr>
              <a:t>entities</a:t>
            </a:r>
            <a:endParaRPr lang="it-IT" b="0" i="0" u="none" strike="noStrike" dirty="0">
              <a:solidFill>
                <a:srgbClr val="333333"/>
              </a:solidFill>
              <a:effectLst/>
            </a:endParaRPr>
          </a:p>
          <a:p>
            <a:pPr fontAlgn="base">
              <a:lnSpc>
                <a:spcPct val="85000"/>
              </a:lnSpc>
              <a:spcBef>
                <a:spcPts val="600"/>
              </a:spcBef>
            </a:pPr>
            <a:r>
              <a:rPr lang="it-IT" dirty="0" err="1">
                <a:solidFill>
                  <a:srgbClr val="333333"/>
                </a:solidFill>
              </a:rPr>
              <a:t>p</a:t>
            </a:r>
            <a:r>
              <a:rPr lang="it-IT" b="0" i="0" u="none" strike="noStrike" dirty="0" err="1">
                <a:solidFill>
                  <a:srgbClr val="333333"/>
                </a:solidFill>
                <a:effectLst/>
              </a:rPr>
              <a:t>erform</a:t>
            </a:r>
            <a:r>
              <a:rPr lang="it-IT" b="0" i="0" u="none" strike="noStrike" dirty="0">
                <a:solidFill>
                  <a:srgbClr val="333333"/>
                </a:solidFill>
                <a:effectLst/>
              </a:rPr>
              <a:t> a </a:t>
            </a:r>
            <a:r>
              <a:rPr lang="it-IT" b="0" i="0" u="none" strike="noStrike" dirty="0" err="1">
                <a:solidFill>
                  <a:srgbClr val="333333"/>
                </a:solidFill>
                <a:effectLst/>
              </a:rPr>
              <a:t>periodic</a:t>
            </a:r>
            <a:r>
              <a:rPr lang="it-IT" b="0" i="0" u="none" strike="noStrike" dirty="0">
                <a:solidFill>
                  <a:srgbClr val="333333"/>
                </a:solidFill>
                <a:effectLst/>
              </a:rPr>
              <a:t> </a:t>
            </a:r>
            <a:r>
              <a:rPr lang="it-IT" b="0" i="0" u="none" strike="noStrike" dirty="0" err="1">
                <a:solidFill>
                  <a:srgbClr val="333333"/>
                </a:solidFill>
                <a:effectLst/>
              </a:rPr>
              <a:t>comparison</a:t>
            </a:r>
            <a:r>
              <a:rPr lang="it-IT" b="0" i="0" u="none" strike="noStrike" dirty="0">
                <a:solidFill>
                  <a:srgbClr val="333333"/>
                </a:solidFill>
                <a:effectLst/>
              </a:rPr>
              <a:t> of </a:t>
            </a:r>
            <a:r>
              <a:rPr lang="it-IT" b="0" i="0" u="none" strike="noStrike" dirty="0" err="1">
                <a:solidFill>
                  <a:srgbClr val="333333"/>
                </a:solidFill>
                <a:effectLst/>
              </a:rPr>
              <a:t>allowances</a:t>
            </a:r>
            <a:r>
              <a:rPr lang="it-IT" b="0" i="0" u="none" strike="noStrike" dirty="0">
                <a:solidFill>
                  <a:srgbClr val="333333"/>
                </a:solidFill>
                <a:effectLst/>
              </a:rPr>
              <a:t> by </a:t>
            </a:r>
            <a:r>
              <a:rPr lang="it-IT" b="0" i="0" u="none" strike="noStrike" dirty="0" err="1">
                <a:solidFill>
                  <a:srgbClr val="333333"/>
                </a:solidFill>
                <a:effectLst/>
              </a:rPr>
              <a:t>each</a:t>
            </a:r>
            <a:r>
              <a:rPr lang="it-IT" b="0" i="0" u="none" strike="noStrike" dirty="0">
                <a:solidFill>
                  <a:srgbClr val="333333"/>
                </a:solidFill>
                <a:effectLst/>
              </a:rPr>
              <a:t> </a:t>
            </a:r>
            <a:r>
              <a:rPr lang="it-IT" b="0" i="0" u="none" strike="noStrike" dirty="0" err="1">
                <a:solidFill>
                  <a:srgbClr val="333333"/>
                </a:solidFill>
                <a:effectLst/>
              </a:rPr>
              <a:t>regulated</a:t>
            </a:r>
            <a:r>
              <a:rPr lang="it-IT" b="0" i="0" u="none" strike="noStrike" dirty="0">
                <a:solidFill>
                  <a:srgbClr val="333333"/>
                </a:solidFill>
                <a:effectLst/>
              </a:rPr>
              <a:t> </a:t>
            </a:r>
            <a:r>
              <a:rPr lang="it-IT" b="0" i="0" u="none" strike="noStrike" dirty="0" err="1">
                <a:solidFill>
                  <a:srgbClr val="333333"/>
                </a:solidFill>
                <a:effectLst/>
              </a:rPr>
              <a:t>entity</a:t>
            </a:r>
            <a:r>
              <a:rPr lang="it-IT" b="0" i="0" u="none" strike="noStrike" dirty="0">
                <a:solidFill>
                  <a:srgbClr val="333333"/>
                </a:solidFill>
                <a:effectLst/>
              </a:rPr>
              <a:t> and </a:t>
            </a:r>
            <a:r>
              <a:rPr lang="it-IT" b="0" i="0" u="none" strike="noStrike" dirty="0" err="1">
                <a:solidFill>
                  <a:srgbClr val="333333"/>
                </a:solidFill>
                <a:effectLst/>
              </a:rPr>
              <a:t>that</a:t>
            </a:r>
            <a:r>
              <a:rPr lang="it-IT" b="0" i="0" u="none" strike="noStrike" dirty="0">
                <a:solidFill>
                  <a:srgbClr val="333333"/>
                </a:solidFill>
                <a:effectLst/>
              </a:rPr>
              <a:t> </a:t>
            </a:r>
            <a:r>
              <a:rPr lang="it-IT" b="0" i="0" u="none" strike="noStrike" dirty="0" err="1">
                <a:solidFill>
                  <a:srgbClr val="333333"/>
                </a:solidFill>
                <a:effectLst/>
              </a:rPr>
              <a:t>entity’s</a:t>
            </a:r>
            <a:r>
              <a:rPr lang="it-IT" b="0" i="0" u="none" strike="noStrike" dirty="0">
                <a:solidFill>
                  <a:srgbClr val="333333"/>
                </a:solidFill>
                <a:effectLst/>
              </a:rPr>
              <a:t> </a:t>
            </a:r>
            <a:r>
              <a:rPr lang="it-IT" b="0" i="0" u="none" strike="noStrike" dirty="0" err="1">
                <a:solidFill>
                  <a:srgbClr val="333333"/>
                </a:solidFill>
                <a:effectLst/>
              </a:rPr>
              <a:t>verified</a:t>
            </a:r>
            <a:r>
              <a:rPr lang="it-IT" b="0" i="0" u="none" strike="noStrike" dirty="0">
                <a:solidFill>
                  <a:srgbClr val="333333"/>
                </a:solidFill>
                <a:effectLst/>
              </a:rPr>
              <a:t> </a:t>
            </a:r>
            <a:r>
              <a:rPr lang="it-IT" b="0" i="0" u="none" strike="noStrike" dirty="0" err="1">
                <a:solidFill>
                  <a:srgbClr val="333333"/>
                </a:solidFill>
                <a:effectLst/>
              </a:rPr>
              <a:t>emissions</a:t>
            </a:r>
            <a:r>
              <a:rPr lang="it-IT" b="0" i="0" u="none" strike="noStrike" dirty="0">
                <a:solidFill>
                  <a:srgbClr val="333333"/>
                </a:solidFill>
                <a:effectLst/>
              </a:rPr>
              <a:t> data to determine </a:t>
            </a:r>
            <a:r>
              <a:rPr lang="it-IT" b="0" i="0" u="none" strike="noStrike" dirty="0" err="1">
                <a:solidFill>
                  <a:srgbClr val="333333"/>
                </a:solidFill>
                <a:effectLst/>
              </a:rPr>
              <a:t>its</a:t>
            </a:r>
            <a:r>
              <a:rPr lang="it-IT" b="0" i="0" u="none" strike="noStrike" dirty="0">
                <a:solidFill>
                  <a:srgbClr val="333333"/>
                </a:solidFill>
                <a:effectLst/>
              </a:rPr>
              <a:t> </a:t>
            </a:r>
            <a:r>
              <a:rPr lang="it-IT" b="1" i="0" u="none" strike="noStrike" dirty="0">
                <a:effectLst/>
              </a:rPr>
              <a:t>compliance status</a:t>
            </a:r>
          </a:p>
        </p:txBody>
      </p:sp>
    </p:spTree>
    <p:extLst>
      <p:ext uri="{BB962C8B-B14F-4D97-AF65-F5344CB8AC3E}">
        <p14:creationId xmlns:p14="http://schemas.microsoft.com/office/powerpoint/2010/main" val="21527280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2" name="Titolo 1">
            <a:extLst>
              <a:ext uri="{FF2B5EF4-FFF2-40B4-BE49-F238E27FC236}">
                <a16:creationId xmlns:a16="http://schemas.microsoft.com/office/drawing/2014/main" id="{88652E05-A08C-B493-029D-6CD931ABF5E5}"/>
              </a:ext>
            </a:extLst>
          </p:cNvPr>
          <p:cNvSpPr>
            <a:spLocks noGrp="1"/>
          </p:cNvSpPr>
          <p:nvPr>
            <p:ph type="title"/>
          </p:nvPr>
        </p:nvSpPr>
        <p:spPr>
          <a:xfrm>
            <a:off x="838200" y="980724"/>
            <a:ext cx="10357624" cy="838642"/>
          </a:xfrm>
        </p:spPr>
        <p:txBody>
          <a:bodyPr>
            <a:normAutofit/>
          </a:bodyPr>
          <a:lstStyle/>
          <a:p>
            <a:r>
              <a:rPr lang="it-IT" dirty="0" err="1">
                <a:solidFill>
                  <a:schemeClr val="accent6">
                    <a:lumMod val="75000"/>
                  </a:schemeClr>
                </a:solidFill>
              </a:rPr>
              <a:t>What</a:t>
            </a:r>
            <a:r>
              <a:rPr lang="it-IT" dirty="0">
                <a:solidFill>
                  <a:schemeClr val="accent6">
                    <a:lumMod val="75000"/>
                  </a:schemeClr>
                </a:solidFill>
              </a:rPr>
              <a:t> </a:t>
            </a:r>
            <a:r>
              <a:rPr lang="it-IT" dirty="0" err="1">
                <a:solidFill>
                  <a:schemeClr val="accent6">
                    <a:lumMod val="75000"/>
                  </a:schemeClr>
                </a:solidFill>
              </a:rPr>
              <a:t>is</a:t>
            </a:r>
            <a:r>
              <a:rPr lang="it-IT" dirty="0">
                <a:solidFill>
                  <a:schemeClr val="accent6">
                    <a:lumMod val="75000"/>
                  </a:schemeClr>
                </a:solidFill>
              </a:rPr>
              <a:t> a </a:t>
            </a:r>
            <a:r>
              <a:rPr lang="it-IT" dirty="0" err="1">
                <a:solidFill>
                  <a:schemeClr val="accent6">
                    <a:lumMod val="75000"/>
                  </a:schemeClr>
                </a:solidFill>
              </a:rPr>
              <a:t>transaction</a:t>
            </a:r>
            <a:r>
              <a:rPr lang="it-IT" dirty="0">
                <a:solidFill>
                  <a:schemeClr val="accent6">
                    <a:lumMod val="75000"/>
                  </a:schemeClr>
                </a:solidFill>
              </a:rPr>
              <a:t> log?</a:t>
            </a:r>
          </a:p>
        </p:txBody>
      </p:sp>
      <p:sp>
        <p:nvSpPr>
          <p:cNvPr id="3" name="Segnaposto contenuto 2">
            <a:extLst>
              <a:ext uri="{FF2B5EF4-FFF2-40B4-BE49-F238E27FC236}">
                <a16:creationId xmlns:a16="http://schemas.microsoft.com/office/drawing/2014/main" id="{D1EF21CB-D7E2-4BDA-4325-D37CFF0CFD86}"/>
              </a:ext>
            </a:extLst>
          </p:cNvPr>
          <p:cNvSpPr>
            <a:spLocks noGrp="1"/>
          </p:cNvSpPr>
          <p:nvPr>
            <p:ph idx="1"/>
          </p:nvPr>
        </p:nvSpPr>
        <p:spPr>
          <a:xfrm>
            <a:off x="939115" y="1970921"/>
            <a:ext cx="10000232" cy="4091292"/>
          </a:xfrm>
        </p:spPr>
        <p:txBody>
          <a:bodyPr>
            <a:noAutofit/>
          </a:bodyPr>
          <a:lstStyle/>
          <a:p>
            <a:pPr marL="0" indent="0" algn="l" fontAlgn="base">
              <a:lnSpc>
                <a:spcPct val="95000"/>
              </a:lnSpc>
              <a:buNone/>
            </a:pPr>
            <a:r>
              <a:rPr lang="it-IT" sz="2400" b="1" i="0" u="none" strike="noStrike" dirty="0">
                <a:effectLst/>
              </a:rPr>
              <a:t>A </a:t>
            </a:r>
            <a:r>
              <a:rPr lang="it-IT" sz="2400" b="1" i="0" u="none" strike="noStrike" dirty="0" err="1">
                <a:effectLst/>
              </a:rPr>
              <a:t>transaction</a:t>
            </a:r>
            <a:r>
              <a:rPr lang="it-IT" sz="2400" b="1" i="0" u="none" strike="noStrike" dirty="0">
                <a:effectLst/>
              </a:rPr>
              <a:t> log links ETS </a:t>
            </a:r>
            <a:r>
              <a:rPr lang="it-IT" sz="2400" b="1" i="0" u="none" strike="noStrike" dirty="0" err="1">
                <a:effectLst/>
              </a:rPr>
              <a:t>registries</a:t>
            </a:r>
            <a:r>
              <a:rPr lang="it-IT" sz="2400" b="0" i="0" u="none" strike="noStrike" dirty="0">
                <a:solidFill>
                  <a:srgbClr val="333333"/>
                </a:solidFill>
                <a:effectLst/>
              </a:rPr>
              <a:t>. </a:t>
            </a:r>
            <a:r>
              <a:rPr lang="it-IT" sz="2400" b="0" i="0" u="none" strike="noStrike" dirty="0" err="1">
                <a:solidFill>
                  <a:srgbClr val="333333"/>
                </a:solidFill>
                <a:effectLst/>
              </a:rPr>
              <a:t>It</a:t>
            </a:r>
            <a:r>
              <a:rPr lang="it-IT" sz="2400" b="0" i="0" u="none" strike="noStrike" dirty="0">
                <a:solidFill>
                  <a:srgbClr val="333333"/>
                </a:solidFill>
                <a:effectLst/>
              </a:rPr>
              <a:t> </a:t>
            </a:r>
            <a:r>
              <a:rPr lang="it-IT" sz="2400" b="0" i="0" u="none" strike="noStrike" dirty="0" err="1">
                <a:solidFill>
                  <a:srgbClr val="333333"/>
                </a:solidFill>
                <a:effectLst/>
              </a:rPr>
              <a:t>allows</a:t>
            </a:r>
            <a:r>
              <a:rPr lang="it-IT" sz="2400" b="0" i="0" u="none" strike="noStrike" dirty="0">
                <a:solidFill>
                  <a:srgbClr val="333333"/>
                </a:solidFill>
                <a:effectLst/>
              </a:rPr>
              <a:t> and </a:t>
            </a:r>
            <a:r>
              <a:rPr lang="it-IT" sz="2400" b="0" i="0" u="none" strike="noStrike" dirty="0" err="1">
                <a:solidFill>
                  <a:srgbClr val="333333"/>
                </a:solidFill>
                <a:effectLst/>
              </a:rPr>
              <a:t>verifies</a:t>
            </a:r>
            <a:r>
              <a:rPr lang="it-IT" sz="2400" b="0" i="0" u="none" strike="noStrike" dirty="0">
                <a:solidFill>
                  <a:srgbClr val="333333"/>
                </a:solidFill>
                <a:effectLst/>
              </a:rPr>
              <a:t> the transfer of </a:t>
            </a:r>
            <a:r>
              <a:rPr lang="it-IT" sz="2400" b="0" i="0" u="none" strike="noStrike" dirty="0" err="1">
                <a:solidFill>
                  <a:srgbClr val="333333"/>
                </a:solidFill>
                <a:effectLst/>
              </a:rPr>
              <a:t>allowances</a:t>
            </a:r>
            <a:r>
              <a:rPr lang="it-IT" sz="2400" b="0" i="0" u="none" strike="noStrike" dirty="0">
                <a:solidFill>
                  <a:srgbClr val="333333"/>
                </a:solidFill>
                <a:effectLst/>
              </a:rPr>
              <a:t> and credits </a:t>
            </a:r>
            <a:r>
              <a:rPr lang="it-IT" sz="2400" b="0" i="0" u="none" strike="noStrike" dirty="0" err="1">
                <a:solidFill>
                  <a:srgbClr val="333333"/>
                </a:solidFill>
                <a:effectLst/>
              </a:rPr>
              <a:t>between</a:t>
            </a:r>
            <a:r>
              <a:rPr lang="it-IT" sz="2400" b="0" i="0" u="none" strike="noStrike" dirty="0">
                <a:solidFill>
                  <a:srgbClr val="333333"/>
                </a:solidFill>
                <a:effectLst/>
              </a:rPr>
              <a:t> </a:t>
            </a:r>
            <a:r>
              <a:rPr lang="it-IT" sz="2400" b="0" i="0" u="none" strike="noStrike" dirty="0" err="1">
                <a:solidFill>
                  <a:srgbClr val="333333"/>
                </a:solidFill>
                <a:effectLst/>
              </a:rPr>
              <a:t>registries</a:t>
            </a:r>
            <a:r>
              <a:rPr lang="it-IT" sz="2400" b="0" i="0" u="none" strike="noStrike" dirty="0">
                <a:solidFill>
                  <a:srgbClr val="333333"/>
                </a:solidFill>
                <a:effectLst/>
              </a:rPr>
              <a:t>. </a:t>
            </a:r>
            <a:r>
              <a:rPr lang="it-IT" sz="2400" b="0" i="0" u="none" strike="noStrike" dirty="0" err="1">
                <a:solidFill>
                  <a:srgbClr val="333333"/>
                </a:solidFill>
                <a:effectLst/>
              </a:rPr>
              <a:t>Specifically</a:t>
            </a:r>
            <a:r>
              <a:rPr lang="it-IT" sz="2400" b="0" i="0" u="none" strike="noStrike" dirty="0">
                <a:solidFill>
                  <a:srgbClr val="333333"/>
                </a:solidFill>
                <a:effectLst/>
              </a:rPr>
              <a:t>, a </a:t>
            </a:r>
            <a:r>
              <a:rPr lang="it-IT" sz="2400" b="0" i="0" u="none" strike="noStrike" dirty="0" err="1">
                <a:solidFill>
                  <a:srgbClr val="333333"/>
                </a:solidFill>
                <a:effectLst/>
              </a:rPr>
              <a:t>transaction</a:t>
            </a:r>
            <a:r>
              <a:rPr lang="it-IT" sz="2400" b="0" i="0" u="none" strike="noStrike" dirty="0">
                <a:solidFill>
                  <a:srgbClr val="333333"/>
                </a:solidFill>
                <a:effectLst/>
              </a:rPr>
              <a:t> log:</a:t>
            </a:r>
          </a:p>
          <a:p>
            <a:pPr algn="l" fontAlgn="base">
              <a:lnSpc>
                <a:spcPct val="95000"/>
              </a:lnSpc>
            </a:pPr>
            <a:r>
              <a:rPr lang="it-IT" sz="2400" dirty="0" err="1">
                <a:solidFill>
                  <a:srgbClr val="333333"/>
                </a:solidFill>
              </a:rPr>
              <a:t>f</a:t>
            </a:r>
            <a:r>
              <a:rPr lang="it-IT" sz="2400" b="0" i="0" u="none" strike="noStrike" dirty="0" err="1">
                <a:solidFill>
                  <a:srgbClr val="333333"/>
                </a:solidFill>
                <a:effectLst/>
              </a:rPr>
              <a:t>orwards</a:t>
            </a:r>
            <a:r>
              <a:rPr lang="it-IT" sz="2400" b="0" i="0" u="none" strike="noStrike" dirty="0">
                <a:solidFill>
                  <a:srgbClr val="333333"/>
                </a:solidFill>
                <a:effectLst/>
              </a:rPr>
              <a:t> </a:t>
            </a:r>
            <a:r>
              <a:rPr lang="it-IT" sz="2400" b="0" i="0" u="none" strike="noStrike" dirty="0" err="1">
                <a:solidFill>
                  <a:srgbClr val="333333"/>
                </a:solidFill>
                <a:effectLst/>
              </a:rPr>
              <a:t>requested</a:t>
            </a:r>
            <a:r>
              <a:rPr lang="it-IT" sz="2400" b="0" i="0" u="none" strike="noStrike" dirty="0">
                <a:solidFill>
                  <a:srgbClr val="333333"/>
                </a:solidFill>
                <a:effectLst/>
              </a:rPr>
              <a:t> transfer to the </a:t>
            </a:r>
            <a:r>
              <a:rPr lang="it-IT" sz="2400" b="0" i="0" u="none" strike="noStrike" dirty="0" err="1">
                <a:solidFill>
                  <a:srgbClr val="333333"/>
                </a:solidFill>
                <a:effectLst/>
              </a:rPr>
              <a:t>acquiring</a:t>
            </a:r>
            <a:r>
              <a:rPr lang="it-IT" sz="2400" b="0" i="0" u="none" strike="noStrike" dirty="0">
                <a:solidFill>
                  <a:srgbClr val="333333"/>
                </a:solidFill>
                <a:effectLst/>
              </a:rPr>
              <a:t> </a:t>
            </a:r>
            <a:r>
              <a:rPr lang="it-IT" sz="2400" b="0" i="0" u="none" strike="noStrike" dirty="0" err="1">
                <a:solidFill>
                  <a:srgbClr val="333333"/>
                </a:solidFill>
                <a:effectLst/>
              </a:rPr>
              <a:t>registry</a:t>
            </a:r>
            <a:r>
              <a:rPr lang="it-IT" sz="2400" b="0" i="0" u="none" strike="noStrike" dirty="0">
                <a:solidFill>
                  <a:srgbClr val="333333"/>
                </a:solidFill>
                <a:effectLst/>
              </a:rPr>
              <a:t>.</a:t>
            </a:r>
          </a:p>
          <a:p>
            <a:pPr algn="l" fontAlgn="base">
              <a:lnSpc>
                <a:spcPct val="95000"/>
              </a:lnSpc>
            </a:pPr>
            <a:r>
              <a:rPr lang="it-IT" sz="2400" dirty="0">
                <a:solidFill>
                  <a:srgbClr val="333333"/>
                </a:solidFill>
              </a:rPr>
              <a:t>c</a:t>
            </a:r>
            <a:r>
              <a:rPr lang="it-IT" sz="2400" b="0" i="0" u="none" strike="noStrike" dirty="0">
                <a:solidFill>
                  <a:srgbClr val="333333"/>
                </a:solidFill>
                <a:effectLst/>
              </a:rPr>
              <a:t>hecks the </a:t>
            </a:r>
            <a:r>
              <a:rPr lang="it-IT" sz="2400" b="0" i="0" u="none" strike="noStrike" dirty="0" err="1">
                <a:solidFill>
                  <a:srgbClr val="333333"/>
                </a:solidFill>
                <a:effectLst/>
              </a:rPr>
              <a:t>validity</a:t>
            </a:r>
            <a:r>
              <a:rPr lang="it-IT" sz="2400" b="0" i="0" u="none" strike="noStrike" dirty="0">
                <a:solidFill>
                  <a:srgbClr val="333333"/>
                </a:solidFill>
                <a:effectLst/>
              </a:rPr>
              <a:t> of </a:t>
            </a:r>
            <a:r>
              <a:rPr lang="it-IT" sz="2400" b="0" i="0" u="none" strike="noStrike" dirty="0" err="1">
                <a:solidFill>
                  <a:srgbClr val="333333"/>
                </a:solidFill>
                <a:effectLst/>
              </a:rPr>
              <a:t>requested</a:t>
            </a:r>
            <a:r>
              <a:rPr lang="it-IT" sz="2400" b="0" i="0" u="none" strike="noStrike" dirty="0">
                <a:solidFill>
                  <a:srgbClr val="333333"/>
                </a:solidFill>
                <a:effectLst/>
              </a:rPr>
              <a:t> transfers.</a:t>
            </a:r>
          </a:p>
          <a:p>
            <a:pPr algn="l" fontAlgn="base">
              <a:lnSpc>
                <a:spcPct val="95000"/>
              </a:lnSpc>
            </a:pPr>
            <a:r>
              <a:rPr lang="it-IT" sz="2400" dirty="0">
                <a:solidFill>
                  <a:srgbClr val="333333"/>
                </a:solidFill>
              </a:rPr>
              <a:t>c</a:t>
            </a:r>
            <a:r>
              <a:rPr lang="it-IT" sz="2400" b="0" i="0" u="none" strike="noStrike" dirty="0">
                <a:solidFill>
                  <a:srgbClr val="333333"/>
                </a:solidFill>
                <a:effectLst/>
              </a:rPr>
              <a:t>hecks the </a:t>
            </a:r>
            <a:r>
              <a:rPr lang="it-IT" sz="2400" b="0" i="0" u="none" strike="noStrike" dirty="0" err="1">
                <a:solidFill>
                  <a:srgbClr val="333333"/>
                </a:solidFill>
                <a:effectLst/>
              </a:rPr>
              <a:t>proper</a:t>
            </a:r>
            <a:r>
              <a:rPr lang="it-IT" sz="2400" b="0" i="0" u="none" strike="noStrike" dirty="0">
                <a:solidFill>
                  <a:srgbClr val="333333"/>
                </a:solidFill>
                <a:effectLst/>
              </a:rPr>
              <a:t> recording of a transfer in the </a:t>
            </a:r>
            <a:r>
              <a:rPr lang="it-IT" sz="2400" b="0" i="0" u="none" strike="noStrike" dirty="0" err="1">
                <a:solidFill>
                  <a:srgbClr val="333333"/>
                </a:solidFill>
                <a:effectLst/>
              </a:rPr>
              <a:t>providing</a:t>
            </a:r>
            <a:r>
              <a:rPr lang="it-IT" sz="2400" b="0" i="0" u="none" strike="noStrike" dirty="0">
                <a:solidFill>
                  <a:srgbClr val="333333"/>
                </a:solidFill>
                <a:effectLst/>
              </a:rPr>
              <a:t> and </a:t>
            </a:r>
            <a:r>
              <a:rPr lang="it-IT" sz="2400" b="0" i="0" u="none" strike="noStrike" dirty="0" err="1">
                <a:solidFill>
                  <a:srgbClr val="333333"/>
                </a:solidFill>
                <a:effectLst/>
              </a:rPr>
              <a:t>acquiring</a:t>
            </a:r>
            <a:r>
              <a:rPr lang="it-IT" sz="2400" b="0" i="0" u="none" strike="noStrike" dirty="0">
                <a:solidFill>
                  <a:srgbClr val="333333"/>
                </a:solidFill>
                <a:effectLst/>
              </a:rPr>
              <a:t> </a:t>
            </a:r>
            <a:r>
              <a:rPr lang="it-IT" sz="2400" b="0" i="0" u="none" strike="noStrike" dirty="0" err="1">
                <a:solidFill>
                  <a:srgbClr val="333333"/>
                </a:solidFill>
                <a:effectLst/>
              </a:rPr>
              <a:t>registries</a:t>
            </a:r>
            <a:r>
              <a:rPr lang="it-IT" sz="2400" b="0" i="0" u="none" strike="noStrike" dirty="0">
                <a:solidFill>
                  <a:srgbClr val="333333"/>
                </a:solidFill>
                <a:effectLst/>
              </a:rPr>
              <a:t> accounts and </a:t>
            </a:r>
            <a:r>
              <a:rPr lang="it-IT" sz="2400" b="0" i="0" u="none" strike="noStrike" dirty="0" err="1">
                <a:solidFill>
                  <a:srgbClr val="333333"/>
                </a:solidFill>
                <a:effectLst/>
              </a:rPr>
              <a:t>thereby</a:t>
            </a:r>
            <a:r>
              <a:rPr lang="it-IT" sz="2400" b="0" i="0" u="none" strike="noStrike" dirty="0">
                <a:solidFill>
                  <a:srgbClr val="333333"/>
                </a:solidFill>
                <a:effectLst/>
              </a:rPr>
              <a:t> </a:t>
            </a:r>
            <a:r>
              <a:rPr lang="it-IT" sz="2400" b="0" i="0" u="none" strike="noStrike" dirty="0" err="1">
                <a:solidFill>
                  <a:srgbClr val="333333"/>
                </a:solidFill>
                <a:effectLst/>
              </a:rPr>
              <a:t>guarantees</a:t>
            </a:r>
            <a:r>
              <a:rPr lang="it-IT" sz="2400" b="0" i="0" u="none" strike="noStrike" dirty="0">
                <a:solidFill>
                  <a:srgbClr val="333333"/>
                </a:solidFill>
                <a:effectLst/>
              </a:rPr>
              <a:t> the </a:t>
            </a:r>
            <a:r>
              <a:rPr lang="it-IT" sz="2400" b="0" i="0" u="none" strike="noStrike" dirty="0" err="1">
                <a:solidFill>
                  <a:srgbClr val="333333"/>
                </a:solidFill>
                <a:effectLst/>
              </a:rPr>
              <a:t>completion</a:t>
            </a:r>
            <a:r>
              <a:rPr lang="it-IT" sz="2400" b="0" i="0" u="none" strike="noStrike" dirty="0">
                <a:solidFill>
                  <a:srgbClr val="333333"/>
                </a:solidFill>
                <a:effectLst/>
              </a:rPr>
              <a:t> of the transfer.</a:t>
            </a:r>
          </a:p>
          <a:p>
            <a:pPr algn="l" fontAlgn="base">
              <a:lnSpc>
                <a:spcPct val="95000"/>
              </a:lnSpc>
            </a:pPr>
            <a:r>
              <a:rPr lang="it-IT" sz="2400" dirty="0" err="1">
                <a:solidFill>
                  <a:srgbClr val="333333"/>
                </a:solidFill>
              </a:rPr>
              <a:t>p</a:t>
            </a:r>
            <a:r>
              <a:rPr lang="it-IT" sz="2400" b="0" i="0" u="none" strike="noStrike" dirty="0" err="1">
                <a:solidFill>
                  <a:srgbClr val="333333"/>
                </a:solidFill>
                <a:effectLst/>
              </a:rPr>
              <a:t>erforms</a:t>
            </a:r>
            <a:r>
              <a:rPr lang="it-IT" sz="2400" b="0" i="0" u="none" strike="noStrike" dirty="0">
                <a:solidFill>
                  <a:srgbClr val="333333"/>
                </a:solidFill>
                <a:effectLst/>
              </a:rPr>
              <a:t> regular </a:t>
            </a:r>
            <a:r>
              <a:rPr lang="it-IT" sz="2400" b="0" i="0" u="none" strike="noStrike" dirty="0" err="1">
                <a:solidFill>
                  <a:srgbClr val="333333"/>
                </a:solidFill>
                <a:effectLst/>
              </a:rPr>
              <a:t>comparisons</a:t>
            </a:r>
            <a:r>
              <a:rPr lang="it-IT" sz="2400" b="0" i="0" u="none" strike="noStrike" dirty="0">
                <a:solidFill>
                  <a:srgbClr val="333333"/>
                </a:solidFill>
                <a:effectLst/>
              </a:rPr>
              <a:t> to </a:t>
            </a:r>
            <a:r>
              <a:rPr lang="it-IT" sz="2400" b="0" i="0" u="none" strike="noStrike" dirty="0" err="1">
                <a:solidFill>
                  <a:srgbClr val="333333"/>
                </a:solidFill>
                <a:effectLst/>
              </a:rPr>
              <a:t>ensure</a:t>
            </a:r>
            <a:r>
              <a:rPr lang="it-IT" sz="2400" b="0" i="0" u="none" strike="noStrike" dirty="0">
                <a:solidFill>
                  <a:srgbClr val="333333"/>
                </a:solidFill>
                <a:effectLst/>
              </a:rPr>
              <a:t> </a:t>
            </a:r>
            <a:r>
              <a:rPr lang="it-IT" sz="2400" b="0" i="0" u="none" strike="noStrike" dirty="0" err="1">
                <a:solidFill>
                  <a:srgbClr val="333333"/>
                </a:solidFill>
                <a:effectLst/>
              </a:rPr>
              <a:t>that</a:t>
            </a:r>
            <a:r>
              <a:rPr lang="it-IT" sz="2400" b="0" i="0" u="none" strike="noStrike" dirty="0">
                <a:solidFill>
                  <a:srgbClr val="333333"/>
                </a:solidFill>
                <a:effectLst/>
              </a:rPr>
              <a:t> the </a:t>
            </a:r>
            <a:r>
              <a:rPr lang="it-IT" sz="2400" b="0" i="0" u="none" strike="noStrike" dirty="0" err="1">
                <a:solidFill>
                  <a:srgbClr val="333333"/>
                </a:solidFill>
                <a:effectLst/>
              </a:rPr>
              <a:t>transaction</a:t>
            </a:r>
            <a:r>
              <a:rPr lang="it-IT" sz="2400" b="0" i="0" u="none" strike="noStrike" dirty="0">
                <a:solidFill>
                  <a:srgbClr val="333333"/>
                </a:solidFill>
                <a:effectLst/>
              </a:rPr>
              <a:t> data in the </a:t>
            </a:r>
            <a:r>
              <a:rPr lang="it-IT" sz="2400" b="0" i="0" u="none" strike="noStrike" dirty="0" err="1">
                <a:solidFill>
                  <a:srgbClr val="333333"/>
                </a:solidFill>
                <a:effectLst/>
              </a:rPr>
              <a:t>transaction</a:t>
            </a:r>
            <a:r>
              <a:rPr lang="it-IT" sz="2400" b="0" i="0" u="none" strike="noStrike" dirty="0">
                <a:solidFill>
                  <a:srgbClr val="333333"/>
                </a:solidFill>
                <a:effectLst/>
              </a:rPr>
              <a:t> log matches the data in </a:t>
            </a:r>
            <a:r>
              <a:rPr lang="it-IT" sz="2400" b="0" i="0" u="none" strike="noStrike" dirty="0" err="1">
                <a:solidFill>
                  <a:srgbClr val="333333"/>
                </a:solidFill>
                <a:effectLst/>
              </a:rPr>
              <a:t>each</a:t>
            </a:r>
            <a:r>
              <a:rPr lang="it-IT" sz="2400" b="0" i="0" u="none" strike="noStrike" dirty="0">
                <a:solidFill>
                  <a:srgbClr val="333333"/>
                </a:solidFill>
                <a:effectLst/>
              </a:rPr>
              <a:t> </a:t>
            </a:r>
            <a:r>
              <a:rPr lang="it-IT" sz="2400" b="0" i="0" u="none" strike="noStrike" dirty="0" err="1">
                <a:solidFill>
                  <a:srgbClr val="333333"/>
                </a:solidFill>
                <a:effectLst/>
              </a:rPr>
              <a:t>registry</a:t>
            </a:r>
            <a:r>
              <a:rPr lang="it-IT" sz="2400" b="0" i="0" u="none" strike="noStrike" dirty="0">
                <a:solidFill>
                  <a:srgbClr val="333333"/>
                </a:solidFill>
                <a:effectLst/>
              </a:rPr>
              <a:t>. </a:t>
            </a:r>
            <a:r>
              <a:rPr lang="it-IT" sz="2400" b="0" i="0" u="none" strike="noStrike" dirty="0" err="1">
                <a:solidFill>
                  <a:srgbClr val="333333"/>
                </a:solidFill>
                <a:effectLst/>
              </a:rPr>
              <a:t>Any</a:t>
            </a:r>
            <a:r>
              <a:rPr lang="it-IT" sz="2400" b="0" i="0" u="none" strike="noStrike" dirty="0">
                <a:solidFill>
                  <a:srgbClr val="333333"/>
                </a:solidFill>
                <a:effectLst/>
              </a:rPr>
              <a:t> </a:t>
            </a:r>
            <a:r>
              <a:rPr lang="it-IT" sz="2400" b="0" i="0" u="none" strike="noStrike" dirty="0" err="1">
                <a:solidFill>
                  <a:srgbClr val="333333"/>
                </a:solidFill>
                <a:effectLst/>
              </a:rPr>
              <a:t>inconsistencies</a:t>
            </a:r>
            <a:r>
              <a:rPr lang="it-IT" sz="2400" b="0" i="0" u="none" strike="noStrike" dirty="0">
                <a:solidFill>
                  <a:srgbClr val="333333"/>
                </a:solidFill>
                <a:effectLst/>
              </a:rPr>
              <a:t> are </a:t>
            </a:r>
            <a:r>
              <a:rPr lang="it-IT" sz="2400" b="0" i="0" u="none" strike="noStrike" dirty="0" err="1">
                <a:solidFill>
                  <a:srgbClr val="333333"/>
                </a:solidFill>
                <a:effectLst/>
              </a:rPr>
              <a:t>identified</a:t>
            </a:r>
            <a:r>
              <a:rPr lang="it-IT" sz="2400" b="0" i="0" u="none" strike="noStrike" dirty="0">
                <a:solidFill>
                  <a:srgbClr val="333333"/>
                </a:solidFill>
                <a:effectLst/>
              </a:rPr>
              <a:t> so </a:t>
            </a:r>
            <a:r>
              <a:rPr lang="it-IT" sz="2400" b="0" i="0" u="none" strike="noStrike" dirty="0" err="1">
                <a:solidFill>
                  <a:srgbClr val="333333"/>
                </a:solidFill>
                <a:effectLst/>
              </a:rPr>
              <a:t>that</a:t>
            </a:r>
            <a:r>
              <a:rPr lang="it-IT" sz="2400" b="0" i="0" u="none" strike="noStrike" dirty="0">
                <a:solidFill>
                  <a:srgbClr val="333333"/>
                </a:solidFill>
                <a:effectLst/>
              </a:rPr>
              <a:t> </a:t>
            </a:r>
            <a:r>
              <a:rPr lang="it-IT" sz="2400" b="0" i="0" u="none" strike="noStrike" dirty="0" err="1">
                <a:solidFill>
                  <a:srgbClr val="333333"/>
                </a:solidFill>
                <a:effectLst/>
              </a:rPr>
              <a:t>manual</a:t>
            </a:r>
            <a:r>
              <a:rPr lang="it-IT" sz="2400" b="0" i="0" u="none" strike="noStrike" dirty="0">
                <a:solidFill>
                  <a:srgbClr val="333333"/>
                </a:solidFill>
                <a:effectLst/>
              </a:rPr>
              <a:t> </a:t>
            </a:r>
            <a:r>
              <a:rPr lang="it-IT" sz="2400" b="0" i="0" u="none" strike="noStrike" dirty="0" err="1">
                <a:solidFill>
                  <a:srgbClr val="333333"/>
                </a:solidFill>
                <a:effectLst/>
              </a:rPr>
              <a:t>interventions</a:t>
            </a:r>
            <a:r>
              <a:rPr lang="it-IT" sz="2400" b="0" i="0" u="none" strike="noStrike" dirty="0">
                <a:solidFill>
                  <a:srgbClr val="333333"/>
                </a:solidFill>
                <a:effectLst/>
              </a:rPr>
              <a:t> can </a:t>
            </a:r>
            <a:r>
              <a:rPr lang="it-IT" sz="2400" b="0" i="0" u="none" strike="noStrike" dirty="0" err="1">
                <a:solidFill>
                  <a:srgbClr val="333333"/>
                </a:solidFill>
                <a:effectLst/>
              </a:rPr>
              <a:t>immediately</a:t>
            </a:r>
            <a:r>
              <a:rPr lang="it-IT" sz="2400" b="0" i="0" u="none" strike="noStrike" dirty="0">
                <a:solidFill>
                  <a:srgbClr val="333333"/>
                </a:solidFill>
                <a:effectLst/>
              </a:rPr>
              <a:t> </a:t>
            </a:r>
            <a:r>
              <a:rPr lang="it-IT" sz="2400" b="0" i="0" u="none" strike="noStrike" dirty="0" err="1">
                <a:solidFill>
                  <a:srgbClr val="333333"/>
                </a:solidFill>
                <a:effectLst/>
              </a:rPr>
              <a:t>resolve</a:t>
            </a:r>
            <a:r>
              <a:rPr lang="it-IT" sz="2400" b="0" i="0" u="none" strike="noStrike" dirty="0">
                <a:solidFill>
                  <a:srgbClr val="333333"/>
                </a:solidFill>
                <a:effectLst/>
              </a:rPr>
              <a:t> </a:t>
            </a:r>
            <a:r>
              <a:rPr lang="it-IT" sz="2400" b="0" i="0" u="none" strike="noStrike" dirty="0" err="1">
                <a:solidFill>
                  <a:srgbClr val="333333"/>
                </a:solidFill>
                <a:effectLst/>
              </a:rPr>
              <a:t>them</a:t>
            </a:r>
            <a:r>
              <a:rPr lang="it-IT" sz="2400" b="0" i="0" u="none" strike="noStrike" dirty="0">
                <a:solidFill>
                  <a:srgbClr val="333333"/>
                </a:solidFill>
                <a:effectLst/>
              </a:rPr>
              <a:t>.</a:t>
            </a:r>
          </a:p>
        </p:txBody>
      </p:sp>
    </p:spTree>
    <p:extLst>
      <p:ext uri="{BB962C8B-B14F-4D97-AF65-F5344CB8AC3E}">
        <p14:creationId xmlns:p14="http://schemas.microsoft.com/office/powerpoint/2010/main" val="10915317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2" name="Titolo 1">
            <a:extLst>
              <a:ext uri="{FF2B5EF4-FFF2-40B4-BE49-F238E27FC236}">
                <a16:creationId xmlns:a16="http://schemas.microsoft.com/office/drawing/2014/main" id="{978AC69D-D6A4-2806-D430-10F47096ABC2}"/>
              </a:ext>
            </a:extLst>
          </p:cNvPr>
          <p:cNvSpPr>
            <a:spLocks noGrp="1"/>
          </p:cNvSpPr>
          <p:nvPr>
            <p:ph type="title"/>
          </p:nvPr>
        </p:nvSpPr>
        <p:spPr>
          <a:xfrm>
            <a:off x="838200" y="838801"/>
            <a:ext cx="10357624" cy="838642"/>
          </a:xfrm>
        </p:spPr>
        <p:txBody>
          <a:bodyPr>
            <a:normAutofit/>
          </a:bodyPr>
          <a:lstStyle/>
          <a:p>
            <a:r>
              <a:rPr lang="it-IT" dirty="0">
                <a:solidFill>
                  <a:schemeClr val="accent6">
                    <a:lumMod val="75000"/>
                  </a:schemeClr>
                </a:solidFill>
              </a:rPr>
              <a:t>Components of a </a:t>
            </a:r>
            <a:r>
              <a:rPr lang="it-IT" dirty="0" err="1">
                <a:solidFill>
                  <a:schemeClr val="accent6">
                    <a:lumMod val="75000"/>
                  </a:schemeClr>
                </a:solidFill>
              </a:rPr>
              <a:t>registry</a:t>
            </a:r>
            <a:endParaRPr lang="it-IT" dirty="0">
              <a:solidFill>
                <a:schemeClr val="accent6">
                  <a:lumMod val="75000"/>
                </a:schemeClr>
              </a:solidFill>
            </a:endParaRPr>
          </a:p>
        </p:txBody>
      </p:sp>
      <p:sp>
        <p:nvSpPr>
          <p:cNvPr id="3" name="Rettangolo 2">
            <a:extLst>
              <a:ext uri="{FF2B5EF4-FFF2-40B4-BE49-F238E27FC236}">
                <a16:creationId xmlns:a16="http://schemas.microsoft.com/office/drawing/2014/main" id="{7CE76D95-3DC4-F987-EDFF-DC7B504E5A1E}"/>
              </a:ext>
            </a:extLst>
          </p:cNvPr>
          <p:cNvSpPr/>
          <p:nvPr/>
        </p:nvSpPr>
        <p:spPr>
          <a:xfrm>
            <a:off x="870721" y="2357731"/>
            <a:ext cx="10292575" cy="713678"/>
          </a:xfrm>
          <a:prstGeom prst="rect">
            <a:avLst/>
          </a:prstGeom>
          <a:solidFill>
            <a:schemeClr val="accent6">
              <a:lumMod val="20000"/>
              <a:lumOff val="80000"/>
            </a:schemeClr>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t-IT" sz="2400" dirty="0">
                <a:solidFill>
                  <a:schemeClr val="accent6">
                    <a:lumMod val="75000"/>
                  </a:schemeClr>
                </a:solidFill>
              </a:rPr>
              <a:t>1. Account </a:t>
            </a:r>
            <a:r>
              <a:rPr lang="it-IT" sz="2400" dirty="0" err="1">
                <a:solidFill>
                  <a:schemeClr val="accent6">
                    <a:lumMod val="75000"/>
                  </a:schemeClr>
                </a:solidFill>
              </a:rPr>
              <a:t>types</a:t>
            </a:r>
            <a:endParaRPr lang="it-IT" sz="2400" dirty="0">
              <a:solidFill>
                <a:schemeClr val="accent6">
                  <a:lumMod val="75000"/>
                </a:schemeClr>
              </a:solidFill>
            </a:endParaRPr>
          </a:p>
        </p:txBody>
      </p:sp>
      <p:sp>
        <p:nvSpPr>
          <p:cNvPr id="4" name="Rettangolo 3">
            <a:extLst>
              <a:ext uri="{FF2B5EF4-FFF2-40B4-BE49-F238E27FC236}">
                <a16:creationId xmlns:a16="http://schemas.microsoft.com/office/drawing/2014/main" id="{0E852420-DB31-9951-D8FA-A10CBEAF1681}"/>
              </a:ext>
            </a:extLst>
          </p:cNvPr>
          <p:cNvSpPr/>
          <p:nvPr/>
        </p:nvSpPr>
        <p:spPr>
          <a:xfrm>
            <a:off x="870722" y="3310935"/>
            <a:ext cx="10292575" cy="713678"/>
          </a:xfrm>
          <a:prstGeom prst="rect">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t-IT" sz="2400" dirty="0">
                <a:solidFill>
                  <a:schemeClr val="accent1">
                    <a:lumMod val="75000"/>
                  </a:schemeClr>
                </a:solidFill>
              </a:rPr>
              <a:t>2. </a:t>
            </a:r>
            <a:r>
              <a:rPr lang="it-IT" sz="2400" dirty="0" err="1">
                <a:solidFill>
                  <a:schemeClr val="accent1">
                    <a:lumMod val="75000"/>
                  </a:schemeClr>
                </a:solidFill>
              </a:rPr>
              <a:t>Tradable</a:t>
            </a:r>
            <a:r>
              <a:rPr lang="it-IT" sz="2400" dirty="0">
                <a:solidFill>
                  <a:schemeClr val="accent1">
                    <a:lumMod val="75000"/>
                  </a:schemeClr>
                </a:solidFill>
              </a:rPr>
              <a:t> </a:t>
            </a:r>
            <a:r>
              <a:rPr lang="it-IT" sz="2400" dirty="0" err="1">
                <a:solidFill>
                  <a:schemeClr val="accent1">
                    <a:lumMod val="75000"/>
                  </a:schemeClr>
                </a:solidFill>
              </a:rPr>
              <a:t>unit</a:t>
            </a:r>
            <a:r>
              <a:rPr lang="it-IT" sz="2400" dirty="0">
                <a:solidFill>
                  <a:schemeClr val="accent1">
                    <a:lumMod val="75000"/>
                  </a:schemeClr>
                </a:solidFill>
              </a:rPr>
              <a:t> </a:t>
            </a:r>
            <a:r>
              <a:rPr lang="it-IT" sz="2400" dirty="0" err="1">
                <a:solidFill>
                  <a:schemeClr val="accent1">
                    <a:lumMod val="75000"/>
                  </a:schemeClr>
                </a:solidFill>
              </a:rPr>
              <a:t>types</a:t>
            </a:r>
            <a:endParaRPr lang="it-IT" sz="2400" dirty="0">
              <a:solidFill>
                <a:schemeClr val="accent1">
                  <a:lumMod val="75000"/>
                </a:schemeClr>
              </a:solidFill>
            </a:endParaRPr>
          </a:p>
        </p:txBody>
      </p:sp>
      <p:sp>
        <p:nvSpPr>
          <p:cNvPr id="6" name="Rettangolo 5">
            <a:extLst>
              <a:ext uri="{FF2B5EF4-FFF2-40B4-BE49-F238E27FC236}">
                <a16:creationId xmlns:a16="http://schemas.microsoft.com/office/drawing/2014/main" id="{28B29B8C-D14A-24DC-5F44-9A23EC178EE7}"/>
              </a:ext>
            </a:extLst>
          </p:cNvPr>
          <p:cNvSpPr/>
          <p:nvPr/>
        </p:nvSpPr>
        <p:spPr>
          <a:xfrm>
            <a:off x="870723" y="4275962"/>
            <a:ext cx="10292575" cy="713678"/>
          </a:xfrm>
          <a:prstGeom prst="rect">
            <a:avLst/>
          </a:prstGeom>
          <a:solidFill>
            <a:schemeClr val="accent4">
              <a:lumMod val="20000"/>
              <a:lumOff val="8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t-IT" sz="2400" dirty="0">
                <a:solidFill>
                  <a:schemeClr val="accent4">
                    <a:lumMod val="75000"/>
                  </a:schemeClr>
                </a:solidFill>
              </a:rPr>
              <a:t>3. </a:t>
            </a:r>
            <a:r>
              <a:rPr lang="it-IT" sz="2400" dirty="0" err="1">
                <a:solidFill>
                  <a:schemeClr val="accent4">
                    <a:lumMod val="75000"/>
                  </a:schemeClr>
                </a:solidFill>
              </a:rPr>
              <a:t>Transaction</a:t>
            </a:r>
            <a:r>
              <a:rPr lang="it-IT" sz="2400" dirty="0">
                <a:solidFill>
                  <a:schemeClr val="accent4">
                    <a:lumMod val="75000"/>
                  </a:schemeClr>
                </a:solidFill>
              </a:rPr>
              <a:t> </a:t>
            </a:r>
            <a:r>
              <a:rPr lang="it-IT" sz="2400" dirty="0" err="1">
                <a:solidFill>
                  <a:schemeClr val="accent4">
                    <a:lumMod val="75000"/>
                  </a:schemeClr>
                </a:solidFill>
              </a:rPr>
              <a:t>types</a:t>
            </a:r>
            <a:endParaRPr lang="it-IT" sz="2400" dirty="0">
              <a:solidFill>
                <a:schemeClr val="accent4">
                  <a:lumMod val="75000"/>
                </a:schemeClr>
              </a:solidFill>
            </a:endParaRPr>
          </a:p>
        </p:txBody>
      </p:sp>
      <p:sp>
        <p:nvSpPr>
          <p:cNvPr id="9" name="Rettangolo 8">
            <a:extLst>
              <a:ext uri="{FF2B5EF4-FFF2-40B4-BE49-F238E27FC236}">
                <a16:creationId xmlns:a16="http://schemas.microsoft.com/office/drawing/2014/main" id="{D91AAE3D-FC2B-F060-9832-0088F7420A4B}"/>
              </a:ext>
            </a:extLst>
          </p:cNvPr>
          <p:cNvSpPr/>
          <p:nvPr/>
        </p:nvSpPr>
        <p:spPr>
          <a:xfrm>
            <a:off x="870724" y="5259368"/>
            <a:ext cx="10292575" cy="713678"/>
          </a:xfrm>
          <a:prstGeom prst="rect">
            <a:avLst/>
          </a:prstGeom>
          <a:solidFill>
            <a:schemeClr val="accent2">
              <a:lumMod val="20000"/>
              <a:lumOff val="8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t-IT" sz="2400" dirty="0">
                <a:solidFill>
                  <a:schemeClr val="accent2">
                    <a:lumMod val="75000"/>
                  </a:schemeClr>
                </a:solidFill>
              </a:rPr>
              <a:t>4. Data security </a:t>
            </a:r>
            <a:r>
              <a:rPr lang="it-IT" sz="2400" dirty="0" err="1">
                <a:solidFill>
                  <a:schemeClr val="accent2">
                    <a:lumMod val="75000"/>
                  </a:schemeClr>
                </a:solidFill>
              </a:rPr>
              <a:t>measures</a:t>
            </a:r>
            <a:endParaRPr lang="it-IT" sz="2400" dirty="0">
              <a:solidFill>
                <a:schemeClr val="accent2">
                  <a:lumMod val="75000"/>
                </a:schemeClr>
              </a:solidFill>
            </a:endParaRPr>
          </a:p>
        </p:txBody>
      </p:sp>
      <p:sp>
        <p:nvSpPr>
          <p:cNvPr id="14" name="CasellaDiTesto 13">
            <a:extLst>
              <a:ext uri="{FF2B5EF4-FFF2-40B4-BE49-F238E27FC236}">
                <a16:creationId xmlns:a16="http://schemas.microsoft.com/office/drawing/2014/main" id="{749F8D79-8C5D-9B27-9B34-187678925EA3}"/>
              </a:ext>
            </a:extLst>
          </p:cNvPr>
          <p:cNvSpPr txBox="1"/>
          <p:nvPr/>
        </p:nvSpPr>
        <p:spPr>
          <a:xfrm>
            <a:off x="870722" y="1743023"/>
            <a:ext cx="8480720" cy="461665"/>
          </a:xfrm>
          <a:prstGeom prst="rect">
            <a:avLst/>
          </a:prstGeom>
          <a:noFill/>
        </p:spPr>
        <p:txBody>
          <a:bodyPr wrap="none" rtlCol="0">
            <a:spAutoFit/>
          </a:bodyPr>
          <a:lstStyle/>
          <a:p>
            <a:r>
              <a:rPr lang="it-IT" sz="2400" b="0" i="0" u="none" strike="noStrike" dirty="0" err="1">
                <a:solidFill>
                  <a:srgbClr val="333333"/>
                </a:solidFill>
                <a:effectLst/>
              </a:rPr>
              <a:t>We</a:t>
            </a:r>
            <a:r>
              <a:rPr lang="it-IT" sz="2400" b="0" i="0" u="none" strike="noStrike" dirty="0">
                <a:solidFill>
                  <a:srgbClr val="333333"/>
                </a:solidFill>
                <a:effectLst/>
              </a:rPr>
              <a:t> </a:t>
            </a:r>
            <a:r>
              <a:rPr lang="it-IT" sz="2400" b="0" i="0" u="none" strike="noStrike" dirty="0" err="1">
                <a:solidFill>
                  <a:srgbClr val="333333"/>
                </a:solidFill>
                <a:effectLst/>
              </a:rPr>
              <a:t>will</a:t>
            </a:r>
            <a:r>
              <a:rPr lang="it-IT" sz="2400" b="0" i="0" u="none" strike="noStrike" dirty="0">
                <a:solidFill>
                  <a:srgbClr val="333333"/>
                </a:solidFill>
                <a:effectLst/>
              </a:rPr>
              <a:t> </a:t>
            </a:r>
            <a:r>
              <a:rPr lang="it-IT" sz="2400" b="0" i="0" u="none" strike="noStrike" dirty="0" err="1">
                <a:solidFill>
                  <a:srgbClr val="333333"/>
                </a:solidFill>
                <a:effectLst/>
              </a:rPr>
              <a:t>next</a:t>
            </a:r>
            <a:r>
              <a:rPr lang="it-IT" sz="2400" b="0" i="0" u="none" strike="noStrike" dirty="0">
                <a:solidFill>
                  <a:srgbClr val="333333"/>
                </a:solidFill>
                <a:effectLst/>
              </a:rPr>
              <a:t> </a:t>
            </a:r>
            <a:r>
              <a:rPr lang="it-IT" sz="2400" b="0" i="0" u="none" strike="noStrike" dirty="0" err="1">
                <a:solidFill>
                  <a:srgbClr val="333333"/>
                </a:solidFill>
                <a:effectLst/>
              </a:rPr>
              <a:t>discuss</a:t>
            </a:r>
            <a:r>
              <a:rPr lang="it-IT" sz="2400" b="0" i="0" u="none" strike="noStrike" dirty="0">
                <a:solidFill>
                  <a:srgbClr val="333333"/>
                </a:solidFill>
                <a:effectLst/>
              </a:rPr>
              <a:t> </a:t>
            </a:r>
            <a:r>
              <a:rPr lang="it-IT" sz="2400" b="0" i="0" u="none" strike="noStrike" dirty="0" err="1">
                <a:solidFill>
                  <a:srgbClr val="333333"/>
                </a:solidFill>
                <a:effectLst/>
              </a:rPr>
              <a:t>these</a:t>
            </a:r>
            <a:r>
              <a:rPr lang="it-IT" sz="2400" b="0" i="0" u="none" strike="noStrike" dirty="0">
                <a:solidFill>
                  <a:srgbClr val="333333"/>
                </a:solidFill>
                <a:effectLst/>
              </a:rPr>
              <a:t> </a:t>
            </a:r>
            <a:r>
              <a:rPr lang="it-IT" sz="2400" b="0" i="0" u="none" strike="noStrike" dirty="0" err="1">
                <a:solidFill>
                  <a:srgbClr val="333333"/>
                </a:solidFill>
                <a:effectLst/>
              </a:rPr>
              <a:t>four</a:t>
            </a:r>
            <a:r>
              <a:rPr lang="it-IT" sz="2400" b="0" i="0" u="none" strike="noStrike" dirty="0">
                <a:solidFill>
                  <a:srgbClr val="333333"/>
                </a:solidFill>
                <a:effectLst/>
              </a:rPr>
              <a:t> key </a:t>
            </a:r>
            <a:r>
              <a:rPr lang="it-IT" sz="2400" b="0" i="0" u="none" strike="noStrike" dirty="0" err="1">
                <a:solidFill>
                  <a:srgbClr val="333333"/>
                </a:solidFill>
                <a:effectLst/>
              </a:rPr>
              <a:t>components</a:t>
            </a:r>
            <a:r>
              <a:rPr lang="it-IT" sz="2400" b="0" i="0" u="none" strike="noStrike" dirty="0">
                <a:solidFill>
                  <a:srgbClr val="333333"/>
                </a:solidFill>
                <a:effectLst/>
              </a:rPr>
              <a:t> of an ETS </a:t>
            </a:r>
            <a:r>
              <a:rPr lang="it-IT" sz="2400" b="0" i="0" u="none" strike="noStrike" dirty="0" err="1">
                <a:solidFill>
                  <a:srgbClr val="333333"/>
                </a:solidFill>
                <a:effectLst/>
              </a:rPr>
              <a:t>reg</a:t>
            </a:r>
            <a:r>
              <a:rPr lang="it-IT" sz="2400" b="0" i="0" u="none" strike="noStrike" dirty="0" err="1">
                <a:solidFill>
                  <a:srgbClr val="333333"/>
                </a:solidFill>
                <a:effectLst/>
                <a:latin typeface="Helvetica Neue" panose="02000503000000020004" pitchFamily="2" charset="0"/>
              </a:rPr>
              <a:t>istry</a:t>
            </a:r>
            <a:r>
              <a:rPr lang="it-IT" sz="2400" b="0" i="0" u="none" strike="noStrike" dirty="0">
                <a:solidFill>
                  <a:srgbClr val="333333"/>
                </a:solidFill>
                <a:effectLst/>
                <a:latin typeface="Helvetica Neue" panose="02000503000000020004" pitchFamily="2" charset="0"/>
              </a:rPr>
              <a:t>:</a:t>
            </a:r>
            <a:endParaRPr lang="it-IT" sz="2400" dirty="0"/>
          </a:p>
        </p:txBody>
      </p:sp>
    </p:spTree>
    <p:extLst>
      <p:ext uri="{BB962C8B-B14F-4D97-AF65-F5344CB8AC3E}">
        <p14:creationId xmlns:p14="http://schemas.microsoft.com/office/powerpoint/2010/main" val="39900409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2" name="Titolo 1">
            <a:extLst>
              <a:ext uri="{FF2B5EF4-FFF2-40B4-BE49-F238E27FC236}">
                <a16:creationId xmlns:a16="http://schemas.microsoft.com/office/drawing/2014/main" id="{99C9B388-9BCD-E644-780E-2E7E5DE714B3}"/>
              </a:ext>
            </a:extLst>
          </p:cNvPr>
          <p:cNvSpPr>
            <a:spLocks noGrp="1"/>
          </p:cNvSpPr>
          <p:nvPr>
            <p:ph type="title"/>
          </p:nvPr>
        </p:nvSpPr>
        <p:spPr>
          <a:xfrm>
            <a:off x="521292" y="823613"/>
            <a:ext cx="10832508" cy="659298"/>
          </a:xfrm>
        </p:spPr>
        <p:txBody>
          <a:bodyPr>
            <a:normAutofit fontScale="90000"/>
          </a:bodyPr>
          <a:lstStyle/>
          <a:p>
            <a:r>
              <a:rPr lang="it-IT" dirty="0">
                <a:solidFill>
                  <a:schemeClr val="accent6">
                    <a:lumMod val="75000"/>
                  </a:schemeClr>
                </a:solidFill>
              </a:rPr>
              <a:t>Account </a:t>
            </a:r>
            <a:r>
              <a:rPr lang="it-IT" dirty="0" err="1">
                <a:solidFill>
                  <a:schemeClr val="accent6">
                    <a:lumMod val="75000"/>
                  </a:schemeClr>
                </a:solidFill>
              </a:rPr>
              <a:t>types</a:t>
            </a:r>
            <a:endParaRPr lang="it-IT" dirty="0">
              <a:solidFill>
                <a:schemeClr val="accent6">
                  <a:lumMod val="75000"/>
                </a:schemeClr>
              </a:solidFill>
            </a:endParaRPr>
          </a:p>
        </p:txBody>
      </p:sp>
      <p:sp>
        <p:nvSpPr>
          <p:cNvPr id="3" name="CasellaDiTesto 2">
            <a:extLst>
              <a:ext uri="{FF2B5EF4-FFF2-40B4-BE49-F238E27FC236}">
                <a16:creationId xmlns:a16="http://schemas.microsoft.com/office/drawing/2014/main" id="{3C51E671-9BA6-7F71-3C24-64F95DA205BF}"/>
              </a:ext>
            </a:extLst>
          </p:cNvPr>
          <p:cNvSpPr txBox="1"/>
          <p:nvPr/>
        </p:nvSpPr>
        <p:spPr>
          <a:xfrm>
            <a:off x="6400514" y="2504736"/>
            <a:ext cx="2273734" cy="1815882"/>
          </a:xfrm>
          <a:prstGeom prst="rect">
            <a:avLst/>
          </a:prstGeom>
          <a:noFill/>
        </p:spPr>
        <p:txBody>
          <a:bodyPr wrap="square" rtlCol="0">
            <a:spAutoFit/>
          </a:bodyPr>
          <a:lstStyle/>
          <a:p>
            <a:r>
              <a:rPr lang="en-GB" sz="1600" dirty="0">
                <a:effectLst/>
                <a:latin typeface="Calibri" panose="020F0502020204030204" pitchFamily="34" charset="0"/>
                <a:ea typeface="Calibri" panose="020F0502020204030204" pitchFamily="34" charset="0"/>
                <a:cs typeface="Times New Roman" panose="02020603050405020304" pitchFamily="18" charset="0"/>
              </a:rPr>
              <a:t>Accounts exclusively owned by ETS program administrators into which regulated entities submit their allowances and credits for compliance.</a:t>
            </a:r>
            <a:endParaRPr lang="it-IT"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ttangolo 3">
            <a:extLst>
              <a:ext uri="{FF2B5EF4-FFF2-40B4-BE49-F238E27FC236}">
                <a16:creationId xmlns:a16="http://schemas.microsoft.com/office/drawing/2014/main" id="{DBFF81DD-F904-0297-1916-A7E0BEC19A40}"/>
              </a:ext>
            </a:extLst>
          </p:cNvPr>
          <p:cNvSpPr/>
          <p:nvPr/>
        </p:nvSpPr>
        <p:spPr>
          <a:xfrm>
            <a:off x="9023553" y="1939840"/>
            <a:ext cx="2562725" cy="559172"/>
          </a:xfrm>
          <a:prstGeom prst="rect">
            <a:avLst/>
          </a:prstGeom>
          <a:solidFill>
            <a:schemeClr val="accent2">
              <a:lumMod val="40000"/>
              <a:lumOff val="60000"/>
            </a:schemeClr>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t-IT" sz="2000" dirty="0" err="1">
                <a:solidFill>
                  <a:srgbClr val="FF0000"/>
                </a:solidFill>
              </a:rPr>
              <a:t>Deletion</a:t>
            </a:r>
            <a:r>
              <a:rPr lang="it-IT" sz="2000" dirty="0">
                <a:solidFill>
                  <a:srgbClr val="FF0000"/>
                </a:solidFill>
              </a:rPr>
              <a:t> account</a:t>
            </a:r>
          </a:p>
        </p:txBody>
      </p:sp>
      <p:sp>
        <p:nvSpPr>
          <p:cNvPr id="6" name="Rettangolo 5">
            <a:extLst>
              <a:ext uri="{FF2B5EF4-FFF2-40B4-BE49-F238E27FC236}">
                <a16:creationId xmlns:a16="http://schemas.microsoft.com/office/drawing/2014/main" id="{916D0181-ACE6-A1A6-E021-39E806AE2097}"/>
              </a:ext>
            </a:extLst>
          </p:cNvPr>
          <p:cNvSpPr/>
          <p:nvPr/>
        </p:nvSpPr>
        <p:spPr>
          <a:xfrm>
            <a:off x="3581144" y="1948104"/>
            <a:ext cx="2482586" cy="524571"/>
          </a:xfrm>
          <a:prstGeom prst="rect">
            <a:avLst/>
          </a:prstGeom>
          <a:solidFill>
            <a:schemeClr val="accent1">
              <a:lumMod val="40000"/>
              <a:lumOff val="6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t-IT" sz="2000" dirty="0">
                <a:solidFill>
                  <a:schemeClr val="accent6">
                    <a:lumMod val="75000"/>
                  </a:schemeClr>
                </a:solidFill>
              </a:rPr>
              <a:t>Trading account</a:t>
            </a:r>
          </a:p>
        </p:txBody>
      </p:sp>
      <p:sp>
        <p:nvSpPr>
          <p:cNvPr id="9" name="Rettangolo 8">
            <a:extLst>
              <a:ext uri="{FF2B5EF4-FFF2-40B4-BE49-F238E27FC236}">
                <a16:creationId xmlns:a16="http://schemas.microsoft.com/office/drawing/2014/main" id="{597B704D-6B68-282B-D3A5-290B9595439E}"/>
              </a:ext>
            </a:extLst>
          </p:cNvPr>
          <p:cNvSpPr/>
          <p:nvPr/>
        </p:nvSpPr>
        <p:spPr>
          <a:xfrm>
            <a:off x="3590792" y="2720465"/>
            <a:ext cx="2482586" cy="2746286"/>
          </a:xfrm>
          <a:prstGeom prst="rect">
            <a:avLst/>
          </a:prstGeom>
          <a:no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4" name="Rettangolo 13">
            <a:extLst>
              <a:ext uri="{FF2B5EF4-FFF2-40B4-BE49-F238E27FC236}">
                <a16:creationId xmlns:a16="http://schemas.microsoft.com/office/drawing/2014/main" id="{BB1CA86E-42F6-AAC4-592E-FE25D7491FC4}"/>
              </a:ext>
            </a:extLst>
          </p:cNvPr>
          <p:cNvSpPr/>
          <p:nvPr/>
        </p:nvSpPr>
        <p:spPr>
          <a:xfrm>
            <a:off x="6400514" y="1901906"/>
            <a:ext cx="2273734" cy="578588"/>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t-IT" sz="2000" dirty="0" err="1">
                <a:solidFill>
                  <a:schemeClr val="accent2">
                    <a:lumMod val="75000"/>
                  </a:schemeClr>
                </a:solidFill>
              </a:rPr>
              <a:t>Surrender</a:t>
            </a:r>
            <a:r>
              <a:rPr lang="it-IT" sz="2000" dirty="0">
                <a:solidFill>
                  <a:schemeClr val="accent2">
                    <a:lumMod val="75000"/>
                  </a:schemeClr>
                </a:solidFill>
              </a:rPr>
              <a:t>/</a:t>
            </a:r>
          </a:p>
          <a:p>
            <a:r>
              <a:rPr lang="it-IT" sz="2000" dirty="0" err="1">
                <a:solidFill>
                  <a:schemeClr val="accent2">
                    <a:lumMod val="75000"/>
                  </a:schemeClr>
                </a:solidFill>
              </a:rPr>
              <a:t>retirement</a:t>
            </a:r>
            <a:r>
              <a:rPr lang="it-IT" sz="2000" dirty="0">
                <a:solidFill>
                  <a:schemeClr val="accent2">
                    <a:lumMod val="75000"/>
                  </a:schemeClr>
                </a:solidFill>
              </a:rPr>
              <a:t> account</a:t>
            </a:r>
          </a:p>
        </p:txBody>
      </p:sp>
      <p:sp>
        <p:nvSpPr>
          <p:cNvPr id="15" name="Rettangolo 14">
            <a:extLst>
              <a:ext uri="{FF2B5EF4-FFF2-40B4-BE49-F238E27FC236}">
                <a16:creationId xmlns:a16="http://schemas.microsoft.com/office/drawing/2014/main" id="{69E9AED5-64DA-34F3-7969-8C7E1A7268D8}"/>
              </a:ext>
            </a:extLst>
          </p:cNvPr>
          <p:cNvSpPr/>
          <p:nvPr/>
        </p:nvSpPr>
        <p:spPr>
          <a:xfrm>
            <a:off x="6400514" y="2825347"/>
            <a:ext cx="2281806" cy="2769409"/>
          </a:xfrm>
          <a:prstGeom prst="rect">
            <a:avLst/>
          </a:prstGeom>
          <a:no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6" name="CasellaDiTesto 15">
            <a:extLst>
              <a:ext uri="{FF2B5EF4-FFF2-40B4-BE49-F238E27FC236}">
                <a16:creationId xmlns:a16="http://schemas.microsoft.com/office/drawing/2014/main" id="{7539F7BB-F3AA-6145-2C9D-FE2CC522E35C}"/>
              </a:ext>
            </a:extLst>
          </p:cNvPr>
          <p:cNvSpPr txBox="1"/>
          <p:nvPr/>
        </p:nvSpPr>
        <p:spPr>
          <a:xfrm>
            <a:off x="9032601" y="2477377"/>
            <a:ext cx="2549378" cy="2751522"/>
          </a:xfrm>
          <a:prstGeom prst="rect">
            <a:avLst/>
          </a:prstGeom>
          <a:noFill/>
          <a:ln>
            <a:solidFill>
              <a:schemeClr val="accent6">
                <a:lumMod val="60000"/>
                <a:lumOff val="40000"/>
              </a:schemeClr>
            </a:solidFill>
          </a:ln>
        </p:spPr>
        <p:txBody>
          <a:bodyPr wrap="square" rtlCol="0">
            <a:spAutoFit/>
          </a:bodyPr>
          <a:lstStyle/>
          <a:p>
            <a:pPr>
              <a:lnSpc>
                <a:spcPct val="90000"/>
              </a:lnSpc>
            </a:pPr>
            <a:r>
              <a:rPr lang="en-GB" sz="1600" dirty="0">
                <a:effectLst/>
                <a:latin typeface="Calibri" panose="020F0502020204030204" pitchFamily="34" charset="0"/>
                <a:ea typeface="Calibri" panose="020F0502020204030204" pitchFamily="34" charset="0"/>
                <a:cs typeface="Times New Roman" panose="02020603050405020304" pitchFamily="18" charset="0"/>
              </a:rPr>
              <a:t>Accounts into which allowances and credits may be transferred into but cannot be transferred out of. These accounts may be used to correct for excess issuance of allowances or by entities that with to voluntarily retire allowances or credits to reduce emissions in excess of the cap.</a:t>
            </a:r>
            <a:endParaRPr lang="it-IT"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7" name="CasellaDiTesto 16">
            <a:extLst>
              <a:ext uri="{FF2B5EF4-FFF2-40B4-BE49-F238E27FC236}">
                <a16:creationId xmlns:a16="http://schemas.microsoft.com/office/drawing/2014/main" id="{B971287B-6C70-3EF4-7FA4-AE1C03716B50}"/>
              </a:ext>
            </a:extLst>
          </p:cNvPr>
          <p:cNvSpPr txBox="1"/>
          <p:nvPr/>
        </p:nvSpPr>
        <p:spPr>
          <a:xfrm>
            <a:off x="3557660" y="2433724"/>
            <a:ext cx="2482585" cy="2062103"/>
          </a:xfrm>
          <a:prstGeom prst="rect">
            <a:avLst/>
          </a:prstGeom>
          <a:noFill/>
        </p:spPr>
        <p:txBody>
          <a:bodyPr wrap="square" rtlCol="0">
            <a:spAutoFit/>
          </a:bodyPr>
          <a:lstStyle/>
          <a:p>
            <a:r>
              <a:rPr lang="en-GB" sz="1600" dirty="0">
                <a:effectLst/>
                <a:latin typeface="Calibri" panose="020F0502020204030204" pitchFamily="34" charset="0"/>
                <a:ea typeface="Calibri" panose="020F0502020204030204" pitchFamily="34" charset="0"/>
                <a:cs typeface="Times New Roman" panose="02020603050405020304" pitchFamily="18" charset="0"/>
              </a:rPr>
              <a:t>Trading accounts are primarily for those actively engaged in trading allowances and credits, such as brokers. They allow allowances and credits to be transferred to any other account.</a:t>
            </a:r>
            <a:endParaRPr lang="it-IT"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8" name="Rettangolo 17">
            <a:extLst>
              <a:ext uri="{FF2B5EF4-FFF2-40B4-BE49-F238E27FC236}">
                <a16:creationId xmlns:a16="http://schemas.microsoft.com/office/drawing/2014/main" id="{06B93DF4-6680-D92A-E905-019A2C632E48}"/>
              </a:ext>
            </a:extLst>
          </p:cNvPr>
          <p:cNvSpPr/>
          <p:nvPr/>
        </p:nvSpPr>
        <p:spPr>
          <a:xfrm>
            <a:off x="611201" y="1952143"/>
            <a:ext cx="2609674" cy="589378"/>
          </a:xfrm>
          <a:prstGeom prst="rect">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t-IT" sz="2000" dirty="0">
                <a:solidFill>
                  <a:schemeClr val="accent6">
                    <a:lumMod val="75000"/>
                  </a:schemeClr>
                </a:solidFill>
              </a:rPr>
              <a:t>Holding account</a:t>
            </a:r>
          </a:p>
        </p:txBody>
      </p:sp>
      <p:sp>
        <p:nvSpPr>
          <p:cNvPr id="19" name="CasellaDiTesto 18">
            <a:extLst>
              <a:ext uri="{FF2B5EF4-FFF2-40B4-BE49-F238E27FC236}">
                <a16:creationId xmlns:a16="http://schemas.microsoft.com/office/drawing/2014/main" id="{6343A216-5738-C3F3-FF7C-7309252FAA2D}"/>
              </a:ext>
            </a:extLst>
          </p:cNvPr>
          <p:cNvSpPr txBox="1"/>
          <p:nvPr/>
        </p:nvSpPr>
        <p:spPr>
          <a:xfrm>
            <a:off x="587719" y="2541521"/>
            <a:ext cx="2632495" cy="3637919"/>
          </a:xfrm>
          <a:prstGeom prst="rect">
            <a:avLst/>
          </a:prstGeom>
          <a:noFill/>
          <a:ln>
            <a:solidFill>
              <a:schemeClr val="accent6">
                <a:lumMod val="60000"/>
                <a:lumOff val="40000"/>
              </a:schemeClr>
            </a:solidFill>
          </a:ln>
        </p:spPr>
        <p:txBody>
          <a:bodyPr wrap="square" rtlCol="0">
            <a:spAutoFit/>
          </a:bodyPr>
          <a:lstStyle/>
          <a:p>
            <a:pPr>
              <a:lnSpc>
                <a:spcPct val="90000"/>
              </a:lnSpc>
            </a:pPr>
            <a:r>
              <a:rPr lang="en-US" sz="1600" dirty="0">
                <a:effectLst/>
                <a:latin typeface="Calibri" panose="020F0502020204030204" pitchFamily="34" charset="0"/>
                <a:ea typeface="Calibri" panose="020F0502020204030204" pitchFamily="34" charset="0"/>
                <a:cs typeface="Times New Roman" panose="02020603050405020304" pitchFamily="18" charset="0"/>
              </a:rPr>
              <a:t>Every subject participating in CO</a:t>
            </a:r>
            <a:r>
              <a:rPr lang="en-US" sz="1600" baseline="-25000" dirty="0">
                <a:effectLst/>
                <a:latin typeface="Calibri" panose="020F0502020204030204" pitchFamily="34" charset="0"/>
                <a:ea typeface="Calibri" panose="020F0502020204030204" pitchFamily="34" charset="0"/>
                <a:cs typeface="Times New Roman" panose="02020603050405020304" pitchFamily="18" charset="0"/>
              </a:rPr>
              <a:t>2</a:t>
            </a:r>
            <a:r>
              <a:rPr lang="en-US" sz="1600" dirty="0">
                <a:effectLst/>
                <a:latin typeface="Calibri" panose="020F0502020204030204" pitchFamily="34" charset="0"/>
                <a:ea typeface="Calibri" panose="020F0502020204030204" pitchFamily="34" charset="0"/>
                <a:cs typeface="Times New Roman" panose="02020603050405020304" pitchFamily="18" charset="0"/>
              </a:rPr>
              <a:t> emissions trading must have an operator holding account. This account is necessary in order to receive allocations, enter emissions data and surrender sufficient allowances. A holding account can also be used to make transfers. Regulated entities must ensure that they have sufficient </a:t>
            </a:r>
            <a:r>
              <a:rPr lang="en-US" sz="1600" dirty="0" err="1">
                <a:effectLst/>
                <a:latin typeface="Calibri" panose="020F0502020204030204" pitchFamily="34" charset="0"/>
                <a:ea typeface="Calibri" panose="020F0502020204030204" pitchFamily="34" charset="0"/>
                <a:cs typeface="Times New Roman" panose="02020603050405020304" pitchFamily="18" charset="0"/>
              </a:rPr>
              <a:t>allowances+credits</a:t>
            </a:r>
            <a:r>
              <a:rPr lang="en-US" sz="1600" dirty="0">
                <a:effectLst/>
                <a:latin typeface="Calibri" panose="020F0502020204030204" pitchFamily="34" charset="0"/>
                <a:ea typeface="Calibri" panose="020F0502020204030204" pitchFamily="34" charset="0"/>
                <a:cs typeface="Times New Roman" panose="02020603050405020304" pitchFamily="18" charset="0"/>
              </a:rPr>
              <a:t> in their holding account when they are required to be surrendered for compliance.</a:t>
            </a:r>
            <a:endParaRPr lang="it-IT"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0" name="CasellaDiTesto 19">
            <a:extLst>
              <a:ext uri="{FF2B5EF4-FFF2-40B4-BE49-F238E27FC236}">
                <a16:creationId xmlns:a16="http://schemas.microsoft.com/office/drawing/2014/main" id="{06A368DA-BE9E-531F-B48C-7F77D0312D28}"/>
              </a:ext>
            </a:extLst>
          </p:cNvPr>
          <p:cNvSpPr txBox="1"/>
          <p:nvPr/>
        </p:nvSpPr>
        <p:spPr>
          <a:xfrm>
            <a:off x="521292" y="1430320"/>
            <a:ext cx="10451508" cy="400110"/>
          </a:xfrm>
          <a:prstGeom prst="rect">
            <a:avLst/>
          </a:prstGeom>
          <a:noFill/>
        </p:spPr>
        <p:txBody>
          <a:bodyPr wrap="square" rtlCol="0">
            <a:spAutoFit/>
          </a:bodyPr>
          <a:lstStyle/>
          <a:p>
            <a:pPr algn="l" fontAlgn="base"/>
            <a:r>
              <a:rPr lang="it-IT" sz="2000" b="0" i="0" u="none" strike="noStrike" dirty="0" err="1">
                <a:solidFill>
                  <a:srgbClr val="333333"/>
                </a:solidFill>
                <a:effectLst/>
              </a:rPr>
              <a:t>Registries</a:t>
            </a:r>
            <a:r>
              <a:rPr lang="it-IT" sz="2000" b="0" i="0" u="none" strike="noStrike" dirty="0">
                <a:solidFill>
                  <a:srgbClr val="333333"/>
                </a:solidFill>
                <a:effectLst/>
              </a:rPr>
              <a:t> </a:t>
            </a:r>
            <a:r>
              <a:rPr lang="it-IT" sz="2000" b="0" i="0" u="none" strike="noStrike" dirty="0" err="1">
                <a:solidFill>
                  <a:srgbClr val="333333"/>
                </a:solidFill>
                <a:effectLst/>
              </a:rPr>
              <a:t>also</a:t>
            </a:r>
            <a:r>
              <a:rPr lang="it-IT" sz="2000" b="0" i="0" u="none" strike="noStrike" dirty="0">
                <a:solidFill>
                  <a:srgbClr val="333333"/>
                </a:solidFill>
                <a:effectLst/>
              </a:rPr>
              <a:t> </a:t>
            </a:r>
            <a:r>
              <a:rPr lang="it-IT" sz="2000" b="0" i="0" u="none" strike="noStrike" dirty="0" err="1">
                <a:solidFill>
                  <a:srgbClr val="333333"/>
                </a:solidFill>
                <a:effectLst/>
              </a:rPr>
              <a:t>have</a:t>
            </a:r>
            <a:r>
              <a:rPr lang="it-IT" sz="2000" b="0" i="0" u="none" strike="noStrike" dirty="0">
                <a:solidFill>
                  <a:srgbClr val="333333"/>
                </a:solidFill>
                <a:effectLst/>
              </a:rPr>
              <a:t> </a:t>
            </a:r>
            <a:r>
              <a:rPr lang="it-IT" sz="2000" b="0" i="0" u="none" strike="noStrike" dirty="0" err="1">
                <a:solidFill>
                  <a:srgbClr val="333333"/>
                </a:solidFill>
                <a:effectLst/>
              </a:rPr>
              <a:t>various</a:t>
            </a:r>
            <a:r>
              <a:rPr lang="it-IT" sz="2000" b="0" i="0" u="none" strike="noStrike" dirty="0">
                <a:solidFill>
                  <a:srgbClr val="333333"/>
                </a:solidFill>
                <a:effectLst/>
              </a:rPr>
              <a:t> </a:t>
            </a:r>
            <a:r>
              <a:rPr lang="it-IT" sz="2000" b="0" i="0" u="none" strike="noStrike" dirty="0" err="1">
                <a:solidFill>
                  <a:srgbClr val="333333"/>
                </a:solidFill>
                <a:effectLst/>
              </a:rPr>
              <a:t>types</a:t>
            </a:r>
            <a:r>
              <a:rPr lang="it-IT" sz="2000" b="0" i="0" u="none" strike="noStrike" dirty="0">
                <a:solidFill>
                  <a:srgbClr val="333333"/>
                </a:solidFill>
                <a:effectLst/>
              </a:rPr>
              <a:t> of accounts. The major </a:t>
            </a:r>
            <a:r>
              <a:rPr lang="it-IT" b="0" i="0" u="none" strike="noStrike" dirty="0" err="1">
                <a:solidFill>
                  <a:srgbClr val="333333"/>
                </a:solidFill>
                <a:effectLst/>
              </a:rPr>
              <a:t>types</a:t>
            </a:r>
            <a:r>
              <a:rPr lang="it-IT" b="0" i="0" u="none" strike="noStrike" dirty="0">
                <a:solidFill>
                  <a:srgbClr val="333333"/>
                </a:solidFill>
                <a:effectLst/>
              </a:rPr>
              <a:t> include:</a:t>
            </a:r>
          </a:p>
        </p:txBody>
      </p:sp>
    </p:spTree>
    <p:extLst>
      <p:ext uri="{BB962C8B-B14F-4D97-AF65-F5344CB8AC3E}">
        <p14:creationId xmlns:p14="http://schemas.microsoft.com/office/powerpoint/2010/main" val="32854113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2" name="Titolo 1">
            <a:extLst>
              <a:ext uri="{FF2B5EF4-FFF2-40B4-BE49-F238E27FC236}">
                <a16:creationId xmlns:a16="http://schemas.microsoft.com/office/drawing/2014/main" id="{8CFDA6FE-0253-2D44-169B-B0E5F5B8C5E7}"/>
              </a:ext>
            </a:extLst>
          </p:cNvPr>
          <p:cNvSpPr>
            <a:spLocks noGrp="1"/>
          </p:cNvSpPr>
          <p:nvPr>
            <p:ph type="title"/>
          </p:nvPr>
        </p:nvSpPr>
        <p:spPr>
          <a:xfrm>
            <a:off x="838200" y="772903"/>
            <a:ext cx="10357624" cy="838642"/>
          </a:xfrm>
        </p:spPr>
        <p:txBody>
          <a:bodyPr>
            <a:normAutofit fontScale="90000"/>
          </a:bodyPr>
          <a:lstStyle/>
          <a:p>
            <a:r>
              <a:rPr lang="it-IT" dirty="0" err="1">
                <a:solidFill>
                  <a:schemeClr val="accent6">
                    <a:lumMod val="75000"/>
                  </a:schemeClr>
                </a:solidFill>
              </a:rPr>
              <a:t>What</a:t>
            </a:r>
            <a:r>
              <a:rPr lang="it-IT" dirty="0">
                <a:solidFill>
                  <a:schemeClr val="accent6">
                    <a:lumMod val="75000"/>
                  </a:schemeClr>
                </a:solidFill>
              </a:rPr>
              <a:t> </a:t>
            </a:r>
            <a:r>
              <a:rPr lang="it-IT" dirty="0" err="1">
                <a:solidFill>
                  <a:schemeClr val="accent6">
                    <a:lumMod val="75000"/>
                  </a:schemeClr>
                </a:solidFill>
              </a:rPr>
              <a:t>is</a:t>
            </a:r>
            <a:r>
              <a:rPr lang="it-IT" dirty="0">
                <a:solidFill>
                  <a:schemeClr val="accent6">
                    <a:lumMod val="75000"/>
                  </a:schemeClr>
                </a:solidFill>
              </a:rPr>
              <a:t> an </a:t>
            </a:r>
            <a:r>
              <a:rPr lang="it-IT" dirty="0" err="1">
                <a:solidFill>
                  <a:schemeClr val="accent6">
                    <a:lumMod val="75000"/>
                  </a:schemeClr>
                </a:solidFill>
              </a:rPr>
              <a:t>Authorised</a:t>
            </a:r>
            <a:r>
              <a:rPr lang="it-IT" dirty="0">
                <a:solidFill>
                  <a:schemeClr val="accent6">
                    <a:lumMod val="75000"/>
                  </a:schemeClr>
                </a:solidFill>
              </a:rPr>
              <a:t> Account </a:t>
            </a:r>
            <a:r>
              <a:rPr lang="it-IT" dirty="0" err="1">
                <a:solidFill>
                  <a:schemeClr val="accent6">
                    <a:lumMod val="75000"/>
                  </a:schemeClr>
                </a:solidFill>
              </a:rPr>
              <a:t>Representative</a:t>
            </a:r>
            <a:r>
              <a:rPr lang="it-IT" dirty="0">
                <a:solidFill>
                  <a:schemeClr val="accent6">
                    <a:lumMod val="75000"/>
                  </a:schemeClr>
                </a:solidFill>
              </a:rPr>
              <a:t>?</a:t>
            </a:r>
          </a:p>
        </p:txBody>
      </p:sp>
      <p:sp>
        <p:nvSpPr>
          <p:cNvPr id="3" name="Rettangolo 2">
            <a:extLst>
              <a:ext uri="{FF2B5EF4-FFF2-40B4-BE49-F238E27FC236}">
                <a16:creationId xmlns:a16="http://schemas.microsoft.com/office/drawing/2014/main" id="{D9D0AB1B-3A73-04CC-214B-E99DCE3C8820}"/>
              </a:ext>
            </a:extLst>
          </p:cNvPr>
          <p:cNvSpPr/>
          <p:nvPr/>
        </p:nvSpPr>
        <p:spPr>
          <a:xfrm>
            <a:off x="870721" y="2990454"/>
            <a:ext cx="10292575" cy="824518"/>
          </a:xfrm>
          <a:prstGeom prst="rect">
            <a:avLst/>
          </a:prstGeom>
          <a:solidFill>
            <a:schemeClr val="accent6">
              <a:lumMod val="20000"/>
              <a:lumOff val="80000"/>
            </a:schemeClr>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t-IT" sz="2400" b="0" i="0" u="none" strike="noStrike" dirty="0">
                <a:solidFill>
                  <a:srgbClr val="3C763D"/>
                </a:solidFill>
                <a:effectLst/>
              </a:rPr>
              <a:t>An account </a:t>
            </a:r>
            <a:r>
              <a:rPr lang="it-IT" sz="2400" b="0" i="0" u="none" strike="noStrike" dirty="0" err="1">
                <a:solidFill>
                  <a:srgbClr val="3C763D"/>
                </a:solidFill>
                <a:effectLst/>
              </a:rPr>
              <a:t>owner</a:t>
            </a:r>
            <a:r>
              <a:rPr lang="it-IT" sz="2400" b="0" i="0" u="none" strike="noStrike" dirty="0">
                <a:solidFill>
                  <a:srgbClr val="3C763D"/>
                </a:solidFill>
                <a:effectLst/>
              </a:rPr>
              <a:t> can designate one or more </a:t>
            </a:r>
            <a:r>
              <a:rPr lang="it-IT" sz="2400" b="0" i="0" u="none" strike="noStrike" dirty="0" err="1">
                <a:solidFill>
                  <a:srgbClr val="3C763D"/>
                </a:solidFill>
                <a:effectLst/>
              </a:rPr>
              <a:t>AARs</a:t>
            </a:r>
            <a:r>
              <a:rPr lang="it-IT" sz="2400" b="0" i="0" u="none" strike="noStrike" dirty="0">
                <a:solidFill>
                  <a:srgbClr val="3C763D"/>
                </a:solidFill>
                <a:effectLst/>
              </a:rPr>
              <a:t> and </a:t>
            </a:r>
            <a:r>
              <a:rPr lang="it-IT" sz="2400" b="0" i="0" u="none" strike="noStrike" dirty="0" err="1">
                <a:solidFill>
                  <a:srgbClr val="3C763D"/>
                </a:solidFill>
                <a:effectLst/>
              </a:rPr>
              <a:t>may</a:t>
            </a:r>
            <a:r>
              <a:rPr lang="it-IT" sz="2400" b="0" i="0" u="none" strike="noStrike" dirty="0">
                <a:solidFill>
                  <a:srgbClr val="3C763D"/>
                </a:solidFill>
                <a:effectLst/>
              </a:rPr>
              <a:t> </a:t>
            </a:r>
            <a:r>
              <a:rPr lang="it-IT" sz="2400" b="0" i="0" u="none" strike="noStrike" dirty="0" err="1">
                <a:solidFill>
                  <a:srgbClr val="3C763D"/>
                </a:solidFill>
                <a:effectLst/>
              </a:rPr>
              <a:t>give</a:t>
            </a:r>
            <a:r>
              <a:rPr lang="it-IT" sz="2400" b="0" i="0" u="none" strike="noStrike" dirty="0">
                <a:solidFill>
                  <a:srgbClr val="3C763D"/>
                </a:solidFill>
                <a:effectLst/>
              </a:rPr>
              <a:t> </a:t>
            </a:r>
            <a:r>
              <a:rPr lang="it-IT" sz="2400" b="0" i="0" u="none" strike="noStrike" dirty="0" err="1">
                <a:solidFill>
                  <a:srgbClr val="3C763D"/>
                </a:solidFill>
                <a:effectLst/>
              </a:rPr>
              <a:t>each</a:t>
            </a:r>
            <a:r>
              <a:rPr lang="it-IT" sz="2400" b="0" i="0" u="none" strike="noStrike" dirty="0">
                <a:solidFill>
                  <a:srgbClr val="3C763D"/>
                </a:solidFill>
                <a:effectLst/>
              </a:rPr>
              <a:t> AAR </a:t>
            </a:r>
            <a:r>
              <a:rPr lang="it-IT" sz="2400" b="0" i="0" u="none" strike="noStrike" dirty="0" err="1">
                <a:solidFill>
                  <a:srgbClr val="3C763D"/>
                </a:solidFill>
                <a:effectLst/>
              </a:rPr>
              <a:t>different</a:t>
            </a:r>
            <a:r>
              <a:rPr lang="it-IT" sz="2400" b="0" i="0" u="none" strike="noStrike" dirty="0">
                <a:solidFill>
                  <a:srgbClr val="3C763D"/>
                </a:solidFill>
                <a:effectLst/>
              </a:rPr>
              <a:t> </a:t>
            </a:r>
            <a:r>
              <a:rPr lang="it-IT" sz="2400" b="1" i="0" u="none" strike="noStrike" dirty="0">
                <a:solidFill>
                  <a:schemeClr val="tx1"/>
                </a:solidFill>
                <a:effectLst/>
                <a:hlinkClick r:id="rId7">
                  <a:extLst>
                    <a:ext uri="{A12FA001-AC4F-418D-AE19-62706E023703}">
                      <ahyp:hlinkClr xmlns:ahyp="http://schemas.microsoft.com/office/drawing/2018/hyperlinkcolor" val="tx"/>
                    </a:ext>
                  </a:extLst>
                </a:hlinkClick>
              </a:rPr>
              <a:t>user rights</a:t>
            </a:r>
            <a:r>
              <a:rPr lang="it-IT" sz="2400" b="0" i="0" u="none" strike="noStrike" dirty="0">
                <a:solidFill>
                  <a:schemeClr val="tx1"/>
                </a:solidFill>
                <a:effectLst/>
              </a:rPr>
              <a:t>.</a:t>
            </a:r>
            <a:endParaRPr lang="it-IT" sz="2400" dirty="0">
              <a:solidFill>
                <a:schemeClr val="tx1"/>
              </a:solidFill>
            </a:endParaRPr>
          </a:p>
        </p:txBody>
      </p:sp>
      <p:sp>
        <p:nvSpPr>
          <p:cNvPr id="4" name="Rettangolo 3">
            <a:extLst>
              <a:ext uri="{FF2B5EF4-FFF2-40B4-BE49-F238E27FC236}">
                <a16:creationId xmlns:a16="http://schemas.microsoft.com/office/drawing/2014/main" id="{C9F938C7-6BCA-EC35-7385-4DAF06EBEAFF}"/>
              </a:ext>
            </a:extLst>
          </p:cNvPr>
          <p:cNvSpPr/>
          <p:nvPr/>
        </p:nvSpPr>
        <p:spPr>
          <a:xfrm>
            <a:off x="870721" y="1628075"/>
            <a:ext cx="10292575" cy="1297009"/>
          </a:xfrm>
          <a:prstGeom prst="rect">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t-IT" sz="2400" b="1" i="0" u="none" strike="noStrike" dirty="0">
                <a:solidFill>
                  <a:srgbClr val="3E3E3E"/>
                </a:solidFill>
                <a:effectLst/>
              </a:rPr>
              <a:t>An </a:t>
            </a:r>
            <a:r>
              <a:rPr lang="it-IT" sz="2400" b="1" i="0" u="none" strike="noStrike" dirty="0" err="1">
                <a:solidFill>
                  <a:srgbClr val="3E3E3E"/>
                </a:solidFill>
                <a:effectLst/>
              </a:rPr>
              <a:t>Authorised</a:t>
            </a:r>
            <a:r>
              <a:rPr lang="it-IT" sz="2400" b="1" i="0" u="none" strike="noStrike" dirty="0">
                <a:solidFill>
                  <a:srgbClr val="3E3E3E"/>
                </a:solidFill>
                <a:effectLst/>
              </a:rPr>
              <a:t> Account </a:t>
            </a:r>
            <a:r>
              <a:rPr lang="it-IT" sz="2400" b="1" i="0" u="none" strike="noStrike" dirty="0" err="1">
                <a:solidFill>
                  <a:srgbClr val="3E3E3E"/>
                </a:solidFill>
                <a:effectLst/>
              </a:rPr>
              <a:t>Representative</a:t>
            </a:r>
            <a:r>
              <a:rPr lang="it-IT" sz="2400" b="1" i="0" u="none" strike="noStrike" dirty="0">
                <a:solidFill>
                  <a:srgbClr val="3E3E3E"/>
                </a:solidFill>
                <a:effectLst/>
              </a:rPr>
              <a:t> (AAR)</a:t>
            </a:r>
            <a:r>
              <a:rPr lang="it-IT" sz="2400" b="0" i="0" u="none" strike="noStrike" dirty="0">
                <a:solidFill>
                  <a:srgbClr val="31708F"/>
                </a:solidFill>
                <a:effectLst/>
              </a:rPr>
              <a:t> for a </a:t>
            </a:r>
            <a:r>
              <a:rPr lang="it-IT" sz="2400" b="0" i="0" u="none" strike="noStrike" dirty="0" err="1">
                <a:solidFill>
                  <a:srgbClr val="31708F"/>
                </a:solidFill>
                <a:effectLst/>
              </a:rPr>
              <a:t>registry</a:t>
            </a:r>
            <a:r>
              <a:rPr lang="it-IT" sz="2400" b="0" i="0" u="none" strike="noStrike" dirty="0">
                <a:solidFill>
                  <a:srgbClr val="31708F"/>
                </a:solidFill>
                <a:effectLst/>
              </a:rPr>
              <a:t> </a:t>
            </a:r>
            <a:r>
              <a:rPr lang="it-IT" sz="2400" b="0" i="0" u="none" strike="noStrike" dirty="0" err="1">
                <a:solidFill>
                  <a:srgbClr val="31708F"/>
                </a:solidFill>
                <a:effectLst/>
              </a:rPr>
              <a:t>is</a:t>
            </a:r>
            <a:r>
              <a:rPr lang="it-IT" sz="2400" b="0" i="0" u="none" strike="noStrike" dirty="0">
                <a:solidFill>
                  <a:srgbClr val="31708F"/>
                </a:solidFill>
                <a:effectLst/>
              </a:rPr>
              <a:t> the </a:t>
            </a:r>
            <a:r>
              <a:rPr lang="it-IT" sz="2400" b="0" i="0" u="none" strike="noStrike" dirty="0" err="1">
                <a:solidFill>
                  <a:srgbClr val="31708F"/>
                </a:solidFill>
                <a:effectLst/>
              </a:rPr>
              <a:t>natural</a:t>
            </a:r>
            <a:r>
              <a:rPr lang="it-IT" sz="2400" b="0" i="0" u="none" strike="noStrike" dirty="0">
                <a:solidFill>
                  <a:srgbClr val="31708F"/>
                </a:solidFill>
                <a:effectLst/>
              </a:rPr>
              <a:t> </a:t>
            </a:r>
            <a:r>
              <a:rPr lang="it-IT" sz="2400" b="0" i="0" u="none" strike="noStrike" dirty="0" err="1">
                <a:solidFill>
                  <a:srgbClr val="31708F"/>
                </a:solidFill>
                <a:effectLst/>
              </a:rPr>
              <a:t>person</a:t>
            </a:r>
            <a:r>
              <a:rPr lang="it-IT" sz="2400" b="0" i="0" u="none" strike="noStrike" dirty="0">
                <a:solidFill>
                  <a:srgbClr val="31708F"/>
                </a:solidFill>
                <a:effectLst/>
              </a:rPr>
              <a:t> with a </a:t>
            </a:r>
            <a:r>
              <a:rPr lang="it-IT" sz="2400" b="0" i="0" u="none" strike="noStrike" dirty="0" err="1">
                <a:solidFill>
                  <a:srgbClr val="31708F"/>
                </a:solidFill>
                <a:effectLst/>
              </a:rPr>
              <a:t>unique</a:t>
            </a:r>
            <a:r>
              <a:rPr lang="it-IT" sz="2400" b="0" i="0" u="none" strike="noStrike" dirty="0">
                <a:solidFill>
                  <a:srgbClr val="31708F"/>
                </a:solidFill>
                <a:effectLst/>
              </a:rPr>
              <a:t> account </a:t>
            </a:r>
            <a:r>
              <a:rPr lang="it-IT" sz="2400" b="0" i="0" u="none" strike="noStrike" dirty="0" err="1">
                <a:solidFill>
                  <a:srgbClr val="31708F"/>
                </a:solidFill>
                <a:effectLst/>
              </a:rPr>
              <a:t>number</a:t>
            </a:r>
            <a:r>
              <a:rPr lang="it-IT" sz="2400" b="0" i="0" u="none" strike="noStrike" dirty="0">
                <a:solidFill>
                  <a:srgbClr val="31708F"/>
                </a:solidFill>
                <a:effectLst/>
              </a:rPr>
              <a:t> and password </a:t>
            </a:r>
            <a:r>
              <a:rPr lang="it-IT" sz="2400" b="0" i="0" u="none" strike="noStrike" dirty="0" err="1">
                <a:solidFill>
                  <a:srgbClr val="31708F"/>
                </a:solidFill>
                <a:effectLst/>
              </a:rPr>
              <a:t>that</a:t>
            </a:r>
            <a:r>
              <a:rPr lang="it-IT" sz="2400" b="0" i="0" u="none" strike="noStrike" dirty="0">
                <a:solidFill>
                  <a:srgbClr val="31708F"/>
                </a:solidFill>
                <a:effectLst/>
              </a:rPr>
              <a:t> </a:t>
            </a:r>
            <a:r>
              <a:rPr lang="it-IT" sz="2400" b="0" i="0" u="none" strike="noStrike" dirty="0" err="1">
                <a:solidFill>
                  <a:srgbClr val="31708F"/>
                </a:solidFill>
                <a:effectLst/>
              </a:rPr>
              <a:t>is</a:t>
            </a:r>
            <a:r>
              <a:rPr lang="it-IT" sz="2400" b="0" i="0" u="none" strike="noStrike" dirty="0">
                <a:solidFill>
                  <a:srgbClr val="31708F"/>
                </a:solidFill>
                <a:effectLst/>
              </a:rPr>
              <a:t> </a:t>
            </a:r>
            <a:r>
              <a:rPr lang="it-IT" sz="2400" b="0" i="0" u="none" strike="noStrike" dirty="0" err="1">
                <a:solidFill>
                  <a:srgbClr val="31708F"/>
                </a:solidFill>
                <a:effectLst/>
              </a:rPr>
              <a:t>authorised</a:t>
            </a:r>
            <a:r>
              <a:rPr lang="it-IT" sz="2400" b="0" i="0" u="none" strike="noStrike" dirty="0">
                <a:solidFill>
                  <a:srgbClr val="31708F"/>
                </a:solidFill>
                <a:effectLst/>
              </a:rPr>
              <a:t> by the account </a:t>
            </a:r>
            <a:r>
              <a:rPr lang="it-IT" sz="2400" b="0" i="0" u="none" strike="noStrike" dirty="0" err="1">
                <a:solidFill>
                  <a:srgbClr val="31708F"/>
                </a:solidFill>
                <a:effectLst/>
              </a:rPr>
              <a:t>owner</a:t>
            </a:r>
            <a:r>
              <a:rPr lang="it-IT" sz="2400" b="0" i="0" u="none" strike="noStrike" dirty="0">
                <a:solidFill>
                  <a:srgbClr val="31708F"/>
                </a:solidFill>
                <a:effectLst/>
              </a:rPr>
              <a:t> to operate the account.</a:t>
            </a:r>
            <a:endParaRPr lang="it-IT" sz="2400" dirty="0">
              <a:solidFill>
                <a:schemeClr val="accent1">
                  <a:lumMod val="75000"/>
                </a:schemeClr>
              </a:solidFill>
            </a:endParaRPr>
          </a:p>
        </p:txBody>
      </p:sp>
      <p:pic>
        <p:nvPicPr>
          <p:cNvPr id="6" name="Immagine 5">
            <a:extLst>
              <a:ext uri="{FF2B5EF4-FFF2-40B4-BE49-F238E27FC236}">
                <a16:creationId xmlns:a16="http://schemas.microsoft.com/office/drawing/2014/main" id="{32DCDF39-3E92-11C5-ADFB-EDDDDBF66322}"/>
              </a:ext>
            </a:extLst>
          </p:cNvPr>
          <p:cNvPicPr>
            <a:picLocks noChangeAspect="1"/>
          </p:cNvPicPr>
          <p:nvPr/>
        </p:nvPicPr>
        <p:blipFill>
          <a:blip r:embed="rId8"/>
          <a:stretch>
            <a:fillRect/>
          </a:stretch>
        </p:blipFill>
        <p:spPr>
          <a:xfrm>
            <a:off x="4318000" y="3880342"/>
            <a:ext cx="3556000" cy="2264372"/>
          </a:xfrm>
          <a:prstGeom prst="rect">
            <a:avLst/>
          </a:prstGeom>
        </p:spPr>
      </p:pic>
    </p:spTree>
    <p:extLst>
      <p:ext uri="{BB962C8B-B14F-4D97-AF65-F5344CB8AC3E}">
        <p14:creationId xmlns:p14="http://schemas.microsoft.com/office/powerpoint/2010/main" val="26041214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a16="http://schemas.microsoft.com/office/drawing/2014/main" id="{341DD170-3625-4376-839E-699C78A5D9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a16="http://schemas.microsoft.com/office/drawing/2014/main" id="{3123D0E3-2266-4423-9A70-C4BDE4349A2D}"/>
              </a:ext>
            </a:extLst>
          </p:cNvPr>
          <p:cNvGraphicFramePr>
            <a:graphicFrameLocks noGrp="1"/>
          </p:cNvGraphicFramePr>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a16="http://schemas.microsoft.com/office/drawing/2014/main" val="3393896639"/>
                    </a:ext>
                  </a:extLst>
                </a:gridCol>
                <a:gridCol w="4701743">
                  <a:extLst>
                    <a:ext uri="{9D8B030D-6E8A-4147-A177-3AD203B41FA5}">
                      <a16:colId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a16="http://schemas.microsoft.com/office/drawing/2014/main" id="{6D406F41-94AB-40B7-85EB-49EE975BC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4" descr="GHGMI_logo_color_800x157">
            <a:extLst>
              <a:ext uri="{FF2B5EF4-FFF2-40B4-BE49-F238E27FC236}">
                <a16:creationId xmlns:a16="http://schemas.microsoft.com/office/drawing/2014/main" id="{DC820A50-3194-471B-BBD9-DD4E96C94A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a14="http://schemas.microsoft.com/office/drawing/2010/main">
                <a:solidFill>
                  <a:srgbClr val="FFFFFF"/>
                </a:solidFill>
              </a14:hiddenFill>
            </a:ext>
          </a:extLst>
        </p:spPr>
      </p:pic>
      <p:pic>
        <p:nvPicPr>
          <p:cNvPr id="12" name="Immagine 39" descr="ekodenge18-logo-01">
            <a:extLst>
              <a:ext uri="{FF2B5EF4-FFF2-40B4-BE49-F238E27FC236}">
                <a16:creationId xmlns:a16="http://schemas.microsoft.com/office/drawing/2014/main" id="{F6B900D6-1247-407A-AC9E-618B8557F8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a16="http://schemas.microsoft.com/office/drawing/2014/main" id="{103B96EA-1D4F-B214-215D-9EFD0AC15349}"/>
              </a:ext>
            </a:extLst>
          </p:cNvPr>
          <p:cNvPicPr>
            <a:picLocks noChangeAspect="1"/>
          </p:cNvPicPr>
          <p:nvPr/>
        </p:nvPicPr>
        <p:blipFill>
          <a:blip r:embed="rId6"/>
          <a:stretch>
            <a:fillRect/>
          </a:stretch>
        </p:blipFill>
        <p:spPr>
          <a:xfrm>
            <a:off x="205100" y="119899"/>
            <a:ext cx="2560320" cy="688975"/>
          </a:xfrm>
          <a:prstGeom prst="rect">
            <a:avLst/>
          </a:prstGeom>
        </p:spPr>
      </p:pic>
      <p:sp>
        <p:nvSpPr>
          <p:cNvPr id="2" name="Titolo 1">
            <a:extLst>
              <a:ext uri="{FF2B5EF4-FFF2-40B4-BE49-F238E27FC236}">
                <a16:creationId xmlns:a16="http://schemas.microsoft.com/office/drawing/2014/main" id="{99C9B388-9BCD-E644-780E-2E7E5DE714B3}"/>
              </a:ext>
            </a:extLst>
          </p:cNvPr>
          <p:cNvSpPr>
            <a:spLocks noGrp="1"/>
          </p:cNvSpPr>
          <p:nvPr>
            <p:ph type="title"/>
          </p:nvPr>
        </p:nvSpPr>
        <p:spPr>
          <a:xfrm>
            <a:off x="521292" y="941598"/>
            <a:ext cx="10832508" cy="659298"/>
          </a:xfrm>
        </p:spPr>
        <p:txBody>
          <a:bodyPr>
            <a:normAutofit fontScale="90000"/>
          </a:bodyPr>
          <a:lstStyle/>
          <a:p>
            <a:r>
              <a:rPr lang="it-IT" dirty="0" err="1">
                <a:solidFill>
                  <a:schemeClr val="accent6">
                    <a:lumMod val="75000"/>
                  </a:schemeClr>
                </a:solidFill>
              </a:rPr>
              <a:t>Tradable</a:t>
            </a:r>
            <a:r>
              <a:rPr lang="it-IT" dirty="0">
                <a:solidFill>
                  <a:schemeClr val="accent6">
                    <a:lumMod val="75000"/>
                  </a:schemeClr>
                </a:solidFill>
              </a:rPr>
              <a:t> </a:t>
            </a:r>
            <a:r>
              <a:rPr lang="it-IT" dirty="0" err="1">
                <a:solidFill>
                  <a:schemeClr val="accent6">
                    <a:lumMod val="75000"/>
                  </a:schemeClr>
                </a:solidFill>
              </a:rPr>
              <a:t>unit</a:t>
            </a:r>
            <a:r>
              <a:rPr lang="it-IT" dirty="0">
                <a:solidFill>
                  <a:schemeClr val="accent6">
                    <a:lumMod val="75000"/>
                  </a:schemeClr>
                </a:solidFill>
              </a:rPr>
              <a:t> </a:t>
            </a:r>
            <a:r>
              <a:rPr lang="it-IT" dirty="0" err="1">
                <a:solidFill>
                  <a:schemeClr val="accent6">
                    <a:lumMod val="75000"/>
                  </a:schemeClr>
                </a:solidFill>
              </a:rPr>
              <a:t>types</a:t>
            </a:r>
            <a:endParaRPr lang="it-IT" dirty="0">
              <a:solidFill>
                <a:schemeClr val="accent6">
                  <a:lumMod val="75000"/>
                </a:schemeClr>
              </a:solidFill>
            </a:endParaRPr>
          </a:p>
        </p:txBody>
      </p:sp>
      <p:sp>
        <p:nvSpPr>
          <p:cNvPr id="4" name="CasellaDiTesto 3">
            <a:extLst>
              <a:ext uri="{FF2B5EF4-FFF2-40B4-BE49-F238E27FC236}">
                <a16:creationId xmlns:a16="http://schemas.microsoft.com/office/drawing/2014/main" id="{554A227B-E8E2-D09F-A782-153722BF9E89}"/>
              </a:ext>
            </a:extLst>
          </p:cNvPr>
          <p:cNvSpPr txBox="1"/>
          <p:nvPr/>
        </p:nvSpPr>
        <p:spPr>
          <a:xfrm>
            <a:off x="762000" y="1981200"/>
            <a:ext cx="10550517" cy="3539430"/>
          </a:xfrm>
          <a:prstGeom prst="rect">
            <a:avLst/>
          </a:prstGeom>
          <a:noFill/>
        </p:spPr>
        <p:txBody>
          <a:bodyPr wrap="none" rtlCol="0">
            <a:spAutoFit/>
          </a:bodyPr>
          <a:lstStyle/>
          <a:p>
            <a:r>
              <a:rPr lang="it-IT" sz="3200" dirty="0"/>
              <a:t>The core </a:t>
            </a:r>
            <a:r>
              <a:rPr lang="it-IT" sz="3200" dirty="0" err="1"/>
              <a:t>type</a:t>
            </a:r>
            <a:r>
              <a:rPr lang="it-IT" sz="3200" dirty="0"/>
              <a:t> of </a:t>
            </a:r>
            <a:r>
              <a:rPr lang="it-IT" sz="3200" dirty="0" err="1"/>
              <a:t>tradable</a:t>
            </a:r>
            <a:r>
              <a:rPr lang="it-IT" sz="3200" dirty="0"/>
              <a:t> </a:t>
            </a:r>
            <a:r>
              <a:rPr lang="it-IT" sz="3200" dirty="0" err="1"/>
              <a:t>units</a:t>
            </a:r>
            <a:r>
              <a:rPr lang="it-IT" sz="3200" dirty="0"/>
              <a:t> </a:t>
            </a:r>
            <a:r>
              <a:rPr lang="it-IT" sz="3200" dirty="0" err="1"/>
              <a:t>is</a:t>
            </a:r>
            <a:r>
              <a:rPr lang="it-IT" sz="3200" dirty="0"/>
              <a:t> an ETS </a:t>
            </a:r>
            <a:r>
              <a:rPr lang="it-IT" sz="3200" dirty="0" err="1"/>
              <a:t>registry</a:t>
            </a:r>
            <a:r>
              <a:rPr lang="it-IT" sz="3200" dirty="0"/>
              <a:t> include:</a:t>
            </a:r>
          </a:p>
          <a:p>
            <a:endParaRPr lang="it-IT" sz="3200" dirty="0"/>
          </a:p>
          <a:p>
            <a:pPr marL="546100" indent="-533400">
              <a:tabLst>
                <a:tab pos="477838" algn="l"/>
              </a:tabLst>
            </a:pPr>
            <a:r>
              <a:rPr lang="it-IT" sz="3200" dirty="0"/>
              <a:t>•	</a:t>
            </a:r>
            <a:r>
              <a:rPr lang="it-IT" sz="3200" dirty="0" err="1"/>
              <a:t>Emission</a:t>
            </a:r>
            <a:r>
              <a:rPr lang="it-IT" sz="3200" dirty="0"/>
              <a:t> </a:t>
            </a:r>
            <a:r>
              <a:rPr lang="it-IT" sz="3200" dirty="0" err="1"/>
              <a:t>allowances</a:t>
            </a:r>
            <a:endParaRPr lang="it-IT" sz="3200" dirty="0"/>
          </a:p>
          <a:p>
            <a:pPr marL="546100" indent="-533400">
              <a:tabLst>
                <a:tab pos="477838" algn="l"/>
              </a:tabLst>
            </a:pPr>
            <a:endParaRPr lang="it-IT" sz="3200" dirty="0"/>
          </a:p>
          <a:p>
            <a:pPr marL="546100" indent="-533400">
              <a:tabLst>
                <a:tab pos="477838" algn="l"/>
              </a:tabLst>
            </a:pPr>
            <a:r>
              <a:rPr lang="it-IT" sz="3200" dirty="0"/>
              <a:t>•	</a:t>
            </a:r>
            <a:r>
              <a:rPr lang="it-IT" sz="3200" dirty="0" err="1"/>
              <a:t>Emission</a:t>
            </a:r>
            <a:r>
              <a:rPr lang="it-IT" sz="3200" dirty="0"/>
              <a:t> </a:t>
            </a:r>
            <a:r>
              <a:rPr lang="it-IT" sz="3200" dirty="0" err="1"/>
              <a:t>reduction</a:t>
            </a:r>
            <a:r>
              <a:rPr lang="it-IT" sz="3200" dirty="0"/>
              <a:t> credits</a:t>
            </a:r>
          </a:p>
          <a:p>
            <a:pPr marL="546100" indent="-533400">
              <a:tabLst>
                <a:tab pos="477838" algn="l"/>
              </a:tabLst>
            </a:pPr>
            <a:endParaRPr lang="it-IT" sz="3200" dirty="0"/>
          </a:p>
          <a:p>
            <a:pPr marL="546100" indent="-533400">
              <a:tabLst>
                <a:tab pos="477838" algn="l"/>
              </a:tabLst>
            </a:pPr>
            <a:r>
              <a:rPr lang="it-IT" sz="3200" dirty="0"/>
              <a:t>•	</a:t>
            </a:r>
            <a:r>
              <a:rPr lang="it-IT" sz="3200" dirty="0" err="1"/>
              <a:t>Specialised</a:t>
            </a:r>
            <a:r>
              <a:rPr lang="it-IT" sz="3200" dirty="0"/>
              <a:t> </a:t>
            </a:r>
            <a:r>
              <a:rPr lang="it-IT" sz="3200" dirty="0" err="1"/>
              <a:t>units</a:t>
            </a:r>
            <a:r>
              <a:rPr lang="it-IT" sz="3200" dirty="0"/>
              <a:t> and </a:t>
            </a:r>
            <a:r>
              <a:rPr lang="it-IT" sz="3200" dirty="0" err="1"/>
              <a:t>units</a:t>
            </a:r>
            <a:r>
              <a:rPr lang="it-IT" sz="3200" dirty="0"/>
              <a:t> </a:t>
            </a:r>
            <a:r>
              <a:rPr lang="it-IT" sz="3200" dirty="0" err="1"/>
              <a:t>transferred</a:t>
            </a:r>
            <a:r>
              <a:rPr lang="it-IT" sz="3200" dirty="0"/>
              <a:t> from </a:t>
            </a:r>
            <a:r>
              <a:rPr lang="it-IT" sz="3200" dirty="0" err="1"/>
              <a:t>other</a:t>
            </a:r>
            <a:r>
              <a:rPr lang="it-IT" sz="3200" dirty="0"/>
              <a:t> </a:t>
            </a:r>
            <a:r>
              <a:rPr lang="it-IT" sz="3200" dirty="0" err="1"/>
              <a:t>registries</a:t>
            </a:r>
            <a:endParaRPr lang="it-IT" sz="3200" dirty="0"/>
          </a:p>
        </p:txBody>
      </p:sp>
    </p:spTree>
    <p:extLst>
      <p:ext uri="{BB962C8B-B14F-4D97-AF65-F5344CB8AC3E}">
        <p14:creationId xmlns:p14="http://schemas.microsoft.com/office/powerpoint/2010/main" val="3998152525"/>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6037</TotalTime>
  <Words>4453</Words>
  <Application>Microsoft Macintosh PowerPoint</Application>
  <PresentationFormat>Widescreen</PresentationFormat>
  <Paragraphs>314</Paragraphs>
  <Slides>34</Slides>
  <Notes>0</Notes>
  <HiddenSlides>0</HiddenSlides>
  <MMClips>0</MMClips>
  <ScaleCrop>false</ScaleCrop>
  <HeadingPairs>
    <vt:vector size="6" baseType="variant">
      <vt:variant>
        <vt:lpstr>Caratteri utilizzati</vt:lpstr>
      </vt:variant>
      <vt:variant>
        <vt:i4>11</vt:i4>
      </vt:variant>
      <vt:variant>
        <vt:lpstr>Tema</vt:lpstr>
      </vt:variant>
      <vt:variant>
        <vt:i4>1</vt:i4>
      </vt:variant>
      <vt:variant>
        <vt:lpstr>Titoli diapositive</vt:lpstr>
      </vt:variant>
      <vt:variant>
        <vt:i4>34</vt:i4>
      </vt:variant>
    </vt:vector>
  </HeadingPairs>
  <TitlesOfParts>
    <vt:vector size="46" baseType="lpstr">
      <vt:lpstr>Arial</vt:lpstr>
      <vt:lpstr>Arial</vt:lpstr>
      <vt:lpstr>Calibri</vt:lpstr>
      <vt:lpstr>Calibri Light</vt:lpstr>
      <vt:lpstr>Courier New</vt:lpstr>
      <vt:lpstr>Helvetica Neue</vt:lpstr>
      <vt:lpstr>inherit</vt:lpstr>
      <vt:lpstr>Symbol</vt:lpstr>
      <vt:lpstr>Times New Roman</vt:lpstr>
      <vt:lpstr>Wingdings</vt:lpstr>
      <vt:lpstr>Zilla Slab</vt:lpstr>
      <vt:lpstr>Tema di Office</vt:lpstr>
      <vt:lpstr>Presentazione standard di PowerPoint</vt:lpstr>
      <vt:lpstr>Outline</vt:lpstr>
      <vt:lpstr>What is a registry?</vt:lpstr>
      <vt:lpstr>What is the role of registries in ETSs?</vt:lpstr>
      <vt:lpstr>What is a transaction log?</vt:lpstr>
      <vt:lpstr>Components of a registry</vt:lpstr>
      <vt:lpstr>Account types</vt:lpstr>
      <vt:lpstr>What is an Authorised Account Representative?</vt:lpstr>
      <vt:lpstr>Tradable unit types</vt:lpstr>
      <vt:lpstr>Emission allowances</vt:lpstr>
      <vt:lpstr>Emission reduction credits</vt:lpstr>
      <vt:lpstr>Use of international credits in the EU ETS</vt:lpstr>
      <vt:lpstr>Specialised units and units transferred from other registries</vt:lpstr>
      <vt:lpstr>Serial numbers</vt:lpstr>
      <vt:lpstr>Transaction types</vt:lpstr>
      <vt:lpstr>The EU System of Registries</vt:lpstr>
      <vt:lpstr>Changes in the EU System of Registries</vt:lpstr>
      <vt:lpstr>Transaction registries and trading platforms</vt:lpstr>
      <vt:lpstr>How to purchase EU allowances</vt:lpstr>
      <vt:lpstr>Data Security issues</vt:lpstr>
      <vt:lpstr>Vulnerability of the EU ETS to fraudulent activities</vt:lpstr>
      <vt:lpstr>Data Security measures</vt:lpstr>
      <vt:lpstr>Definition of carousel fraud</vt:lpstr>
      <vt:lpstr>Carousel transactions in the EU ETS</vt:lpstr>
      <vt:lpstr>Carousel transactions within the Registry</vt:lpstr>
      <vt:lpstr>Losses associated with carousel transactions</vt:lpstr>
      <vt:lpstr>Measures to protect the integrity of the transactions</vt:lpstr>
      <vt:lpstr>Verification (by the competent authorities) of the information sent by account representatives</vt:lpstr>
      <vt:lpstr>The survey carried out by ESMA</vt:lpstr>
      <vt:lpstr>Preventing market abuse and other market misconduct</vt:lpstr>
      <vt:lpstr>Relevant financial market legislation</vt:lpstr>
      <vt:lpstr>Human resources needed to establish a registry</vt:lpstr>
      <vt:lpstr>Financial resources needed to establish a registry</vt:lpstr>
      <vt:lpstr>Thanks for your attention!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Kick-off</dc:title>
  <dc:creator>Andrea Porta</dc:creator>
  <cp:lastModifiedBy>Alessandra Barreca</cp:lastModifiedBy>
  <cp:revision>82</cp:revision>
  <dcterms:created xsi:type="dcterms:W3CDTF">2023-02-21T16:03:20Z</dcterms:created>
  <dcterms:modified xsi:type="dcterms:W3CDTF">2024-02-25T20:10:13Z</dcterms:modified>
</cp:coreProperties>
</file>